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07"/>
  </p:notesMasterIdLst>
  <p:sldIdLst>
    <p:sldId id="671" r:id="rId2"/>
    <p:sldId id="673" r:id="rId3"/>
    <p:sldId id="802" r:id="rId4"/>
    <p:sldId id="674" r:id="rId5"/>
    <p:sldId id="675" r:id="rId6"/>
    <p:sldId id="797" r:id="rId7"/>
    <p:sldId id="677" r:id="rId8"/>
    <p:sldId id="678" r:id="rId9"/>
    <p:sldId id="679" r:id="rId10"/>
    <p:sldId id="680" r:id="rId11"/>
    <p:sldId id="681" r:id="rId12"/>
    <p:sldId id="682" r:id="rId13"/>
    <p:sldId id="826" r:id="rId14"/>
    <p:sldId id="683" r:id="rId15"/>
    <p:sldId id="684" r:id="rId16"/>
    <p:sldId id="685" r:id="rId17"/>
    <p:sldId id="686" r:id="rId18"/>
    <p:sldId id="687" r:id="rId19"/>
    <p:sldId id="688" r:id="rId20"/>
    <p:sldId id="689" r:id="rId21"/>
    <p:sldId id="690" r:id="rId22"/>
    <p:sldId id="691" r:id="rId23"/>
    <p:sldId id="692" r:id="rId24"/>
    <p:sldId id="693" r:id="rId25"/>
    <p:sldId id="700" r:id="rId26"/>
    <p:sldId id="701" r:id="rId27"/>
    <p:sldId id="828" r:id="rId28"/>
    <p:sldId id="702" r:id="rId29"/>
    <p:sldId id="706" r:id="rId30"/>
    <p:sldId id="805" r:id="rId31"/>
    <p:sldId id="707" r:id="rId32"/>
    <p:sldId id="708" r:id="rId33"/>
    <p:sldId id="834" r:id="rId34"/>
    <p:sldId id="835" r:id="rId35"/>
    <p:sldId id="718" r:id="rId36"/>
    <p:sldId id="719" r:id="rId37"/>
    <p:sldId id="720" r:id="rId38"/>
    <p:sldId id="819" r:id="rId39"/>
    <p:sldId id="820" r:id="rId40"/>
    <p:sldId id="821" r:id="rId41"/>
    <p:sldId id="818" r:id="rId42"/>
    <p:sldId id="721" r:id="rId43"/>
    <p:sldId id="816" r:id="rId44"/>
    <p:sldId id="723" r:id="rId45"/>
    <p:sldId id="637" r:id="rId46"/>
    <p:sldId id="815" r:id="rId47"/>
    <p:sldId id="817" r:id="rId48"/>
    <p:sldId id="724" r:id="rId49"/>
    <p:sldId id="798" r:id="rId50"/>
    <p:sldId id="800" r:id="rId51"/>
    <p:sldId id="738" r:id="rId52"/>
    <p:sldId id="739" r:id="rId53"/>
    <p:sldId id="653" r:id="rId54"/>
    <p:sldId id="833" r:id="rId55"/>
    <p:sldId id="824" r:id="rId56"/>
    <p:sldId id="825" r:id="rId57"/>
    <p:sldId id="832" r:id="rId58"/>
    <p:sldId id="521" r:id="rId59"/>
    <p:sldId id="522" r:id="rId60"/>
    <p:sldId id="592" r:id="rId61"/>
    <p:sldId id="593" r:id="rId62"/>
    <p:sldId id="595" r:id="rId63"/>
    <p:sldId id="597" r:id="rId64"/>
    <p:sldId id="598" r:id="rId65"/>
    <p:sldId id="754" r:id="rId66"/>
    <p:sldId id="755" r:id="rId67"/>
    <p:sldId id="756" r:id="rId68"/>
    <p:sldId id="757" r:id="rId69"/>
    <p:sldId id="765" r:id="rId70"/>
    <p:sldId id="766" r:id="rId71"/>
    <p:sldId id="829" r:id="rId72"/>
    <p:sldId id="830" r:id="rId73"/>
    <p:sldId id="831" r:id="rId74"/>
    <p:sldId id="768" r:id="rId75"/>
    <p:sldId id="769" r:id="rId76"/>
    <p:sldId id="770" r:id="rId77"/>
    <p:sldId id="771" r:id="rId78"/>
    <p:sldId id="772" r:id="rId79"/>
    <p:sldId id="773" r:id="rId80"/>
    <p:sldId id="774" r:id="rId81"/>
    <p:sldId id="799" r:id="rId82"/>
    <p:sldId id="776" r:id="rId83"/>
    <p:sldId id="781" r:id="rId84"/>
    <p:sldId id="782" r:id="rId85"/>
    <p:sldId id="783" r:id="rId86"/>
    <p:sldId id="784" r:id="rId87"/>
    <p:sldId id="785" r:id="rId88"/>
    <p:sldId id="786" r:id="rId89"/>
    <p:sldId id="787" r:id="rId90"/>
    <p:sldId id="788" r:id="rId91"/>
    <p:sldId id="789" r:id="rId92"/>
    <p:sldId id="806" r:id="rId93"/>
    <p:sldId id="807" r:id="rId94"/>
    <p:sldId id="808" r:id="rId95"/>
    <p:sldId id="809" r:id="rId96"/>
    <p:sldId id="810" r:id="rId97"/>
    <p:sldId id="811" r:id="rId98"/>
    <p:sldId id="812" r:id="rId99"/>
    <p:sldId id="813" r:id="rId100"/>
    <p:sldId id="814" r:id="rId101"/>
    <p:sldId id="790" r:id="rId102"/>
    <p:sldId id="791" r:id="rId103"/>
    <p:sldId id="792" r:id="rId104"/>
    <p:sldId id="793" r:id="rId105"/>
    <p:sldId id="794" r:id="rId10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a:srgbClr val="BC44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26" autoAdjust="0"/>
    <p:restoredTop sz="91993" autoAdjust="0"/>
  </p:normalViewPr>
  <p:slideViewPr>
    <p:cSldViewPr>
      <p:cViewPr varScale="1">
        <p:scale>
          <a:sx n="67" d="100"/>
          <a:sy n="67" d="100"/>
        </p:scale>
        <p:origin x="1398"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notesMaster" Target="notesMasters/notesMaster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presProps" Target="pres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8F3D49-318C-4C74-97BF-3C069D5E58C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BF855C06-0FE1-4DDA-B944-DDE9662ADDA1}">
      <dgm:prSet phldrT="[Text]"/>
      <dgm:spPr/>
      <dgm:t>
        <a:bodyPr/>
        <a:lstStyle/>
        <a:p>
          <a:r>
            <a:rPr lang="en-US" altLang="en-US" b="1" dirty="0">
              <a:solidFill>
                <a:schemeClr val="bg1"/>
              </a:solidFill>
              <a:latin typeface="Pyidaungsu" pitchFamily="34" charset="0"/>
              <a:ea typeface="Myanmar2" pitchFamily="34" charset="0"/>
              <a:cs typeface="Pyidaungsu" pitchFamily="34" charset="0"/>
            </a:rPr>
            <a:t>Disguising the Funds</a:t>
          </a:r>
          <a:endParaRPr lang="en-US" b="1" dirty="0">
            <a:solidFill>
              <a:schemeClr val="bg1"/>
            </a:solidFill>
          </a:endParaRPr>
        </a:p>
      </dgm:t>
    </dgm:pt>
    <dgm:pt modelId="{1B625ADC-64DF-4359-B428-BE129F94F53E}" type="parTrans" cxnId="{A0A22F56-1215-4F53-8778-E356BA7AEEBC}">
      <dgm:prSet/>
      <dgm:spPr/>
      <dgm:t>
        <a:bodyPr/>
        <a:lstStyle/>
        <a:p>
          <a:endParaRPr lang="en-US"/>
        </a:p>
      </dgm:t>
    </dgm:pt>
    <dgm:pt modelId="{B51D75FB-B9D2-47C7-B7EE-151AA10B2635}" type="sibTrans" cxnId="{A0A22F56-1215-4F53-8778-E356BA7AEEBC}">
      <dgm:prSet/>
      <dgm:spPr/>
      <dgm:t>
        <a:bodyPr/>
        <a:lstStyle/>
        <a:p>
          <a:endParaRPr lang="en-US"/>
        </a:p>
      </dgm:t>
    </dgm:pt>
    <dgm:pt modelId="{A8FC0D3A-DADC-41B0-9CCE-EA76118C5D02}">
      <dgm:prSet phldrT="[Text]" custT="1"/>
      <dgm:spPr/>
      <dgm:t>
        <a:bodyPr/>
        <a:lstStyle/>
        <a:p>
          <a:pPr marL="623888" indent="-623888"/>
          <a:r>
            <a:rPr lang="en-US" sz="2400" dirty="0"/>
            <a:t>Placement</a:t>
          </a:r>
        </a:p>
      </dgm:t>
    </dgm:pt>
    <dgm:pt modelId="{4D0FD576-3762-4877-8C4A-03455C076C43}" type="parTrans" cxnId="{2D8B6C77-66AC-4F56-AD67-EAF4F7733290}">
      <dgm:prSet/>
      <dgm:spPr/>
      <dgm:t>
        <a:bodyPr/>
        <a:lstStyle/>
        <a:p>
          <a:endParaRPr lang="en-US"/>
        </a:p>
      </dgm:t>
    </dgm:pt>
    <dgm:pt modelId="{1CDBD327-67BF-43F7-86BB-5CB729310B8B}" type="sibTrans" cxnId="{2D8B6C77-66AC-4F56-AD67-EAF4F7733290}">
      <dgm:prSet/>
      <dgm:spPr/>
      <dgm:t>
        <a:bodyPr/>
        <a:lstStyle/>
        <a:p>
          <a:endParaRPr lang="en-US"/>
        </a:p>
      </dgm:t>
    </dgm:pt>
    <dgm:pt modelId="{96236266-322E-4A78-B47C-721CAF225467}">
      <dgm:prSet phldrT="[Text]"/>
      <dgm:spPr/>
      <dgm:t>
        <a:bodyPr/>
        <a:lstStyle/>
        <a:p>
          <a:r>
            <a:rPr lang="en-US" altLang="en-US" b="1" dirty="0">
              <a:solidFill>
                <a:schemeClr val="bg1"/>
              </a:solidFill>
              <a:latin typeface="Pyidaungsu" pitchFamily="34" charset="0"/>
              <a:ea typeface="Myanmar2" pitchFamily="34" charset="0"/>
              <a:cs typeface="Pyidaungsu" pitchFamily="34" charset="0"/>
            </a:rPr>
            <a:t>Procurement </a:t>
          </a:r>
          <a:endParaRPr lang="en-US" b="1" dirty="0">
            <a:solidFill>
              <a:schemeClr val="bg1"/>
            </a:solidFill>
          </a:endParaRPr>
        </a:p>
      </dgm:t>
    </dgm:pt>
    <dgm:pt modelId="{1F6739E5-D7BB-4333-A4C9-3CD543A6A301}" type="parTrans" cxnId="{5B10551E-2D0D-4623-A9A4-EF5A0275BCBC}">
      <dgm:prSet/>
      <dgm:spPr/>
      <dgm:t>
        <a:bodyPr/>
        <a:lstStyle/>
        <a:p>
          <a:endParaRPr lang="en-US"/>
        </a:p>
      </dgm:t>
    </dgm:pt>
    <dgm:pt modelId="{301EE047-D2D1-40DE-B0DC-19BB1F9D423D}" type="sibTrans" cxnId="{5B10551E-2D0D-4623-A9A4-EF5A0275BCBC}">
      <dgm:prSet/>
      <dgm:spPr/>
      <dgm:t>
        <a:bodyPr/>
        <a:lstStyle/>
        <a:p>
          <a:endParaRPr lang="en-US"/>
        </a:p>
      </dgm:t>
    </dgm:pt>
    <dgm:pt modelId="{79945D3A-9B28-468B-A48A-A76DFF1F034C}">
      <dgm:prSet phldrT="[Text]"/>
      <dgm:spPr/>
      <dgm:t>
        <a:bodyPr/>
        <a:lstStyle/>
        <a:p>
          <a:r>
            <a:rPr lang="en-US" b="1" dirty="0"/>
            <a:t>WMD Program</a:t>
          </a:r>
        </a:p>
      </dgm:t>
    </dgm:pt>
    <dgm:pt modelId="{A5B46EF9-AFC8-4780-B8E4-5483376A9484}" type="parTrans" cxnId="{63C44358-621C-4584-83B5-1A5E2EBD5822}">
      <dgm:prSet/>
      <dgm:spPr/>
      <dgm:t>
        <a:bodyPr/>
        <a:lstStyle/>
        <a:p>
          <a:endParaRPr lang="en-US"/>
        </a:p>
      </dgm:t>
    </dgm:pt>
    <dgm:pt modelId="{B642AD96-D126-425E-9331-D79F008D7EEE}" type="sibTrans" cxnId="{63C44358-621C-4584-83B5-1A5E2EBD5822}">
      <dgm:prSet/>
      <dgm:spPr/>
      <dgm:t>
        <a:bodyPr/>
        <a:lstStyle/>
        <a:p>
          <a:endParaRPr lang="en-US"/>
        </a:p>
      </dgm:t>
    </dgm:pt>
    <dgm:pt modelId="{682615B6-6293-429A-95C2-20AFE81C5BA3}">
      <dgm:prSet/>
      <dgm:spPr/>
      <dgm:t>
        <a:bodyPr/>
        <a:lstStyle/>
        <a:p>
          <a:r>
            <a:rPr lang="en-US" b="1" dirty="0">
              <a:latin typeface="Pyidaungsu" pitchFamily="34" charset="0"/>
              <a:cs typeface="Pyidaungsu" pitchFamily="34" charset="0"/>
            </a:rPr>
            <a:t>Fund Raising</a:t>
          </a:r>
        </a:p>
      </dgm:t>
    </dgm:pt>
    <dgm:pt modelId="{B77538C2-5155-4297-9568-CFF7DE1EC3C3}" type="parTrans" cxnId="{A333BFED-EB1D-4D9D-B9A5-E5432921A57D}">
      <dgm:prSet/>
      <dgm:spPr/>
      <dgm:t>
        <a:bodyPr/>
        <a:lstStyle/>
        <a:p>
          <a:endParaRPr lang="en-US"/>
        </a:p>
      </dgm:t>
    </dgm:pt>
    <dgm:pt modelId="{69012B26-7202-41A6-9A83-01CA80C9D909}" type="sibTrans" cxnId="{A333BFED-EB1D-4D9D-B9A5-E5432921A57D}">
      <dgm:prSet/>
      <dgm:spPr/>
      <dgm:t>
        <a:bodyPr/>
        <a:lstStyle/>
        <a:p>
          <a:endParaRPr lang="en-US"/>
        </a:p>
      </dgm:t>
    </dgm:pt>
    <dgm:pt modelId="{3C3A85C1-B6C0-45A2-9E32-2617FC47B1C3}">
      <dgm:prSet phldrT="[Text]" custT="1"/>
      <dgm:spPr/>
      <dgm:t>
        <a:bodyPr/>
        <a:lstStyle/>
        <a:p>
          <a:pPr marL="623888" indent="-623888"/>
          <a:r>
            <a:rPr lang="en-US" sz="2400" dirty="0"/>
            <a:t>Integration</a:t>
          </a:r>
        </a:p>
      </dgm:t>
    </dgm:pt>
    <dgm:pt modelId="{8CF967CB-04C9-4CFB-8D0A-EAAA8FB678E0}" type="sibTrans" cxnId="{358F54CE-8AB7-4EC6-9E59-DB62658B4825}">
      <dgm:prSet/>
      <dgm:spPr/>
      <dgm:t>
        <a:bodyPr/>
        <a:lstStyle/>
        <a:p>
          <a:endParaRPr lang="en-US"/>
        </a:p>
      </dgm:t>
    </dgm:pt>
    <dgm:pt modelId="{20E9BC89-9BE5-4C4B-937F-25FF4EFC85EB}" type="parTrans" cxnId="{358F54CE-8AB7-4EC6-9E59-DB62658B4825}">
      <dgm:prSet/>
      <dgm:spPr/>
      <dgm:t>
        <a:bodyPr/>
        <a:lstStyle/>
        <a:p>
          <a:endParaRPr lang="en-US"/>
        </a:p>
      </dgm:t>
    </dgm:pt>
    <dgm:pt modelId="{6B68B898-3A70-44E7-8B5B-8EE142808C31}">
      <dgm:prSet phldrT="[Text]" custT="1"/>
      <dgm:spPr/>
      <dgm:t>
        <a:bodyPr/>
        <a:lstStyle/>
        <a:p>
          <a:pPr marL="623888" indent="-623888"/>
          <a:r>
            <a:rPr lang="en-US" sz="2400" dirty="0"/>
            <a:t>Layering</a:t>
          </a:r>
        </a:p>
      </dgm:t>
    </dgm:pt>
    <dgm:pt modelId="{FC4AF51E-53A6-4B7B-96ED-04D60D644DB8}" type="sibTrans" cxnId="{B0AFDA61-6F19-499E-80A4-AFA6EDA7A064}">
      <dgm:prSet/>
      <dgm:spPr/>
      <dgm:t>
        <a:bodyPr/>
        <a:lstStyle/>
        <a:p>
          <a:endParaRPr lang="en-US"/>
        </a:p>
      </dgm:t>
    </dgm:pt>
    <dgm:pt modelId="{06E2BBEF-79A8-4B1E-8D39-FC63135D8182}" type="parTrans" cxnId="{B0AFDA61-6F19-499E-80A4-AFA6EDA7A064}">
      <dgm:prSet/>
      <dgm:spPr/>
      <dgm:t>
        <a:bodyPr/>
        <a:lstStyle/>
        <a:p>
          <a:endParaRPr lang="en-US"/>
        </a:p>
      </dgm:t>
    </dgm:pt>
    <dgm:pt modelId="{756F8408-E75E-4C34-9E5B-AE8C859121E3}" type="pres">
      <dgm:prSet presAssocID="{898F3D49-318C-4C74-97BF-3C069D5E58CD}" presName="Name0" presStyleCnt="0">
        <dgm:presLayoutVars>
          <dgm:dir/>
          <dgm:animLvl val="lvl"/>
          <dgm:resizeHandles val="exact"/>
        </dgm:presLayoutVars>
      </dgm:prSet>
      <dgm:spPr/>
    </dgm:pt>
    <dgm:pt modelId="{A9F9ECB7-95CB-4B8D-91C0-7C86C9D96C12}" type="pres">
      <dgm:prSet presAssocID="{682615B6-6293-429A-95C2-20AFE81C5BA3}" presName="linNode" presStyleCnt="0"/>
      <dgm:spPr/>
    </dgm:pt>
    <dgm:pt modelId="{D9536826-EF30-43AE-A46D-080CC2248B92}" type="pres">
      <dgm:prSet presAssocID="{682615B6-6293-429A-95C2-20AFE81C5BA3}" presName="parentText" presStyleLbl="node1" presStyleIdx="0" presStyleCnt="4" custScaleX="78616" custScaleY="43533" custLinFactNeighborY="1097">
        <dgm:presLayoutVars>
          <dgm:chMax val="1"/>
          <dgm:bulletEnabled val="1"/>
        </dgm:presLayoutVars>
      </dgm:prSet>
      <dgm:spPr/>
    </dgm:pt>
    <dgm:pt modelId="{3983E636-C4D1-49BC-93B3-DF6999AE2B38}" type="pres">
      <dgm:prSet presAssocID="{69012B26-7202-41A6-9A83-01CA80C9D909}" presName="sp" presStyleCnt="0"/>
      <dgm:spPr/>
    </dgm:pt>
    <dgm:pt modelId="{62AA23AB-CDAA-4C2E-B198-61F3FA4A6D7F}" type="pres">
      <dgm:prSet presAssocID="{BF855C06-0FE1-4DDA-B944-DDE9662ADDA1}" presName="linNode" presStyleCnt="0"/>
      <dgm:spPr/>
    </dgm:pt>
    <dgm:pt modelId="{64DA9997-F2A4-4ACD-9DE1-965AE5D405C6}" type="pres">
      <dgm:prSet presAssocID="{BF855C06-0FE1-4DDA-B944-DDE9662ADDA1}" presName="parentText" presStyleLbl="node1" presStyleIdx="1" presStyleCnt="4" custScaleX="78616" custScaleY="43732" custLinFactNeighborX="-830" custLinFactNeighborY="-3574">
        <dgm:presLayoutVars>
          <dgm:chMax val="1"/>
          <dgm:bulletEnabled val="1"/>
        </dgm:presLayoutVars>
      </dgm:prSet>
      <dgm:spPr/>
    </dgm:pt>
    <dgm:pt modelId="{A02A1A65-5FC7-494C-8E8C-CA9DD49F9F07}" type="pres">
      <dgm:prSet presAssocID="{BF855C06-0FE1-4DDA-B944-DDE9662ADDA1}" presName="descendantText" presStyleLbl="alignAccFollowNode1" presStyleIdx="0" presStyleCnt="1">
        <dgm:presLayoutVars>
          <dgm:bulletEnabled val="1"/>
        </dgm:presLayoutVars>
      </dgm:prSet>
      <dgm:spPr/>
    </dgm:pt>
    <dgm:pt modelId="{EAA0D08D-6A2C-43BE-8B3A-DC053F8DCC6F}" type="pres">
      <dgm:prSet presAssocID="{B51D75FB-B9D2-47C7-B7EE-151AA10B2635}" presName="sp" presStyleCnt="0"/>
      <dgm:spPr/>
    </dgm:pt>
    <dgm:pt modelId="{26AD39B6-A784-4820-8F5E-BCDD008F7DE9}" type="pres">
      <dgm:prSet presAssocID="{96236266-322E-4A78-B47C-721CAF225467}" presName="linNode" presStyleCnt="0"/>
      <dgm:spPr/>
    </dgm:pt>
    <dgm:pt modelId="{3CB25E85-05F3-4344-9DA2-966BC820FFF7}" type="pres">
      <dgm:prSet presAssocID="{96236266-322E-4A78-B47C-721CAF225467}" presName="parentText" presStyleLbl="node1" presStyleIdx="2" presStyleCnt="4" custScaleX="78616" custScaleY="45917" custLinFactNeighborX="-210" custLinFactNeighborY="-8371">
        <dgm:presLayoutVars>
          <dgm:chMax val="1"/>
          <dgm:bulletEnabled val="1"/>
        </dgm:presLayoutVars>
      </dgm:prSet>
      <dgm:spPr/>
    </dgm:pt>
    <dgm:pt modelId="{1823540E-9F78-4164-B080-92C719C47A3F}" type="pres">
      <dgm:prSet presAssocID="{301EE047-D2D1-40DE-B0DC-19BB1F9D423D}" presName="sp" presStyleCnt="0"/>
      <dgm:spPr/>
    </dgm:pt>
    <dgm:pt modelId="{7B0B8D75-4F39-4512-8F19-264BAEA69A38}" type="pres">
      <dgm:prSet presAssocID="{79945D3A-9B28-468B-A48A-A76DFF1F034C}" presName="linNode" presStyleCnt="0"/>
      <dgm:spPr/>
    </dgm:pt>
    <dgm:pt modelId="{0DA68A4A-0677-461A-B9E3-5B78F5C05E10}" type="pres">
      <dgm:prSet presAssocID="{79945D3A-9B28-468B-A48A-A76DFF1F034C}" presName="parentText" presStyleLbl="node1" presStyleIdx="3" presStyleCnt="4" custScaleX="78616" custScaleY="47924" custLinFactNeighborX="-210" custLinFactNeighborY="9060">
        <dgm:presLayoutVars>
          <dgm:chMax val="1"/>
          <dgm:bulletEnabled val="1"/>
        </dgm:presLayoutVars>
      </dgm:prSet>
      <dgm:spPr/>
    </dgm:pt>
  </dgm:ptLst>
  <dgm:cxnLst>
    <dgm:cxn modelId="{217A0C02-8E7F-43DC-88FE-D69A8119742E}" type="presOf" srcId="{3C3A85C1-B6C0-45A2-9E32-2617FC47B1C3}" destId="{A02A1A65-5FC7-494C-8E8C-CA9DD49F9F07}" srcOrd="0" destOrd="2" presId="urn:microsoft.com/office/officeart/2005/8/layout/vList5"/>
    <dgm:cxn modelId="{5B10551E-2D0D-4623-A9A4-EF5A0275BCBC}" srcId="{898F3D49-318C-4C74-97BF-3C069D5E58CD}" destId="{96236266-322E-4A78-B47C-721CAF225467}" srcOrd="2" destOrd="0" parTransId="{1F6739E5-D7BB-4333-A4C9-3CD543A6A301}" sibTransId="{301EE047-D2D1-40DE-B0DC-19BB1F9D423D}"/>
    <dgm:cxn modelId="{B0AFDA61-6F19-499E-80A4-AFA6EDA7A064}" srcId="{BF855C06-0FE1-4DDA-B944-DDE9662ADDA1}" destId="{6B68B898-3A70-44E7-8B5B-8EE142808C31}" srcOrd="1" destOrd="0" parTransId="{06E2BBEF-79A8-4B1E-8D39-FC63135D8182}" sibTransId="{FC4AF51E-53A6-4B7B-96ED-04D60D644DB8}"/>
    <dgm:cxn modelId="{C5792F65-F8AA-4E31-9172-C5CA7C3A784D}" type="presOf" srcId="{BF855C06-0FE1-4DDA-B944-DDE9662ADDA1}" destId="{64DA9997-F2A4-4ACD-9DE1-965AE5D405C6}" srcOrd="0" destOrd="0" presId="urn:microsoft.com/office/officeart/2005/8/layout/vList5"/>
    <dgm:cxn modelId="{413A2072-06B8-4F51-8E07-CE878C7D96C2}" type="presOf" srcId="{682615B6-6293-429A-95C2-20AFE81C5BA3}" destId="{D9536826-EF30-43AE-A46D-080CC2248B92}" srcOrd="0" destOrd="0" presId="urn:microsoft.com/office/officeart/2005/8/layout/vList5"/>
    <dgm:cxn modelId="{A0A22F56-1215-4F53-8778-E356BA7AEEBC}" srcId="{898F3D49-318C-4C74-97BF-3C069D5E58CD}" destId="{BF855C06-0FE1-4DDA-B944-DDE9662ADDA1}" srcOrd="1" destOrd="0" parTransId="{1B625ADC-64DF-4359-B428-BE129F94F53E}" sibTransId="{B51D75FB-B9D2-47C7-B7EE-151AA10B2635}"/>
    <dgm:cxn modelId="{2D8B6C77-66AC-4F56-AD67-EAF4F7733290}" srcId="{BF855C06-0FE1-4DDA-B944-DDE9662ADDA1}" destId="{A8FC0D3A-DADC-41B0-9CCE-EA76118C5D02}" srcOrd="0" destOrd="0" parTransId="{4D0FD576-3762-4877-8C4A-03455C076C43}" sibTransId="{1CDBD327-67BF-43F7-86BB-5CB729310B8B}"/>
    <dgm:cxn modelId="{63C44358-621C-4584-83B5-1A5E2EBD5822}" srcId="{898F3D49-318C-4C74-97BF-3C069D5E58CD}" destId="{79945D3A-9B28-468B-A48A-A76DFF1F034C}" srcOrd="3" destOrd="0" parTransId="{A5B46EF9-AFC8-4780-B8E4-5483376A9484}" sibTransId="{B642AD96-D126-425E-9331-D79F008D7EEE}"/>
    <dgm:cxn modelId="{AF16D99F-BEE7-4647-BB4E-5DEC6433841E}" type="presOf" srcId="{79945D3A-9B28-468B-A48A-A76DFF1F034C}" destId="{0DA68A4A-0677-461A-B9E3-5B78F5C05E10}" srcOrd="0" destOrd="0" presId="urn:microsoft.com/office/officeart/2005/8/layout/vList5"/>
    <dgm:cxn modelId="{340E5BAE-B6DC-472E-AA65-672CF67CC06C}" type="presOf" srcId="{6B68B898-3A70-44E7-8B5B-8EE142808C31}" destId="{A02A1A65-5FC7-494C-8E8C-CA9DD49F9F07}" srcOrd="0" destOrd="1" presId="urn:microsoft.com/office/officeart/2005/8/layout/vList5"/>
    <dgm:cxn modelId="{9E45ABB9-EB84-4A5B-BAEB-FD6949ED4EBB}" type="presOf" srcId="{898F3D49-318C-4C74-97BF-3C069D5E58CD}" destId="{756F8408-E75E-4C34-9E5B-AE8C859121E3}" srcOrd="0" destOrd="0" presId="urn:microsoft.com/office/officeart/2005/8/layout/vList5"/>
    <dgm:cxn modelId="{358F54CE-8AB7-4EC6-9E59-DB62658B4825}" srcId="{BF855C06-0FE1-4DDA-B944-DDE9662ADDA1}" destId="{3C3A85C1-B6C0-45A2-9E32-2617FC47B1C3}" srcOrd="2" destOrd="0" parTransId="{20E9BC89-9BE5-4C4B-937F-25FF4EFC85EB}" sibTransId="{8CF967CB-04C9-4CFB-8D0A-EAAA8FB678E0}"/>
    <dgm:cxn modelId="{DC16F2E9-BAFB-4F51-8D7B-D6AB88F9C191}" type="presOf" srcId="{A8FC0D3A-DADC-41B0-9CCE-EA76118C5D02}" destId="{A02A1A65-5FC7-494C-8E8C-CA9DD49F9F07}" srcOrd="0" destOrd="0" presId="urn:microsoft.com/office/officeart/2005/8/layout/vList5"/>
    <dgm:cxn modelId="{A7AE1DEA-146D-4AB2-99CE-A9E72F440A03}" type="presOf" srcId="{96236266-322E-4A78-B47C-721CAF225467}" destId="{3CB25E85-05F3-4344-9DA2-966BC820FFF7}" srcOrd="0" destOrd="0" presId="urn:microsoft.com/office/officeart/2005/8/layout/vList5"/>
    <dgm:cxn modelId="{A333BFED-EB1D-4D9D-B9A5-E5432921A57D}" srcId="{898F3D49-318C-4C74-97BF-3C069D5E58CD}" destId="{682615B6-6293-429A-95C2-20AFE81C5BA3}" srcOrd="0" destOrd="0" parTransId="{B77538C2-5155-4297-9568-CFF7DE1EC3C3}" sibTransId="{69012B26-7202-41A6-9A83-01CA80C9D909}"/>
    <dgm:cxn modelId="{7DD33FE7-3182-4AD6-AF87-9233FC419C2C}" type="presParOf" srcId="{756F8408-E75E-4C34-9E5B-AE8C859121E3}" destId="{A9F9ECB7-95CB-4B8D-91C0-7C86C9D96C12}" srcOrd="0" destOrd="0" presId="urn:microsoft.com/office/officeart/2005/8/layout/vList5"/>
    <dgm:cxn modelId="{BFA656BC-61C9-4E03-8957-F4DFE525033B}" type="presParOf" srcId="{A9F9ECB7-95CB-4B8D-91C0-7C86C9D96C12}" destId="{D9536826-EF30-43AE-A46D-080CC2248B92}" srcOrd="0" destOrd="0" presId="urn:microsoft.com/office/officeart/2005/8/layout/vList5"/>
    <dgm:cxn modelId="{4B438586-AF9A-476A-8FED-0C0E6F890353}" type="presParOf" srcId="{756F8408-E75E-4C34-9E5B-AE8C859121E3}" destId="{3983E636-C4D1-49BC-93B3-DF6999AE2B38}" srcOrd="1" destOrd="0" presId="urn:microsoft.com/office/officeart/2005/8/layout/vList5"/>
    <dgm:cxn modelId="{B4953B01-0D73-4F23-9B91-3B992D71C3D8}" type="presParOf" srcId="{756F8408-E75E-4C34-9E5B-AE8C859121E3}" destId="{62AA23AB-CDAA-4C2E-B198-61F3FA4A6D7F}" srcOrd="2" destOrd="0" presId="urn:microsoft.com/office/officeart/2005/8/layout/vList5"/>
    <dgm:cxn modelId="{F1A83B02-20E6-499E-AC1B-861D6D8160EF}" type="presParOf" srcId="{62AA23AB-CDAA-4C2E-B198-61F3FA4A6D7F}" destId="{64DA9997-F2A4-4ACD-9DE1-965AE5D405C6}" srcOrd="0" destOrd="0" presId="urn:microsoft.com/office/officeart/2005/8/layout/vList5"/>
    <dgm:cxn modelId="{CC0CE8A8-FBD4-43A4-A6D5-E34D85A8708D}" type="presParOf" srcId="{62AA23AB-CDAA-4C2E-B198-61F3FA4A6D7F}" destId="{A02A1A65-5FC7-494C-8E8C-CA9DD49F9F07}" srcOrd="1" destOrd="0" presId="urn:microsoft.com/office/officeart/2005/8/layout/vList5"/>
    <dgm:cxn modelId="{AD6C2832-DE3E-4F4F-AE30-E19D41E7277D}" type="presParOf" srcId="{756F8408-E75E-4C34-9E5B-AE8C859121E3}" destId="{EAA0D08D-6A2C-43BE-8B3A-DC053F8DCC6F}" srcOrd="3" destOrd="0" presId="urn:microsoft.com/office/officeart/2005/8/layout/vList5"/>
    <dgm:cxn modelId="{A6D1DB20-9B10-4A07-B56B-D875A5B29E09}" type="presParOf" srcId="{756F8408-E75E-4C34-9E5B-AE8C859121E3}" destId="{26AD39B6-A784-4820-8F5E-BCDD008F7DE9}" srcOrd="4" destOrd="0" presId="urn:microsoft.com/office/officeart/2005/8/layout/vList5"/>
    <dgm:cxn modelId="{3E14DBEA-6588-4FD6-B86E-32E2A7310539}" type="presParOf" srcId="{26AD39B6-A784-4820-8F5E-BCDD008F7DE9}" destId="{3CB25E85-05F3-4344-9DA2-966BC820FFF7}" srcOrd="0" destOrd="0" presId="urn:microsoft.com/office/officeart/2005/8/layout/vList5"/>
    <dgm:cxn modelId="{77A3F10E-C2A4-4E05-AD12-AECD5AF5A280}" type="presParOf" srcId="{756F8408-E75E-4C34-9E5B-AE8C859121E3}" destId="{1823540E-9F78-4164-B080-92C719C47A3F}" srcOrd="5" destOrd="0" presId="urn:microsoft.com/office/officeart/2005/8/layout/vList5"/>
    <dgm:cxn modelId="{9F1C3334-0D08-4A52-AAF0-4674921A94F2}" type="presParOf" srcId="{756F8408-E75E-4C34-9E5B-AE8C859121E3}" destId="{7B0B8D75-4F39-4512-8F19-264BAEA69A38}" srcOrd="6" destOrd="0" presId="urn:microsoft.com/office/officeart/2005/8/layout/vList5"/>
    <dgm:cxn modelId="{3A147252-01C8-4E54-8423-F7EDF73E0DE6}" type="presParOf" srcId="{7B0B8D75-4F39-4512-8F19-264BAEA69A38}" destId="{0DA68A4A-0677-461A-B9E3-5B78F5C05E10}"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511651-CB93-4C6A-83C2-9CAD1560FE9A}" type="doc">
      <dgm:prSet loTypeId="urn:microsoft.com/office/officeart/2005/8/layout/radial5" loCatId="cycle" qsTypeId="urn:microsoft.com/office/officeart/2005/8/quickstyle/simple5" qsCatId="simple" csTypeId="urn:microsoft.com/office/officeart/2005/8/colors/accent1_2" csCatId="accent1" phldr="1"/>
      <dgm:spPr/>
      <dgm:t>
        <a:bodyPr/>
        <a:lstStyle/>
        <a:p>
          <a:endParaRPr lang="en-US"/>
        </a:p>
      </dgm:t>
    </dgm:pt>
    <dgm:pt modelId="{3F7F3708-7142-4B31-B5B7-479B5E2B74A4}">
      <dgm:prSet phldrT="[Text]"/>
      <dgm:spPr/>
      <dgm:t>
        <a:bodyPr/>
        <a:lstStyle/>
        <a:p>
          <a:pPr algn="ctr"/>
          <a:r>
            <a:rPr lang="en-US" b="1">
              <a:solidFill>
                <a:schemeClr val="accent4">
                  <a:lumMod val="50000"/>
                </a:schemeClr>
              </a:solidFill>
            </a:rPr>
            <a:t>Listed Person &amp; Entity</a:t>
          </a:r>
          <a:endParaRPr lang="en-US" dirty="0">
            <a:solidFill>
              <a:schemeClr val="accent4">
                <a:lumMod val="50000"/>
              </a:schemeClr>
            </a:solidFill>
          </a:endParaRPr>
        </a:p>
      </dgm:t>
    </dgm:pt>
    <dgm:pt modelId="{5A797875-E3F4-44CA-A793-B2DAC1CD03BF}" type="parTrans" cxnId="{3BCE89C7-0013-48CD-865F-743145E45097}">
      <dgm:prSet/>
      <dgm:spPr/>
      <dgm:t>
        <a:bodyPr/>
        <a:lstStyle/>
        <a:p>
          <a:pPr algn="ctr"/>
          <a:endParaRPr lang="en-US"/>
        </a:p>
      </dgm:t>
    </dgm:pt>
    <dgm:pt modelId="{BB84420C-F839-4173-9720-D6F42B4DEF94}" type="sibTrans" cxnId="{3BCE89C7-0013-48CD-865F-743145E45097}">
      <dgm:prSet/>
      <dgm:spPr/>
      <dgm:t>
        <a:bodyPr/>
        <a:lstStyle/>
        <a:p>
          <a:pPr algn="ctr"/>
          <a:endParaRPr lang="en-US"/>
        </a:p>
      </dgm:t>
    </dgm:pt>
    <dgm:pt modelId="{E80845F0-0AFB-4558-B990-B22F08EFB97F}">
      <dgm:prSet phldrT="[Text]" custT="1"/>
      <dgm:spPr/>
      <dgm:t>
        <a:bodyPr/>
        <a:lstStyle/>
        <a:p>
          <a:pPr algn="ctr"/>
          <a:r>
            <a:rPr lang="en-US" sz="1400" b="1" dirty="0">
              <a:solidFill>
                <a:schemeClr val="accent4">
                  <a:lumMod val="50000"/>
                </a:schemeClr>
              </a:solidFill>
            </a:rPr>
            <a:t>Person &amp; Entity Acting on Behalf of</a:t>
          </a:r>
          <a:endParaRPr lang="en-US" sz="1400" dirty="0">
            <a:solidFill>
              <a:schemeClr val="accent4">
                <a:lumMod val="50000"/>
              </a:schemeClr>
            </a:solidFill>
          </a:endParaRPr>
        </a:p>
      </dgm:t>
    </dgm:pt>
    <dgm:pt modelId="{E796C074-EE5B-44C3-9444-E43854C1D974}" type="parTrans" cxnId="{864621D5-4D5B-4F46-A231-409EA0159668}">
      <dgm:prSet/>
      <dgm:spPr/>
      <dgm:t>
        <a:bodyPr/>
        <a:lstStyle/>
        <a:p>
          <a:pPr algn="ctr"/>
          <a:endParaRPr lang="en-US"/>
        </a:p>
      </dgm:t>
    </dgm:pt>
    <dgm:pt modelId="{AA3F5578-D835-41A5-A722-DFF0D4E88770}" type="sibTrans" cxnId="{864621D5-4D5B-4F46-A231-409EA0159668}">
      <dgm:prSet/>
      <dgm:spPr/>
      <dgm:t>
        <a:bodyPr/>
        <a:lstStyle/>
        <a:p>
          <a:pPr algn="ctr"/>
          <a:endParaRPr lang="en-US"/>
        </a:p>
      </dgm:t>
    </dgm:pt>
    <dgm:pt modelId="{A255567F-DA2A-464E-87A0-191FDA9C7052}">
      <dgm:prSet phldrT="[Text]" custT="1"/>
      <dgm:spPr/>
      <dgm:t>
        <a:bodyPr/>
        <a:lstStyle/>
        <a:p>
          <a:pPr algn="ctr"/>
          <a:r>
            <a:rPr lang="en-US" sz="1400" b="1">
              <a:solidFill>
                <a:schemeClr val="accent4">
                  <a:lumMod val="50000"/>
                </a:schemeClr>
              </a:solidFill>
            </a:rPr>
            <a:t>Person &amp; Entity Acting at the Direction of</a:t>
          </a:r>
          <a:endParaRPr lang="en-US" sz="1400" dirty="0">
            <a:solidFill>
              <a:schemeClr val="accent4">
                <a:lumMod val="50000"/>
              </a:schemeClr>
            </a:solidFill>
          </a:endParaRPr>
        </a:p>
      </dgm:t>
    </dgm:pt>
    <dgm:pt modelId="{93665E7B-6843-4156-A39F-17C0E393029A}" type="parTrans" cxnId="{70F39AE8-8D21-4051-AC3F-BACD0D69F596}">
      <dgm:prSet/>
      <dgm:spPr/>
      <dgm:t>
        <a:bodyPr/>
        <a:lstStyle/>
        <a:p>
          <a:pPr algn="ctr"/>
          <a:endParaRPr lang="en-US"/>
        </a:p>
      </dgm:t>
    </dgm:pt>
    <dgm:pt modelId="{2B97B24B-2099-41E4-AC45-701EA40E1444}" type="sibTrans" cxnId="{70F39AE8-8D21-4051-AC3F-BACD0D69F596}">
      <dgm:prSet/>
      <dgm:spPr/>
      <dgm:t>
        <a:bodyPr/>
        <a:lstStyle/>
        <a:p>
          <a:pPr algn="ctr"/>
          <a:endParaRPr lang="en-US"/>
        </a:p>
      </dgm:t>
    </dgm:pt>
    <dgm:pt modelId="{54AAC979-858C-4BCC-A71E-1EFF0F8F2A7A}">
      <dgm:prSet phldrT="[Text]" custT="1"/>
      <dgm:spPr/>
      <dgm:t>
        <a:bodyPr/>
        <a:lstStyle/>
        <a:p>
          <a:pPr algn="ctr"/>
          <a:r>
            <a:rPr lang="en-US" sz="1400" b="1">
              <a:solidFill>
                <a:schemeClr val="accent4">
                  <a:lumMod val="50000"/>
                </a:schemeClr>
              </a:solidFill>
            </a:rPr>
            <a:t>Controlled by</a:t>
          </a:r>
          <a:endParaRPr lang="en-US" sz="1400" dirty="0">
            <a:solidFill>
              <a:schemeClr val="accent4">
                <a:lumMod val="50000"/>
              </a:schemeClr>
            </a:solidFill>
          </a:endParaRPr>
        </a:p>
      </dgm:t>
    </dgm:pt>
    <dgm:pt modelId="{DEFA8777-5B97-49B7-9B64-5CC2ED723AA2}" type="parTrans" cxnId="{6AC55DD8-946A-4B34-8144-C81BD878FB0F}">
      <dgm:prSet/>
      <dgm:spPr/>
      <dgm:t>
        <a:bodyPr/>
        <a:lstStyle/>
        <a:p>
          <a:pPr algn="ctr"/>
          <a:endParaRPr lang="en-US"/>
        </a:p>
      </dgm:t>
    </dgm:pt>
    <dgm:pt modelId="{DCB7D764-316C-4510-9635-EAAF33BA4FD9}" type="sibTrans" cxnId="{6AC55DD8-946A-4B34-8144-C81BD878FB0F}">
      <dgm:prSet/>
      <dgm:spPr/>
      <dgm:t>
        <a:bodyPr/>
        <a:lstStyle/>
        <a:p>
          <a:pPr algn="ctr"/>
          <a:endParaRPr lang="en-US"/>
        </a:p>
      </dgm:t>
    </dgm:pt>
    <dgm:pt modelId="{19439EC7-9375-4F53-BDB2-E7FB1DFDB6F3}">
      <dgm:prSet phldrT="[Text]" custT="1"/>
      <dgm:spPr/>
      <dgm:t>
        <a:bodyPr/>
        <a:lstStyle/>
        <a:p>
          <a:pPr algn="ctr"/>
          <a:r>
            <a:rPr lang="en-US" sz="1400" b="1" dirty="0">
              <a:solidFill>
                <a:schemeClr val="accent4">
                  <a:lumMod val="50000"/>
                </a:schemeClr>
              </a:solidFill>
            </a:rPr>
            <a:t>Owned by</a:t>
          </a:r>
          <a:endParaRPr lang="en-US" sz="1400" dirty="0">
            <a:solidFill>
              <a:schemeClr val="accent4">
                <a:lumMod val="50000"/>
              </a:schemeClr>
            </a:solidFill>
          </a:endParaRPr>
        </a:p>
      </dgm:t>
    </dgm:pt>
    <dgm:pt modelId="{BAD7E508-B98B-4712-995D-FAA362518947}" type="parTrans" cxnId="{6D12E803-2D1F-4D7E-BC0E-0523134D1E0E}">
      <dgm:prSet/>
      <dgm:spPr/>
      <dgm:t>
        <a:bodyPr/>
        <a:lstStyle/>
        <a:p>
          <a:pPr algn="ctr"/>
          <a:endParaRPr lang="en-US"/>
        </a:p>
      </dgm:t>
    </dgm:pt>
    <dgm:pt modelId="{B072DE51-7ACB-40F1-A663-407346D79C31}" type="sibTrans" cxnId="{6D12E803-2D1F-4D7E-BC0E-0523134D1E0E}">
      <dgm:prSet/>
      <dgm:spPr/>
      <dgm:t>
        <a:bodyPr/>
        <a:lstStyle/>
        <a:p>
          <a:pPr algn="ctr"/>
          <a:endParaRPr lang="en-US"/>
        </a:p>
      </dgm:t>
    </dgm:pt>
    <dgm:pt modelId="{072EA6B7-408C-47E6-92DB-D7429FEED0C1}" type="pres">
      <dgm:prSet presAssocID="{50511651-CB93-4C6A-83C2-9CAD1560FE9A}" presName="Name0" presStyleCnt="0">
        <dgm:presLayoutVars>
          <dgm:chMax val="1"/>
          <dgm:dir/>
          <dgm:animLvl val="ctr"/>
          <dgm:resizeHandles val="exact"/>
        </dgm:presLayoutVars>
      </dgm:prSet>
      <dgm:spPr/>
    </dgm:pt>
    <dgm:pt modelId="{AD4B71D3-E051-49EF-8281-109572BEA8A0}" type="pres">
      <dgm:prSet presAssocID="{3F7F3708-7142-4B31-B5B7-479B5E2B74A4}" presName="centerShape" presStyleLbl="node0" presStyleIdx="0" presStyleCnt="1"/>
      <dgm:spPr/>
    </dgm:pt>
    <dgm:pt modelId="{7E9459EF-BE67-498D-A990-1B7EA5B2C46A}" type="pres">
      <dgm:prSet presAssocID="{E796C074-EE5B-44C3-9444-E43854C1D974}" presName="parTrans" presStyleLbl="sibTrans2D1" presStyleIdx="0" presStyleCnt="4"/>
      <dgm:spPr/>
    </dgm:pt>
    <dgm:pt modelId="{D3CAC9A0-5CA1-4329-860E-78A010E3F89D}" type="pres">
      <dgm:prSet presAssocID="{E796C074-EE5B-44C3-9444-E43854C1D974}" presName="connectorText" presStyleLbl="sibTrans2D1" presStyleIdx="0" presStyleCnt="4"/>
      <dgm:spPr/>
    </dgm:pt>
    <dgm:pt modelId="{06682CB6-5B61-4C62-BD10-C5EC553BFB69}" type="pres">
      <dgm:prSet presAssocID="{E80845F0-0AFB-4558-B990-B22F08EFB97F}" presName="node" presStyleLbl="node1" presStyleIdx="0" presStyleCnt="4" custRadScaleRad="98847" custRadScaleInc="101430">
        <dgm:presLayoutVars>
          <dgm:bulletEnabled val="1"/>
        </dgm:presLayoutVars>
      </dgm:prSet>
      <dgm:spPr/>
    </dgm:pt>
    <dgm:pt modelId="{6091A74F-73BC-4D74-AB17-BD23DEF58F57}" type="pres">
      <dgm:prSet presAssocID="{93665E7B-6843-4156-A39F-17C0E393029A}" presName="parTrans" presStyleLbl="sibTrans2D1" presStyleIdx="1" presStyleCnt="4"/>
      <dgm:spPr/>
    </dgm:pt>
    <dgm:pt modelId="{1507D05A-9D2E-4A65-9839-62AF2F9971A2}" type="pres">
      <dgm:prSet presAssocID="{93665E7B-6843-4156-A39F-17C0E393029A}" presName="connectorText" presStyleLbl="sibTrans2D1" presStyleIdx="1" presStyleCnt="4"/>
      <dgm:spPr/>
    </dgm:pt>
    <dgm:pt modelId="{8E6F3117-225F-4836-8DB1-70FCA837C474}" type="pres">
      <dgm:prSet presAssocID="{A255567F-DA2A-464E-87A0-191FDA9C7052}" presName="node" presStyleLbl="node1" presStyleIdx="1" presStyleCnt="4" custRadScaleRad="97244" custRadScaleInc="96405">
        <dgm:presLayoutVars>
          <dgm:bulletEnabled val="1"/>
        </dgm:presLayoutVars>
      </dgm:prSet>
      <dgm:spPr/>
    </dgm:pt>
    <dgm:pt modelId="{F5F1F243-E48B-4BFE-AA9C-657421F9B3E9}" type="pres">
      <dgm:prSet presAssocID="{DEFA8777-5B97-49B7-9B64-5CC2ED723AA2}" presName="parTrans" presStyleLbl="sibTrans2D1" presStyleIdx="2" presStyleCnt="4"/>
      <dgm:spPr/>
    </dgm:pt>
    <dgm:pt modelId="{D779FD87-B2EC-4E18-A128-B976D8519BDE}" type="pres">
      <dgm:prSet presAssocID="{DEFA8777-5B97-49B7-9B64-5CC2ED723AA2}" presName="connectorText" presStyleLbl="sibTrans2D1" presStyleIdx="2" presStyleCnt="4"/>
      <dgm:spPr/>
    </dgm:pt>
    <dgm:pt modelId="{CEC02EDD-89E9-42E7-AA06-60B9EEB793BD}" type="pres">
      <dgm:prSet presAssocID="{54AAC979-858C-4BCC-A71E-1EFF0F8F2A7A}" presName="node" presStyleLbl="node1" presStyleIdx="2" presStyleCnt="4" custRadScaleRad="98847" custRadScaleInc="98570">
        <dgm:presLayoutVars>
          <dgm:bulletEnabled val="1"/>
        </dgm:presLayoutVars>
      </dgm:prSet>
      <dgm:spPr/>
    </dgm:pt>
    <dgm:pt modelId="{CA212FBE-631A-4FC2-9647-09979172EE54}" type="pres">
      <dgm:prSet presAssocID="{BAD7E508-B98B-4712-995D-FAA362518947}" presName="parTrans" presStyleLbl="sibTrans2D1" presStyleIdx="3" presStyleCnt="4"/>
      <dgm:spPr/>
    </dgm:pt>
    <dgm:pt modelId="{EDC9E23E-AEE3-46E9-AD82-DB29E8C8EE55}" type="pres">
      <dgm:prSet presAssocID="{BAD7E508-B98B-4712-995D-FAA362518947}" presName="connectorText" presStyleLbl="sibTrans2D1" presStyleIdx="3" presStyleCnt="4"/>
      <dgm:spPr/>
    </dgm:pt>
    <dgm:pt modelId="{F5D80733-8378-4582-85B7-9BFADBDA5BFA}" type="pres">
      <dgm:prSet presAssocID="{19439EC7-9375-4F53-BDB2-E7FB1DFDB6F3}" presName="node" presStyleLbl="node1" presStyleIdx="3" presStyleCnt="4" custRadScaleRad="97730" custRadScaleInc="100000">
        <dgm:presLayoutVars>
          <dgm:bulletEnabled val="1"/>
        </dgm:presLayoutVars>
      </dgm:prSet>
      <dgm:spPr/>
    </dgm:pt>
  </dgm:ptLst>
  <dgm:cxnLst>
    <dgm:cxn modelId="{6D12E803-2D1F-4D7E-BC0E-0523134D1E0E}" srcId="{3F7F3708-7142-4B31-B5B7-479B5E2B74A4}" destId="{19439EC7-9375-4F53-BDB2-E7FB1DFDB6F3}" srcOrd="3" destOrd="0" parTransId="{BAD7E508-B98B-4712-995D-FAA362518947}" sibTransId="{B072DE51-7ACB-40F1-A663-407346D79C31}"/>
    <dgm:cxn modelId="{4B2C2E0A-F1D0-40C2-95A3-8F6188B543D3}" type="presOf" srcId="{E796C074-EE5B-44C3-9444-E43854C1D974}" destId="{7E9459EF-BE67-498D-A990-1B7EA5B2C46A}" srcOrd="0" destOrd="0" presId="urn:microsoft.com/office/officeart/2005/8/layout/radial5"/>
    <dgm:cxn modelId="{5868180E-EBB9-449D-A566-2D867374508C}" type="presOf" srcId="{E796C074-EE5B-44C3-9444-E43854C1D974}" destId="{D3CAC9A0-5CA1-4329-860E-78A010E3F89D}" srcOrd="1" destOrd="0" presId="urn:microsoft.com/office/officeart/2005/8/layout/radial5"/>
    <dgm:cxn modelId="{45D17B1C-7489-4BF8-AACA-625BB378805D}" type="presOf" srcId="{93665E7B-6843-4156-A39F-17C0E393029A}" destId="{1507D05A-9D2E-4A65-9839-62AF2F9971A2}" srcOrd="1" destOrd="0" presId="urn:microsoft.com/office/officeart/2005/8/layout/radial5"/>
    <dgm:cxn modelId="{5C600737-980E-4488-9745-6637A2396374}" type="presOf" srcId="{BAD7E508-B98B-4712-995D-FAA362518947}" destId="{EDC9E23E-AEE3-46E9-AD82-DB29E8C8EE55}" srcOrd="1" destOrd="0" presId="urn:microsoft.com/office/officeart/2005/8/layout/radial5"/>
    <dgm:cxn modelId="{0D5F9E5F-39CA-4859-8E6B-5AE699E2E18F}" type="presOf" srcId="{54AAC979-858C-4BCC-A71E-1EFF0F8F2A7A}" destId="{CEC02EDD-89E9-42E7-AA06-60B9EEB793BD}" srcOrd="0" destOrd="0" presId="urn:microsoft.com/office/officeart/2005/8/layout/radial5"/>
    <dgm:cxn modelId="{FCCD1F6B-DDC7-49B9-939C-73E186C7AB1A}" type="presOf" srcId="{A255567F-DA2A-464E-87A0-191FDA9C7052}" destId="{8E6F3117-225F-4836-8DB1-70FCA837C474}" srcOrd="0" destOrd="0" presId="urn:microsoft.com/office/officeart/2005/8/layout/radial5"/>
    <dgm:cxn modelId="{8111C26D-6A9B-4514-A263-718079AF2122}" type="presOf" srcId="{93665E7B-6843-4156-A39F-17C0E393029A}" destId="{6091A74F-73BC-4D74-AB17-BD23DEF58F57}" srcOrd="0" destOrd="0" presId="urn:microsoft.com/office/officeart/2005/8/layout/radial5"/>
    <dgm:cxn modelId="{8DA7484E-8C99-426F-A435-194741F40D14}" type="presOf" srcId="{3F7F3708-7142-4B31-B5B7-479B5E2B74A4}" destId="{AD4B71D3-E051-49EF-8281-109572BEA8A0}" srcOrd="0" destOrd="0" presId="urn:microsoft.com/office/officeart/2005/8/layout/radial5"/>
    <dgm:cxn modelId="{C3606492-BBE2-40B8-A158-C392AC8F484B}" type="presOf" srcId="{50511651-CB93-4C6A-83C2-9CAD1560FE9A}" destId="{072EA6B7-408C-47E6-92DB-D7429FEED0C1}" srcOrd="0" destOrd="0" presId="urn:microsoft.com/office/officeart/2005/8/layout/radial5"/>
    <dgm:cxn modelId="{1B65AB9F-E2E2-41AA-956C-55C78C2388A5}" type="presOf" srcId="{DEFA8777-5B97-49B7-9B64-5CC2ED723AA2}" destId="{F5F1F243-E48B-4BFE-AA9C-657421F9B3E9}" srcOrd="0" destOrd="0" presId="urn:microsoft.com/office/officeart/2005/8/layout/radial5"/>
    <dgm:cxn modelId="{B64347A9-2AE2-4F83-BD9C-0C4B82B86C72}" type="presOf" srcId="{BAD7E508-B98B-4712-995D-FAA362518947}" destId="{CA212FBE-631A-4FC2-9647-09979172EE54}" srcOrd="0" destOrd="0" presId="urn:microsoft.com/office/officeart/2005/8/layout/radial5"/>
    <dgm:cxn modelId="{3BCE89C7-0013-48CD-865F-743145E45097}" srcId="{50511651-CB93-4C6A-83C2-9CAD1560FE9A}" destId="{3F7F3708-7142-4B31-B5B7-479B5E2B74A4}" srcOrd="0" destOrd="0" parTransId="{5A797875-E3F4-44CA-A793-B2DAC1CD03BF}" sibTransId="{BB84420C-F839-4173-9720-D6F42B4DEF94}"/>
    <dgm:cxn modelId="{864621D5-4D5B-4F46-A231-409EA0159668}" srcId="{3F7F3708-7142-4B31-B5B7-479B5E2B74A4}" destId="{E80845F0-0AFB-4558-B990-B22F08EFB97F}" srcOrd="0" destOrd="0" parTransId="{E796C074-EE5B-44C3-9444-E43854C1D974}" sibTransId="{AA3F5578-D835-41A5-A722-DFF0D4E88770}"/>
    <dgm:cxn modelId="{6AC55DD8-946A-4B34-8144-C81BD878FB0F}" srcId="{3F7F3708-7142-4B31-B5B7-479B5E2B74A4}" destId="{54AAC979-858C-4BCC-A71E-1EFF0F8F2A7A}" srcOrd="2" destOrd="0" parTransId="{DEFA8777-5B97-49B7-9B64-5CC2ED723AA2}" sibTransId="{DCB7D764-316C-4510-9635-EAAF33BA4FD9}"/>
    <dgm:cxn modelId="{E04B7DDF-5C0E-42E0-A79E-B7F8B0CFB867}" type="presOf" srcId="{E80845F0-0AFB-4558-B990-B22F08EFB97F}" destId="{06682CB6-5B61-4C62-BD10-C5EC553BFB69}" srcOrd="0" destOrd="0" presId="urn:microsoft.com/office/officeart/2005/8/layout/radial5"/>
    <dgm:cxn modelId="{F161A1E6-8055-4923-9C0D-CE79D50344D1}" type="presOf" srcId="{DEFA8777-5B97-49B7-9B64-5CC2ED723AA2}" destId="{D779FD87-B2EC-4E18-A128-B976D8519BDE}" srcOrd="1" destOrd="0" presId="urn:microsoft.com/office/officeart/2005/8/layout/radial5"/>
    <dgm:cxn modelId="{70F39AE8-8D21-4051-AC3F-BACD0D69F596}" srcId="{3F7F3708-7142-4B31-B5B7-479B5E2B74A4}" destId="{A255567F-DA2A-464E-87A0-191FDA9C7052}" srcOrd="1" destOrd="0" parTransId="{93665E7B-6843-4156-A39F-17C0E393029A}" sibTransId="{2B97B24B-2099-41E4-AC45-701EA40E1444}"/>
    <dgm:cxn modelId="{E64666F5-CB53-4E10-B44A-CBB12AB06AAC}" type="presOf" srcId="{19439EC7-9375-4F53-BDB2-E7FB1DFDB6F3}" destId="{F5D80733-8378-4582-85B7-9BFADBDA5BFA}" srcOrd="0" destOrd="0" presId="urn:microsoft.com/office/officeart/2005/8/layout/radial5"/>
    <dgm:cxn modelId="{F2967931-F650-4BBE-AAC1-1269E38245E6}" type="presParOf" srcId="{072EA6B7-408C-47E6-92DB-D7429FEED0C1}" destId="{AD4B71D3-E051-49EF-8281-109572BEA8A0}" srcOrd="0" destOrd="0" presId="urn:microsoft.com/office/officeart/2005/8/layout/radial5"/>
    <dgm:cxn modelId="{A7D0EA65-C024-4584-BB2E-364772F32FC1}" type="presParOf" srcId="{072EA6B7-408C-47E6-92DB-D7429FEED0C1}" destId="{7E9459EF-BE67-498D-A990-1B7EA5B2C46A}" srcOrd="1" destOrd="0" presId="urn:microsoft.com/office/officeart/2005/8/layout/radial5"/>
    <dgm:cxn modelId="{E22FB488-C2FF-4611-A212-2E831F0D27C3}" type="presParOf" srcId="{7E9459EF-BE67-498D-A990-1B7EA5B2C46A}" destId="{D3CAC9A0-5CA1-4329-860E-78A010E3F89D}" srcOrd="0" destOrd="0" presId="urn:microsoft.com/office/officeart/2005/8/layout/radial5"/>
    <dgm:cxn modelId="{D0B12E26-DF82-43B8-9622-47D00407B272}" type="presParOf" srcId="{072EA6B7-408C-47E6-92DB-D7429FEED0C1}" destId="{06682CB6-5B61-4C62-BD10-C5EC553BFB69}" srcOrd="2" destOrd="0" presId="urn:microsoft.com/office/officeart/2005/8/layout/radial5"/>
    <dgm:cxn modelId="{89C5624C-4BB1-42CC-A608-D37B05E2DF52}" type="presParOf" srcId="{072EA6B7-408C-47E6-92DB-D7429FEED0C1}" destId="{6091A74F-73BC-4D74-AB17-BD23DEF58F57}" srcOrd="3" destOrd="0" presId="urn:microsoft.com/office/officeart/2005/8/layout/radial5"/>
    <dgm:cxn modelId="{67858A7F-62AF-4795-94BE-A6424033A4E2}" type="presParOf" srcId="{6091A74F-73BC-4D74-AB17-BD23DEF58F57}" destId="{1507D05A-9D2E-4A65-9839-62AF2F9971A2}" srcOrd="0" destOrd="0" presId="urn:microsoft.com/office/officeart/2005/8/layout/radial5"/>
    <dgm:cxn modelId="{FD09EC67-B923-446D-AA74-F0BC8361A4E4}" type="presParOf" srcId="{072EA6B7-408C-47E6-92DB-D7429FEED0C1}" destId="{8E6F3117-225F-4836-8DB1-70FCA837C474}" srcOrd="4" destOrd="0" presId="urn:microsoft.com/office/officeart/2005/8/layout/radial5"/>
    <dgm:cxn modelId="{B969CF70-B465-42FA-A064-E853A5EE5EC8}" type="presParOf" srcId="{072EA6B7-408C-47E6-92DB-D7429FEED0C1}" destId="{F5F1F243-E48B-4BFE-AA9C-657421F9B3E9}" srcOrd="5" destOrd="0" presId="urn:microsoft.com/office/officeart/2005/8/layout/radial5"/>
    <dgm:cxn modelId="{AEAB5BFC-8C45-46CE-8DEF-2488180D956E}" type="presParOf" srcId="{F5F1F243-E48B-4BFE-AA9C-657421F9B3E9}" destId="{D779FD87-B2EC-4E18-A128-B976D8519BDE}" srcOrd="0" destOrd="0" presId="urn:microsoft.com/office/officeart/2005/8/layout/radial5"/>
    <dgm:cxn modelId="{76C38D71-6538-4C96-8DC6-05F074C05440}" type="presParOf" srcId="{072EA6B7-408C-47E6-92DB-D7429FEED0C1}" destId="{CEC02EDD-89E9-42E7-AA06-60B9EEB793BD}" srcOrd="6" destOrd="0" presId="urn:microsoft.com/office/officeart/2005/8/layout/radial5"/>
    <dgm:cxn modelId="{5F9CD7C4-3D52-4431-924A-A6A37F8C4982}" type="presParOf" srcId="{072EA6B7-408C-47E6-92DB-D7429FEED0C1}" destId="{CA212FBE-631A-4FC2-9647-09979172EE54}" srcOrd="7" destOrd="0" presId="urn:microsoft.com/office/officeart/2005/8/layout/radial5"/>
    <dgm:cxn modelId="{5DE7DD8B-25BE-47D2-82C1-3DCBE903730D}" type="presParOf" srcId="{CA212FBE-631A-4FC2-9647-09979172EE54}" destId="{EDC9E23E-AEE3-46E9-AD82-DB29E8C8EE55}" srcOrd="0" destOrd="0" presId="urn:microsoft.com/office/officeart/2005/8/layout/radial5"/>
    <dgm:cxn modelId="{92233403-86E9-4CAA-93C1-FEB3A50D86AB}" type="presParOf" srcId="{072EA6B7-408C-47E6-92DB-D7429FEED0C1}" destId="{F5D80733-8378-4582-85B7-9BFADBDA5BFA}"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536826-EF30-43AE-A46D-080CC2248B92}">
      <dsp:nvSpPr>
        <dsp:cNvPr id="0" name=""/>
        <dsp:cNvSpPr/>
      </dsp:nvSpPr>
      <dsp:spPr>
        <a:xfrm>
          <a:off x="310901" y="26817"/>
          <a:ext cx="2285989" cy="102267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b="1" kern="1200" dirty="0">
              <a:latin typeface="Pyidaungsu" pitchFamily="34" charset="0"/>
              <a:cs typeface="Pyidaungsu" pitchFamily="34" charset="0"/>
            </a:rPr>
            <a:t>Fund Raising</a:t>
          </a:r>
        </a:p>
      </dsp:txBody>
      <dsp:txXfrm>
        <a:off x="360824" y="76740"/>
        <a:ext cx="2186143" cy="922826"/>
      </dsp:txXfrm>
    </dsp:sp>
    <dsp:sp modelId="{A02A1A65-5FC7-494C-8E8C-CA9DD49F9F07}">
      <dsp:nvSpPr>
        <dsp:cNvPr id="0" name=""/>
        <dsp:cNvSpPr/>
      </dsp:nvSpPr>
      <dsp:spPr>
        <a:xfrm rot="5400000">
          <a:off x="4241918" y="-503848"/>
          <a:ext cx="1879351" cy="5169408"/>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623888" lvl="1" indent="-623888" algn="l" defTabSz="1066800">
            <a:lnSpc>
              <a:spcPct val="90000"/>
            </a:lnSpc>
            <a:spcBef>
              <a:spcPct val="0"/>
            </a:spcBef>
            <a:spcAft>
              <a:spcPct val="15000"/>
            </a:spcAft>
            <a:buChar char="•"/>
          </a:pPr>
          <a:r>
            <a:rPr lang="en-US" sz="2400" kern="1200" dirty="0"/>
            <a:t>Placement</a:t>
          </a:r>
        </a:p>
        <a:p>
          <a:pPr marL="623888" lvl="1" indent="-623888" algn="l" defTabSz="1066800">
            <a:lnSpc>
              <a:spcPct val="90000"/>
            </a:lnSpc>
            <a:spcBef>
              <a:spcPct val="0"/>
            </a:spcBef>
            <a:spcAft>
              <a:spcPct val="15000"/>
            </a:spcAft>
            <a:buChar char="•"/>
          </a:pPr>
          <a:r>
            <a:rPr lang="en-US" sz="2400" kern="1200" dirty="0"/>
            <a:t>Layering</a:t>
          </a:r>
        </a:p>
        <a:p>
          <a:pPr marL="623888" lvl="1" indent="-623888" algn="l" defTabSz="1066800">
            <a:lnSpc>
              <a:spcPct val="90000"/>
            </a:lnSpc>
            <a:spcBef>
              <a:spcPct val="0"/>
            </a:spcBef>
            <a:spcAft>
              <a:spcPct val="15000"/>
            </a:spcAft>
            <a:buChar char="•"/>
          </a:pPr>
          <a:r>
            <a:rPr lang="en-US" sz="2400" kern="1200" dirty="0"/>
            <a:t>Integration</a:t>
          </a:r>
        </a:p>
      </dsp:txBody>
      <dsp:txXfrm rot="-5400000">
        <a:off x="2596890" y="1232922"/>
        <a:ext cx="5077666" cy="1695867"/>
      </dsp:txXfrm>
    </dsp:sp>
    <dsp:sp modelId="{64DA9997-F2A4-4ACD-9DE1-965AE5D405C6}">
      <dsp:nvSpPr>
        <dsp:cNvPr id="0" name=""/>
        <dsp:cNvSpPr/>
      </dsp:nvSpPr>
      <dsp:spPr>
        <a:xfrm>
          <a:off x="267995" y="1483221"/>
          <a:ext cx="2285989" cy="102734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altLang="en-US" sz="2300" b="1" kern="1200" dirty="0">
              <a:solidFill>
                <a:schemeClr val="bg1"/>
              </a:solidFill>
              <a:latin typeface="Pyidaungsu" pitchFamily="34" charset="0"/>
              <a:ea typeface="Myanmar2" pitchFamily="34" charset="0"/>
              <a:cs typeface="Pyidaungsu" pitchFamily="34" charset="0"/>
            </a:rPr>
            <a:t>Disguising the Funds</a:t>
          </a:r>
          <a:endParaRPr lang="en-US" sz="2300" b="1" kern="1200" dirty="0">
            <a:solidFill>
              <a:schemeClr val="bg1"/>
            </a:solidFill>
          </a:endParaRPr>
        </a:p>
      </dsp:txBody>
      <dsp:txXfrm>
        <a:off x="318146" y="1533372"/>
        <a:ext cx="2185687" cy="927045"/>
      </dsp:txXfrm>
    </dsp:sp>
    <dsp:sp modelId="{3CB25E85-05F3-4344-9DA2-966BC820FFF7}">
      <dsp:nvSpPr>
        <dsp:cNvPr id="0" name=""/>
        <dsp:cNvSpPr/>
      </dsp:nvSpPr>
      <dsp:spPr>
        <a:xfrm>
          <a:off x="304794" y="2941339"/>
          <a:ext cx="2285989" cy="107867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altLang="en-US" sz="2300" b="1" kern="1200" dirty="0">
              <a:solidFill>
                <a:schemeClr val="bg1"/>
              </a:solidFill>
              <a:latin typeface="Pyidaungsu" pitchFamily="34" charset="0"/>
              <a:ea typeface="Myanmar2" pitchFamily="34" charset="0"/>
              <a:cs typeface="Pyidaungsu" pitchFamily="34" charset="0"/>
            </a:rPr>
            <a:t>Procurement </a:t>
          </a:r>
          <a:endParaRPr lang="en-US" sz="2300" b="1" kern="1200" dirty="0">
            <a:solidFill>
              <a:schemeClr val="bg1"/>
            </a:solidFill>
          </a:endParaRPr>
        </a:p>
      </dsp:txBody>
      <dsp:txXfrm>
        <a:off x="357451" y="2993996"/>
        <a:ext cx="2180675" cy="973363"/>
      </dsp:txXfrm>
    </dsp:sp>
    <dsp:sp modelId="{0DA68A4A-0677-461A-B9E3-5B78F5C05E10}">
      <dsp:nvSpPr>
        <dsp:cNvPr id="0" name=""/>
        <dsp:cNvSpPr/>
      </dsp:nvSpPr>
      <dsp:spPr>
        <a:xfrm>
          <a:off x="304794" y="4335174"/>
          <a:ext cx="2285989" cy="112582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b="1" kern="1200" dirty="0"/>
            <a:t>WMD Program</a:t>
          </a:r>
        </a:p>
      </dsp:txBody>
      <dsp:txXfrm>
        <a:off x="359752" y="4390132"/>
        <a:ext cx="2176073" cy="10159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4B71D3-E051-49EF-8281-109572BEA8A0}">
      <dsp:nvSpPr>
        <dsp:cNvPr id="0" name=""/>
        <dsp:cNvSpPr/>
      </dsp:nvSpPr>
      <dsp:spPr>
        <a:xfrm>
          <a:off x="3413596" y="1965796"/>
          <a:ext cx="1402407" cy="1402407"/>
        </a:xfrm>
        <a:prstGeom prst="ellipse">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1">
              <a:hueOff val="0"/>
              <a:satOff val="0"/>
              <a:lumOff val="0"/>
              <a:alphaOff val="0"/>
              <a:shade val="25000"/>
              <a:satMod val="18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b="1" kern="1200">
              <a:solidFill>
                <a:schemeClr val="accent4">
                  <a:lumMod val="50000"/>
                </a:schemeClr>
              </a:solidFill>
            </a:rPr>
            <a:t>Listed Person &amp; Entity</a:t>
          </a:r>
          <a:endParaRPr lang="en-US" sz="2100" kern="1200" dirty="0">
            <a:solidFill>
              <a:schemeClr val="accent4">
                <a:lumMod val="50000"/>
              </a:schemeClr>
            </a:solidFill>
          </a:endParaRPr>
        </a:p>
      </dsp:txBody>
      <dsp:txXfrm>
        <a:off x="3618974" y="2171174"/>
        <a:ext cx="991651" cy="991651"/>
      </dsp:txXfrm>
    </dsp:sp>
    <dsp:sp modelId="{7E9459EF-BE67-498D-A990-1B7EA5B2C46A}">
      <dsp:nvSpPr>
        <dsp:cNvPr id="0" name=""/>
        <dsp:cNvSpPr/>
      </dsp:nvSpPr>
      <dsp:spPr>
        <a:xfrm rot="18938610">
          <a:off x="4660114" y="1756127"/>
          <a:ext cx="284851" cy="476818"/>
        </a:xfrm>
        <a:prstGeom prst="rightArrow">
          <a:avLst>
            <a:gd name="adj1" fmla="val 60000"/>
            <a:gd name="adj2" fmla="val 50000"/>
          </a:avLst>
        </a:prstGeom>
        <a:gradFill rotWithShape="0">
          <a:gsLst>
            <a:gs pos="0">
              <a:schemeClr val="accent1">
                <a:tint val="60000"/>
                <a:hueOff val="0"/>
                <a:satOff val="0"/>
                <a:lumOff val="0"/>
                <a:alphaOff val="0"/>
                <a:tint val="96000"/>
                <a:satMod val="120000"/>
                <a:lumMod val="120000"/>
              </a:schemeClr>
            </a:gs>
            <a:gs pos="100000">
              <a:schemeClr val="accent1">
                <a:tint val="60000"/>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1">
              <a:tint val="60000"/>
              <a:hueOff val="0"/>
              <a:satOff val="0"/>
              <a:lumOff val="0"/>
              <a:alphaOff val="0"/>
              <a:shade val="25000"/>
              <a:satMod val="18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4672291" y="1881363"/>
        <a:ext cx="199396" cy="286090"/>
      </dsp:txXfrm>
    </dsp:sp>
    <dsp:sp modelId="{06682CB6-5B61-4C62-BD10-C5EC553BFB69}">
      <dsp:nvSpPr>
        <dsp:cNvPr id="0" name=""/>
        <dsp:cNvSpPr/>
      </dsp:nvSpPr>
      <dsp:spPr>
        <a:xfrm>
          <a:off x="4800605" y="609597"/>
          <a:ext cx="1402407" cy="1402407"/>
        </a:xfrm>
        <a:prstGeom prst="ellipse">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1">
              <a:hueOff val="0"/>
              <a:satOff val="0"/>
              <a:lumOff val="0"/>
              <a:alphaOff val="0"/>
              <a:shade val="25000"/>
              <a:satMod val="18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accent4">
                  <a:lumMod val="50000"/>
                </a:schemeClr>
              </a:solidFill>
            </a:rPr>
            <a:t>Person &amp; Entity Acting on Behalf of</a:t>
          </a:r>
          <a:endParaRPr lang="en-US" sz="1400" kern="1200" dirty="0">
            <a:solidFill>
              <a:schemeClr val="accent4">
                <a:lumMod val="50000"/>
              </a:schemeClr>
            </a:solidFill>
          </a:endParaRPr>
        </a:p>
      </dsp:txBody>
      <dsp:txXfrm>
        <a:off x="5005983" y="814975"/>
        <a:ext cx="991651" cy="991651"/>
      </dsp:txXfrm>
    </dsp:sp>
    <dsp:sp modelId="{6091A74F-73BC-4D74-AB17-BD23DEF58F57}">
      <dsp:nvSpPr>
        <dsp:cNvPr id="0" name=""/>
        <dsp:cNvSpPr/>
      </dsp:nvSpPr>
      <dsp:spPr>
        <a:xfrm rot="2602935">
          <a:off x="4668696" y="3078783"/>
          <a:ext cx="268178" cy="476818"/>
        </a:xfrm>
        <a:prstGeom prst="rightArrow">
          <a:avLst>
            <a:gd name="adj1" fmla="val 60000"/>
            <a:gd name="adj2" fmla="val 50000"/>
          </a:avLst>
        </a:prstGeom>
        <a:gradFill rotWithShape="0">
          <a:gsLst>
            <a:gs pos="0">
              <a:schemeClr val="accent1">
                <a:tint val="60000"/>
                <a:hueOff val="0"/>
                <a:satOff val="0"/>
                <a:lumOff val="0"/>
                <a:alphaOff val="0"/>
                <a:tint val="96000"/>
                <a:satMod val="120000"/>
                <a:lumMod val="120000"/>
              </a:schemeClr>
            </a:gs>
            <a:gs pos="100000">
              <a:schemeClr val="accent1">
                <a:tint val="60000"/>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1">
              <a:tint val="60000"/>
              <a:hueOff val="0"/>
              <a:satOff val="0"/>
              <a:lumOff val="0"/>
              <a:alphaOff val="0"/>
              <a:shade val="25000"/>
              <a:satMod val="18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4679686" y="3146517"/>
        <a:ext cx="187725" cy="286090"/>
      </dsp:txXfrm>
    </dsp:sp>
    <dsp:sp modelId="{8E6F3117-225F-4836-8DB1-70FCA837C474}">
      <dsp:nvSpPr>
        <dsp:cNvPr id="0" name=""/>
        <dsp:cNvSpPr/>
      </dsp:nvSpPr>
      <dsp:spPr>
        <a:xfrm>
          <a:off x="4800600" y="3276607"/>
          <a:ext cx="1402407" cy="1402407"/>
        </a:xfrm>
        <a:prstGeom prst="ellipse">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1">
              <a:hueOff val="0"/>
              <a:satOff val="0"/>
              <a:lumOff val="0"/>
              <a:alphaOff val="0"/>
              <a:shade val="25000"/>
              <a:satMod val="18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a:solidFill>
                <a:schemeClr val="accent4">
                  <a:lumMod val="50000"/>
                </a:schemeClr>
              </a:solidFill>
            </a:rPr>
            <a:t>Person &amp; Entity Acting at the Direction of</a:t>
          </a:r>
          <a:endParaRPr lang="en-US" sz="1400" kern="1200" dirty="0">
            <a:solidFill>
              <a:schemeClr val="accent4">
                <a:lumMod val="50000"/>
              </a:schemeClr>
            </a:solidFill>
          </a:endParaRPr>
        </a:p>
      </dsp:txBody>
      <dsp:txXfrm>
        <a:off x="5005978" y="3481985"/>
        <a:ext cx="991651" cy="991651"/>
      </dsp:txXfrm>
    </dsp:sp>
    <dsp:sp modelId="{F5F1F243-E48B-4BFE-AA9C-657421F9B3E9}">
      <dsp:nvSpPr>
        <dsp:cNvPr id="0" name=""/>
        <dsp:cNvSpPr/>
      </dsp:nvSpPr>
      <dsp:spPr>
        <a:xfrm rot="8061390">
          <a:off x="3299911" y="3116331"/>
          <a:ext cx="284851" cy="476818"/>
        </a:xfrm>
        <a:prstGeom prst="rightArrow">
          <a:avLst>
            <a:gd name="adj1" fmla="val 60000"/>
            <a:gd name="adj2" fmla="val 50000"/>
          </a:avLst>
        </a:prstGeom>
        <a:gradFill rotWithShape="0">
          <a:gsLst>
            <a:gs pos="0">
              <a:schemeClr val="accent1">
                <a:tint val="60000"/>
                <a:hueOff val="0"/>
                <a:satOff val="0"/>
                <a:lumOff val="0"/>
                <a:alphaOff val="0"/>
                <a:tint val="96000"/>
                <a:satMod val="120000"/>
                <a:lumMod val="120000"/>
              </a:schemeClr>
            </a:gs>
            <a:gs pos="100000">
              <a:schemeClr val="accent1">
                <a:tint val="60000"/>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1">
              <a:tint val="60000"/>
              <a:hueOff val="0"/>
              <a:satOff val="0"/>
              <a:lumOff val="0"/>
              <a:alphaOff val="0"/>
              <a:shade val="25000"/>
              <a:satMod val="18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rot="10800000">
        <a:off x="3372510" y="3181145"/>
        <a:ext cx="199396" cy="286090"/>
      </dsp:txXfrm>
    </dsp:sp>
    <dsp:sp modelId="{CEC02EDD-89E9-42E7-AA06-60B9EEB793BD}">
      <dsp:nvSpPr>
        <dsp:cNvPr id="0" name=""/>
        <dsp:cNvSpPr/>
      </dsp:nvSpPr>
      <dsp:spPr>
        <a:xfrm>
          <a:off x="2057397" y="3352805"/>
          <a:ext cx="1402407" cy="1402407"/>
        </a:xfrm>
        <a:prstGeom prst="ellipse">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1">
              <a:hueOff val="0"/>
              <a:satOff val="0"/>
              <a:lumOff val="0"/>
              <a:alphaOff val="0"/>
              <a:shade val="25000"/>
              <a:satMod val="18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a:solidFill>
                <a:schemeClr val="accent4">
                  <a:lumMod val="50000"/>
                </a:schemeClr>
              </a:solidFill>
            </a:rPr>
            <a:t>Controlled by</a:t>
          </a:r>
          <a:endParaRPr lang="en-US" sz="1400" kern="1200" dirty="0">
            <a:solidFill>
              <a:schemeClr val="accent4">
                <a:lumMod val="50000"/>
              </a:schemeClr>
            </a:solidFill>
          </a:endParaRPr>
        </a:p>
      </dsp:txBody>
      <dsp:txXfrm>
        <a:off x="2262775" y="3558183"/>
        <a:ext cx="991651" cy="991651"/>
      </dsp:txXfrm>
    </dsp:sp>
    <dsp:sp modelId="{CA212FBE-631A-4FC2-9647-09979172EE54}">
      <dsp:nvSpPr>
        <dsp:cNvPr id="0" name=""/>
        <dsp:cNvSpPr/>
      </dsp:nvSpPr>
      <dsp:spPr>
        <a:xfrm rot="13500000">
          <a:off x="3305556" y="1755963"/>
          <a:ext cx="273233" cy="476818"/>
        </a:xfrm>
        <a:prstGeom prst="rightArrow">
          <a:avLst>
            <a:gd name="adj1" fmla="val 60000"/>
            <a:gd name="adj2" fmla="val 50000"/>
          </a:avLst>
        </a:prstGeom>
        <a:gradFill rotWithShape="0">
          <a:gsLst>
            <a:gs pos="0">
              <a:schemeClr val="accent1">
                <a:tint val="60000"/>
                <a:hueOff val="0"/>
                <a:satOff val="0"/>
                <a:lumOff val="0"/>
                <a:alphaOff val="0"/>
                <a:tint val="96000"/>
                <a:satMod val="120000"/>
                <a:lumMod val="120000"/>
              </a:schemeClr>
            </a:gs>
            <a:gs pos="100000">
              <a:schemeClr val="accent1">
                <a:tint val="60000"/>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1">
              <a:tint val="60000"/>
              <a:hueOff val="0"/>
              <a:satOff val="0"/>
              <a:lumOff val="0"/>
              <a:alphaOff val="0"/>
              <a:shade val="25000"/>
              <a:satMod val="18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rot="10800000">
        <a:off x="3375522" y="1880308"/>
        <a:ext cx="191263" cy="286090"/>
      </dsp:txXfrm>
    </dsp:sp>
    <dsp:sp modelId="{F5D80733-8378-4582-85B7-9BFADBDA5BFA}">
      <dsp:nvSpPr>
        <dsp:cNvPr id="0" name=""/>
        <dsp:cNvSpPr/>
      </dsp:nvSpPr>
      <dsp:spPr>
        <a:xfrm>
          <a:off x="2057406" y="609606"/>
          <a:ext cx="1402407" cy="1402407"/>
        </a:xfrm>
        <a:prstGeom prst="ellipse">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1">
              <a:hueOff val="0"/>
              <a:satOff val="0"/>
              <a:lumOff val="0"/>
              <a:alphaOff val="0"/>
              <a:shade val="25000"/>
              <a:satMod val="18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accent4">
                  <a:lumMod val="50000"/>
                </a:schemeClr>
              </a:solidFill>
            </a:rPr>
            <a:t>Owned by</a:t>
          </a:r>
          <a:endParaRPr lang="en-US" sz="1400" kern="1200" dirty="0">
            <a:solidFill>
              <a:schemeClr val="accent4">
                <a:lumMod val="50000"/>
              </a:schemeClr>
            </a:solidFill>
          </a:endParaRPr>
        </a:p>
      </dsp:txBody>
      <dsp:txXfrm>
        <a:off x="2262784" y="814984"/>
        <a:ext cx="991651" cy="99165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9F3FA6-0384-42DA-AA47-E98FFF952EC7}" type="datetimeFigureOut">
              <a:rPr lang="en-US" smtClean="0"/>
              <a:t>9/30/2021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6197BF-8696-45FE-9053-B20C550E70F1}" type="slidenum">
              <a:rPr lang="en-US" smtClean="0"/>
              <a:t>‹#›</a:t>
            </a:fld>
            <a:endParaRPr lang="en-US"/>
          </a:p>
        </p:txBody>
      </p:sp>
    </p:spTree>
    <p:extLst>
      <p:ext uri="{BB962C8B-B14F-4D97-AF65-F5344CB8AC3E}">
        <p14:creationId xmlns:p14="http://schemas.microsoft.com/office/powerpoint/2010/main" val="442624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နိုင်ငံများအနေဖြင</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အကြံပြုချက်အမှတ</a:t>
            </a:r>
            <a:r>
              <a:rPr lang="en-US" sz="1200" kern="1200" dirty="0">
                <a:solidFill>
                  <a:schemeClr val="tx1"/>
                </a:solidFill>
                <a:effectLst/>
                <a:latin typeface="+mn-lt"/>
                <a:ea typeface="+mn-ea"/>
                <a:cs typeface="+mn-cs"/>
              </a:rPr>
              <a:t>် ၇ </a:t>
            </a:r>
            <a:r>
              <a:rPr lang="en-US" sz="1200" kern="1200" dirty="0" err="1">
                <a:solidFill>
                  <a:schemeClr val="tx1"/>
                </a:solidFill>
                <a:effectLst/>
                <a:latin typeface="+mn-lt"/>
                <a:ea typeface="+mn-ea"/>
                <a:cs typeface="+mn-cs"/>
              </a:rPr>
              <a:t>အရ</a:t>
            </a:r>
            <a:r>
              <a:rPr lang="en-US" sz="1200" kern="1200" dirty="0">
                <a:solidFill>
                  <a:schemeClr val="tx1"/>
                </a:solidFill>
                <a:effectLst/>
                <a:latin typeface="+mn-lt"/>
                <a:ea typeface="+mn-ea"/>
                <a:cs typeface="+mn-cs"/>
              </a:rPr>
              <a:t> Proliferation of </a:t>
            </a:r>
            <a:r>
              <a:rPr lang="en-US" sz="1200" kern="1200" dirty="0" err="1">
                <a:solidFill>
                  <a:schemeClr val="tx1"/>
                </a:solidFill>
                <a:effectLst/>
                <a:latin typeface="+mn-lt"/>
                <a:ea typeface="+mn-ea"/>
                <a:cs typeface="+mn-cs"/>
              </a:rPr>
              <a:t>WMDနှင</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ပတ်သက</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သည</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ဘဏ္ဍာရေးအရ</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ပစ်မှတ်ထားအရေးယူဆောင်ရွက်မှုကို</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နှောင</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နှေးကြန</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ကြာမှုမရှိဘဲ</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လိုက်နာ</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ဆောင်ရွက်ရ</a:t>
            </a:r>
            <a:endParaRPr lang="en-US" dirty="0"/>
          </a:p>
        </p:txBody>
      </p:sp>
      <p:sp>
        <p:nvSpPr>
          <p:cNvPr id="4" name="Slide Number Placeholder 3"/>
          <p:cNvSpPr>
            <a:spLocks noGrp="1"/>
          </p:cNvSpPr>
          <p:nvPr>
            <p:ph type="sldNum" sz="quarter" idx="10"/>
          </p:nvPr>
        </p:nvSpPr>
        <p:spPr/>
        <p:txBody>
          <a:bodyPr/>
          <a:lstStyle/>
          <a:p>
            <a:fld id="{3B311E57-B310-4CF4-A445-16D3C8C6208B}" type="slidenum">
              <a:rPr lang="en-US" smtClean="0"/>
              <a:pPr/>
              <a:t>2</a:t>
            </a:fld>
            <a:endParaRPr lang="en-US"/>
          </a:p>
        </p:txBody>
      </p:sp>
    </p:spTree>
    <p:extLst>
      <p:ext uri="{BB962C8B-B14F-4D97-AF65-F5344CB8AC3E}">
        <p14:creationId xmlns:p14="http://schemas.microsoft.com/office/powerpoint/2010/main" val="10008579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နိုင်ငံများအနေဖြင</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အကြံပြုချက်အမှတ</a:t>
            </a:r>
            <a:r>
              <a:rPr lang="en-US" sz="1200" kern="1200" dirty="0">
                <a:solidFill>
                  <a:schemeClr val="tx1"/>
                </a:solidFill>
                <a:effectLst/>
                <a:latin typeface="+mn-lt"/>
                <a:ea typeface="+mn-ea"/>
                <a:cs typeface="+mn-cs"/>
              </a:rPr>
              <a:t>် ၇ </a:t>
            </a:r>
            <a:r>
              <a:rPr lang="en-US" sz="1200" kern="1200" dirty="0" err="1">
                <a:solidFill>
                  <a:schemeClr val="tx1"/>
                </a:solidFill>
                <a:effectLst/>
                <a:latin typeface="+mn-lt"/>
                <a:ea typeface="+mn-ea"/>
                <a:cs typeface="+mn-cs"/>
              </a:rPr>
              <a:t>အရ</a:t>
            </a:r>
            <a:r>
              <a:rPr lang="en-US" sz="1200" kern="1200" dirty="0">
                <a:solidFill>
                  <a:schemeClr val="tx1"/>
                </a:solidFill>
                <a:effectLst/>
                <a:latin typeface="+mn-lt"/>
                <a:ea typeface="+mn-ea"/>
                <a:cs typeface="+mn-cs"/>
              </a:rPr>
              <a:t> Proliferation of </a:t>
            </a:r>
            <a:r>
              <a:rPr lang="en-US" sz="1200" kern="1200" dirty="0" err="1">
                <a:solidFill>
                  <a:schemeClr val="tx1"/>
                </a:solidFill>
                <a:effectLst/>
                <a:latin typeface="+mn-lt"/>
                <a:ea typeface="+mn-ea"/>
                <a:cs typeface="+mn-cs"/>
              </a:rPr>
              <a:t>WMDနှင</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ပတ်သက</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သည</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ဘဏ္ဍာရေးအရ</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ပစ်မှတ်ထားအရေးယူဆောင်ရွက်မှုကို</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နှောင</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နှေးကြန</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ကြာမှုမရှိဘဲ</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လိုက်နာ</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ဆောင်ရွက်ရ</a:t>
            </a:r>
            <a:endParaRPr lang="en-US" dirty="0"/>
          </a:p>
        </p:txBody>
      </p:sp>
      <p:sp>
        <p:nvSpPr>
          <p:cNvPr id="4" name="Slide Number Placeholder 3"/>
          <p:cNvSpPr>
            <a:spLocks noGrp="1"/>
          </p:cNvSpPr>
          <p:nvPr>
            <p:ph type="sldNum" sz="quarter" idx="10"/>
          </p:nvPr>
        </p:nvSpPr>
        <p:spPr/>
        <p:txBody>
          <a:bodyPr/>
          <a:lstStyle/>
          <a:p>
            <a:fld id="{3B311E57-B310-4CF4-A445-16D3C8C6208B}" type="slidenum">
              <a:rPr lang="en-US" smtClean="0"/>
              <a:pPr/>
              <a:t>26</a:t>
            </a:fld>
            <a:endParaRPr lang="en-US"/>
          </a:p>
        </p:txBody>
      </p:sp>
    </p:spTree>
    <p:extLst>
      <p:ext uri="{BB962C8B-B14F-4D97-AF65-F5344CB8AC3E}">
        <p14:creationId xmlns:p14="http://schemas.microsoft.com/office/powerpoint/2010/main" val="1000857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နိုင်ငံများအနေဖြင</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အကြံပြုချက်အမှတ</a:t>
            </a:r>
            <a:r>
              <a:rPr lang="en-US" sz="1200" kern="1200" dirty="0">
                <a:solidFill>
                  <a:schemeClr val="tx1"/>
                </a:solidFill>
                <a:effectLst/>
                <a:latin typeface="+mn-lt"/>
                <a:ea typeface="+mn-ea"/>
                <a:cs typeface="+mn-cs"/>
              </a:rPr>
              <a:t>် ၇ </a:t>
            </a:r>
            <a:r>
              <a:rPr lang="en-US" sz="1200" kern="1200" dirty="0" err="1">
                <a:solidFill>
                  <a:schemeClr val="tx1"/>
                </a:solidFill>
                <a:effectLst/>
                <a:latin typeface="+mn-lt"/>
                <a:ea typeface="+mn-ea"/>
                <a:cs typeface="+mn-cs"/>
              </a:rPr>
              <a:t>အရ</a:t>
            </a:r>
            <a:r>
              <a:rPr lang="en-US" sz="1200" kern="1200" dirty="0">
                <a:solidFill>
                  <a:schemeClr val="tx1"/>
                </a:solidFill>
                <a:effectLst/>
                <a:latin typeface="+mn-lt"/>
                <a:ea typeface="+mn-ea"/>
                <a:cs typeface="+mn-cs"/>
              </a:rPr>
              <a:t> Proliferation of </a:t>
            </a:r>
            <a:r>
              <a:rPr lang="en-US" sz="1200" kern="1200" dirty="0" err="1">
                <a:solidFill>
                  <a:schemeClr val="tx1"/>
                </a:solidFill>
                <a:effectLst/>
                <a:latin typeface="+mn-lt"/>
                <a:ea typeface="+mn-ea"/>
                <a:cs typeface="+mn-cs"/>
              </a:rPr>
              <a:t>WMDနှင</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ပတ်သက</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သည</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ဘဏ္ဍာရေးအရ</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ပစ်မှတ်ထားအရေးယူဆောင်ရွက်မှုကို</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နှောင</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နှေးကြန</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ကြာမှုမရှိဘဲ</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လိုက်နာ</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ဆောင်ရွက်ရ</a:t>
            </a:r>
            <a:endParaRPr lang="en-US" dirty="0"/>
          </a:p>
        </p:txBody>
      </p:sp>
      <p:sp>
        <p:nvSpPr>
          <p:cNvPr id="4" name="Slide Number Placeholder 3"/>
          <p:cNvSpPr>
            <a:spLocks noGrp="1"/>
          </p:cNvSpPr>
          <p:nvPr>
            <p:ph type="sldNum" sz="quarter" idx="10"/>
          </p:nvPr>
        </p:nvSpPr>
        <p:spPr/>
        <p:txBody>
          <a:bodyPr/>
          <a:lstStyle/>
          <a:p>
            <a:fld id="{3B311E57-B310-4CF4-A445-16D3C8C6208B}" type="slidenum">
              <a:rPr lang="en-US" smtClean="0"/>
              <a:pPr/>
              <a:t>28</a:t>
            </a:fld>
            <a:endParaRPr lang="en-US"/>
          </a:p>
        </p:txBody>
      </p:sp>
    </p:spTree>
    <p:extLst>
      <p:ext uri="{BB962C8B-B14F-4D97-AF65-F5344CB8AC3E}">
        <p14:creationId xmlns:p14="http://schemas.microsoft.com/office/powerpoint/2010/main" val="10008579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INR 7 </a:t>
            </a:r>
            <a:r>
              <a:rPr lang="my-MM" sz="1200" kern="1200" dirty="0">
                <a:solidFill>
                  <a:schemeClr val="tx1"/>
                </a:solidFill>
                <a:effectLst/>
                <a:latin typeface="Pyidaungsu" pitchFamily="34" charset="0"/>
                <a:ea typeface="+mn-ea"/>
                <a:cs typeface="Pyidaungsu" pitchFamily="34" charset="0"/>
              </a:rPr>
              <a:t>ြပင်ဆင်ချက်တွင်</a:t>
            </a:r>
            <a:r>
              <a:rPr lang="my-MM" sz="1200" kern="1200" baseline="0" dirty="0">
                <a:solidFill>
                  <a:schemeClr val="tx1"/>
                </a:solidFill>
                <a:effectLst/>
                <a:latin typeface="Pyidaungsu" pitchFamily="34" charset="0"/>
                <a:ea typeface="+mn-ea"/>
                <a:cs typeface="Pyidaungsu" pitchFamily="34" charset="0"/>
              </a:rPr>
              <a:t> အီရန်ဆိုင်ရာ </a:t>
            </a:r>
            <a:r>
              <a:rPr lang="en-US" sz="1200" kern="1200" baseline="0" dirty="0">
                <a:solidFill>
                  <a:schemeClr val="tx1"/>
                </a:solidFill>
                <a:effectLst/>
                <a:latin typeface="Pyidaungsu" pitchFamily="34" charset="0"/>
                <a:ea typeface="+mn-ea"/>
                <a:cs typeface="Pyidaungsu" pitchFamily="34" charset="0"/>
              </a:rPr>
              <a:t>UNSCR 1737 (2006) </a:t>
            </a:r>
            <a:r>
              <a:rPr lang="my-MM" sz="1200" kern="1200" baseline="0" dirty="0">
                <a:solidFill>
                  <a:schemeClr val="tx1"/>
                </a:solidFill>
                <a:effectLst/>
                <a:latin typeface="Pyidaungsu" pitchFamily="34" charset="0"/>
                <a:ea typeface="+mn-ea"/>
                <a:cs typeface="Pyidaungsu" pitchFamily="34" charset="0"/>
              </a:rPr>
              <a:t>အစား </a:t>
            </a:r>
            <a:r>
              <a:rPr lang="en-US" sz="1200" kern="1200" baseline="0" dirty="0">
                <a:solidFill>
                  <a:schemeClr val="tx1"/>
                </a:solidFill>
                <a:effectLst/>
                <a:latin typeface="Pyidaungsu" pitchFamily="34" charset="0"/>
                <a:ea typeface="+mn-ea"/>
                <a:cs typeface="Pyidaungsu" pitchFamily="34" charset="0"/>
              </a:rPr>
              <a:t>UNSR 2231 (2015) </a:t>
            </a:r>
            <a:r>
              <a:rPr lang="my-MM" sz="1200" kern="1200" baseline="0" dirty="0">
                <a:solidFill>
                  <a:schemeClr val="tx1"/>
                </a:solidFill>
                <a:effectLst/>
                <a:latin typeface="Pyidaungsu" pitchFamily="34" charset="0"/>
                <a:ea typeface="+mn-ea"/>
                <a:cs typeface="Pyidaungsu" pitchFamily="34" charset="0"/>
              </a:rPr>
              <a:t>နှင့်အညီ အစားထိုးြပင်ဆင်ြခင်း၊ </a:t>
            </a:r>
            <a:endParaRPr lang="en-US" dirty="0"/>
          </a:p>
        </p:txBody>
      </p:sp>
      <p:sp>
        <p:nvSpPr>
          <p:cNvPr id="4" name="Slide Number Placeholder 3"/>
          <p:cNvSpPr>
            <a:spLocks noGrp="1"/>
          </p:cNvSpPr>
          <p:nvPr>
            <p:ph type="sldNum" sz="quarter" idx="10"/>
          </p:nvPr>
        </p:nvSpPr>
        <p:spPr/>
        <p:txBody>
          <a:bodyPr/>
          <a:lstStyle/>
          <a:p>
            <a:fld id="{3B311E57-B310-4CF4-A445-16D3C8C6208B}" type="slidenum">
              <a:rPr lang="en-US" smtClean="0"/>
              <a:pPr/>
              <a:t>29</a:t>
            </a:fld>
            <a:endParaRPr lang="en-US"/>
          </a:p>
        </p:txBody>
      </p:sp>
    </p:spTree>
    <p:extLst>
      <p:ext uri="{BB962C8B-B14F-4D97-AF65-F5344CB8AC3E}">
        <p14:creationId xmlns:p14="http://schemas.microsoft.com/office/powerpoint/2010/main" val="10008579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Pyidaungsu" pitchFamily="34" charset="0"/>
                <a:ea typeface="+mn-ea"/>
                <a:cs typeface="Pyidaungsu" pitchFamily="34" charset="0"/>
              </a:rPr>
              <a:t>နိုင်ငံများအနေဖြင</a:t>
            </a:r>
            <a:r>
              <a:rPr lang="en-US" sz="1200" kern="1200" dirty="0">
                <a:solidFill>
                  <a:schemeClr val="tx1"/>
                </a:solidFill>
                <a:effectLst/>
                <a:latin typeface="Pyidaungsu" pitchFamily="34" charset="0"/>
                <a:ea typeface="+mn-ea"/>
                <a:cs typeface="Pyidaungsu" pitchFamily="34" charset="0"/>
              </a:rPr>
              <a:t>့် </a:t>
            </a:r>
            <a:r>
              <a:rPr lang="en-US" sz="1200" kern="1200" dirty="0" err="1">
                <a:solidFill>
                  <a:schemeClr val="tx1"/>
                </a:solidFill>
                <a:effectLst/>
                <a:latin typeface="Pyidaungsu" pitchFamily="34" charset="0"/>
                <a:ea typeface="+mn-ea"/>
                <a:cs typeface="Pyidaungsu" pitchFamily="34" charset="0"/>
              </a:rPr>
              <a:t>အကြံပြုချက်အမှတ</a:t>
            </a:r>
            <a:r>
              <a:rPr lang="en-US" sz="1200" kern="1200" dirty="0">
                <a:solidFill>
                  <a:schemeClr val="tx1"/>
                </a:solidFill>
                <a:effectLst/>
                <a:latin typeface="Pyidaungsu" pitchFamily="34" charset="0"/>
                <a:ea typeface="+mn-ea"/>
                <a:cs typeface="Pyidaungsu" pitchFamily="34" charset="0"/>
              </a:rPr>
              <a:t>် ၇ </a:t>
            </a:r>
            <a:r>
              <a:rPr lang="en-US" sz="1200" kern="1200" dirty="0" err="1">
                <a:solidFill>
                  <a:schemeClr val="tx1"/>
                </a:solidFill>
                <a:effectLst/>
                <a:latin typeface="Pyidaungsu" pitchFamily="34" charset="0"/>
                <a:ea typeface="+mn-ea"/>
                <a:cs typeface="Pyidaungsu" pitchFamily="34" charset="0"/>
              </a:rPr>
              <a:t>အရ</a:t>
            </a:r>
            <a:r>
              <a:rPr lang="en-US" sz="1200" kern="1200" dirty="0">
                <a:solidFill>
                  <a:schemeClr val="tx1"/>
                </a:solidFill>
                <a:effectLst/>
                <a:latin typeface="Pyidaungsu" pitchFamily="34" charset="0"/>
                <a:ea typeface="+mn-ea"/>
                <a:cs typeface="Pyidaungsu" pitchFamily="34" charset="0"/>
              </a:rPr>
              <a:t> Proliferation of </a:t>
            </a:r>
            <a:r>
              <a:rPr lang="en-US" sz="1200" kern="1200" dirty="0" err="1">
                <a:solidFill>
                  <a:schemeClr val="tx1"/>
                </a:solidFill>
                <a:effectLst/>
                <a:latin typeface="Pyidaungsu" pitchFamily="34" charset="0"/>
                <a:ea typeface="+mn-ea"/>
                <a:cs typeface="Pyidaungsu" pitchFamily="34" charset="0"/>
              </a:rPr>
              <a:t>WMDနှင</a:t>
            </a:r>
            <a:r>
              <a:rPr lang="en-US" sz="1200" kern="1200" dirty="0">
                <a:solidFill>
                  <a:schemeClr val="tx1"/>
                </a:solidFill>
                <a:effectLst/>
                <a:latin typeface="Pyidaungsu" pitchFamily="34" charset="0"/>
                <a:ea typeface="+mn-ea"/>
                <a:cs typeface="Pyidaungsu" pitchFamily="34" charset="0"/>
              </a:rPr>
              <a:t>့်</a:t>
            </a:r>
            <a:r>
              <a:rPr lang="en-US" sz="1200" kern="1200" dirty="0" err="1">
                <a:solidFill>
                  <a:schemeClr val="tx1"/>
                </a:solidFill>
                <a:effectLst/>
                <a:latin typeface="Pyidaungsu" pitchFamily="34" charset="0"/>
                <a:ea typeface="+mn-ea"/>
                <a:cs typeface="Pyidaungsu" pitchFamily="34" charset="0"/>
              </a:rPr>
              <a:t>ပတ်သက</a:t>
            </a:r>
            <a:r>
              <a:rPr lang="en-US" sz="1200" kern="1200" dirty="0">
                <a:solidFill>
                  <a:schemeClr val="tx1"/>
                </a:solidFill>
                <a:effectLst/>
                <a:latin typeface="Pyidaungsu" pitchFamily="34" charset="0"/>
                <a:ea typeface="+mn-ea"/>
                <a:cs typeface="Pyidaungsu" pitchFamily="34" charset="0"/>
              </a:rPr>
              <a:t>် </a:t>
            </a:r>
            <a:r>
              <a:rPr lang="en-US" sz="1200" kern="1200" dirty="0" err="1">
                <a:solidFill>
                  <a:schemeClr val="tx1"/>
                </a:solidFill>
                <a:effectLst/>
                <a:latin typeface="Pyidaungsu" pitchFamily="34" charset="0"/>
                <a:ea typeface="+mn-ea"/>
                <a:cs typeface="Pyidaungsu" pitchFamily="34" charset="0"/>
              </a:rPr>
              <a:t>သည</a:t>
            </a:r>
            <a:r>
              <a:rPr lang="en-US" sz="1200" kern="1200" dirty="0">
                <a:solidFill>
                  <a:schemeClr val="tx1"/>
                </a:solidFill>
                <a:effectLst/>
                <a:latin typeface="Pyidaungsu" pitchFamily="34" charset="0"/>
                <a:ea typeface="+mn-ea"/>
                <a:cs typeface="Pyidaungsu" pitchFamily="34" charset="0"/>
              </a:rPr>
              <a:t>့် </a:t>
            </a:r>
            <a:r>
              <a:rPr lang="en-US" sz="1200" kern="1200" dirty="0" err="1">
                <a:solidFill>
                  <a:schemeClr val="tx1"/>
                </a:solidFill>
                <a:effectLst/>
                <a:latin typeface="Pyidaungsu" pitchFamily="34" charset="0"/>
                <a:ea typeface="+mn-ea"/>
                <a:cs typeface="Pyidaungsu" pitchFamily="34" charset="0"/>
              </a:rPr>
              <a:t>ဘဏ္ဍာရေးအရ</a:t>
            </a:r>
            <a:r>
              <a:rPr lang="en-US" sz="1200" kern="1200" dirty="0">
                <a:solidFill>
                  <a:schemeClr val="tx1"/>
                </a:solidFill>
                <a:effectLst/>
                <a:latin typeface="Pyidaungsu" pitchFamily="34" charset="0"/>
                <a:ea typeface="+mn-ea"/>
                <a:cs typeface="Pyidaungsu" pitchFamily="34" charset="0"/>
              </a:rPr>
              <a:t> </a:t>
            </a:r>
            <a:r>
              <a:rPr lang="en-US" sz="1200" kern="1200" dirty="0" err="1">
                <a:solidFill>
                  <a:schemeClr val="tx1"/>
                </a:solidFill>
                <a:effectLst/>
                <a:latin typeface="Pyidaungsu" pitchFamily="34" charset="0"/>
                <a:ea typeface="+mn-ea"/>
                <a:cs typeface="Pyidaungsu" pitchFamily="34" charset="0"/>
              </a:rPr>
              <a:t>ပစ်မှတ်ထားအရေးယူဆောင်ရွက်မှုကို</a:t>
            </a:r>
            <a:r>
              <a:rPr lang="en-US" sz="1200" kern="1200" dirty="0">
                <a:solidFill>
                  <a:schemeClr val="tx1"/>
                </a:solidFill>
                <a:effectLst/>
                <a:latin typeface="Pyidaungsu" pitchFamily="34" charset="0"/>
                <a:ea typeface="+mn-ea"/>
                <a:cs typeface="Pyidaungsu" pitchFamily="34" charset="0"/>
              </a:rPr>
              <a:t> </a:t>
            </a:r>
            <a:r>
              <a:rPr lang="en-US" sz="1200" kern="1200" dirty="0" err="1">
                <a:solidFill>
                  <a:schemeClr val="tx1"/>
                </a:solidFill>
                <a:effectLst/>
                <a:latin typeface="Pyidaungsu" pitchFamily="34" charset="0"/>
                <a:ea typeface="+mn-ea"/>
                <a:cs typeface="Pyidaungsu" pitchFamily="34" charset="0"/>
              </a:rPr>
              <a:t>နှောင</a:t>
            </a:r>
            <a:r>
              <a:rPr lang="en-US" sz="1200" kern="1200" dirty="0">
                <a:solidFill>
                  <a:schemeClr val="tx1"/>
                </a:solidFill>
                <a:effectLst/>
                <a:latin typeface="Pyidaungsu" pitchFamily="34" charset="0"/>
                <a:ea typeface="+mn-ea"/>
                <a:cs typeface="Pyidaungsu" pitchFamily="34" charset="0"/>
              </a:rPr>
              <a:t>့်</a:t>
            </a:r>
            <a:r>
              <a:rPr lang="en-US" sz="1200" kern="1200" dirty="0" err="1">
                <a:solidFill>
                  <a:schemeClr val="tx1"/>
                </a:solidFill>
                <a:effectLst/>
                <a:latin typeface="Pyidaungsu" pitchFamily="34" charset="0"/>
                <a:ea typeface="+mn-ea"/>
                <a:cs typeface="Pyidaungsu" pitchFamily="34" charset="0"/>
              </a:rPr>
              <a:t>နှေးကြန</a:t>
            </a:r>
            <a:r>
              <a:rPr lang="en-US" sz="1200" kern="1200" dirty="0">
                <a:solidFill>
                  <a:schemeClr val="tx1"/>
                </a:solidFill>
                <a:effectLst/>
                <a:latin typeface="Pyidaungsu" pitchFamily="34" charset="0"/>
                <a:ea typeface="+mn-ea"/>
                <a:cs typeface="Pyidaungsu" pitchFamily="34" charset="0"/>
              </a:rPr>
              <a:t>့်</a:t>
            </a:r>
            <a:r>
              <a:rPr lang="en-US" sz="1200" kern="1200" dirty="0" err="1">
                <a:solidFill>
                  <a:schemeClr val="tx1"/>
                </a:solidFill>
                <a:effectLst/>
                <a:latin typeface="Pyidaungsu" pitchFamily="34" charset="0"/>
                <a:ea typeface="+mn-ea"/>
                <a:cs typeface="Pyidaungsu" pitchFamily="34" charset="0"/>
              </a:rPr>
              <a:t>ကြာမှုမရှိဘဲ</a:t>
            </a:r>
            <a:r>
              <a:rPr lang="en-US" sz="1200" kern="1200" dirty="0">
                <a:solidFill>
                  <a:schemeClr val="tx1"/>
                </a:solidFill>
                <a:effectLst/>
                <a:latin typeface="Pyidaungsu" pitchFamily="34" charset="0"/>
                <a:ea typeface="+mn-ea"/>
                <a:cs typeface="Pyidaungsu" pitchFamily="34" charset="0"/>
              </a:rPr>
              <a:t> </a:t>
            </a:r>
            <a:r>
              <a:rPr lang="en-US" sz="1200" kern="1200" dirty="0" err="1">
                <a:solidFill>
                  <a:schemeClr val="tx1"/>
                </a:solidFill>
                <a:effectLst/>
                <a:latin typeface="Pyidaungsu" pitchFamily="34" charset="0"/>
                <a:ea typeface="+mn-ea"/>
                <a:cs typeface="Pyidaungsu" pitchFamily="34" charset="0"/>
              </a:rPr>
              <a:t>လိုက်နာ</a:t>
            </a:r>
            <a:r>
              <a:rPr lang="en-US" sz="1200" kern="1200" dirty="0">
                <a:solidFill>
                  <a:schemeClr val="tx1"/>
                </a:solidFill>
                <a:effectLst/>
                <a:latin typeface="Pyidaungsu" pitchFamily="34" charset="0"/>
                <a:ea typeface="+mn-ea"/>
                <a:cs typeface="Pyidaungsu" pitchFamily="34" charset="0"/>
              </a:rPr>
              <a:t> </a:t>
            </a:r>
            <a:r>
              <a:rPr lang="en-US" sz="1200" kern="1200" dirty="0" err="1">
                <a:solidFill>
                  <a:schemeClr val="tx1"/>
                </a:solidFill>
                <a:effectLst/>
                <a:latin typeface="Pyidaungsu" pitchFamily="34" charset="0"/>
                <a:ea typeface="+mn-ea"/>
                <a:cs typeface="Pyidaungsu" pitchFamily="34" charset="0"/>
              </a:rPr>
              <a:t>ဆောင်ရွက်ရ</a:t>
            </a:r>
            <a:endParaRPr lang="my-MM" sz="1200" kern="1200" dirty="0">
              <a:solidFill>
                <a:schemeClr val="tx1"/>
              </a:solidFill>
              <a:effectLst/>
              <a:latin typeface="Pyidaungsu" pitchFamily="34" charset="0"/>
              <a:ea typeface="+mn-ea"/>
              <a:cs typeface="Pyidaungsu" pitchFamily="34" charset="0"/>
            </a:endParaRPr>
          </a:p>
          <a:p>
            <a:endParaRPr lang="my-MM" sz="1200" kern="1200" dirty="0">
              <a:solidFill>
                <a:schemeClr val="tx1"/>
              </a:solidFill>
              <a:effectLst/>
              <a:latin typeface="Pyidaungsu" pitchFamily="34" charset="0"/>
              <a:ea typeface="+mn-ea"/>
              <a:cs typeface="Pyidaungsu" pitchFamily="34" charset="0"/>
            </a:endParaRPr>
          </a:p>
          <a:p>
            <a:r>
              <a:rPr lang="my-MM" sz="1200" kern="1200" dirty="0">
                <a:solidFill>
                  <a:schemeClr val="tx1"/>
                </a:solidFill>
                <a:effectLst/>
                <a:latin typeface="Pyidaungsu" pitchFamily="34" charset="0"/>
                <a:ea typeface="+mn-ea"/>
                <a:cs typeface="Pyidaungsu" pitchFamily="34" charset="0"/>
              </a:rPr>
              <a:t>ကင်းလွတ်ခွင့်</a:t>
            </a:r>
            <a:r>
              <a:rPr lang="my-MM" sz="1200" kern="1200" baseline="0" dirty="0">
                <a:solidFill>
                  <a:schemeClr val="tx1"/>
                </a:solidFill>
                <a:effectLst/>
                <a:latin typeface="Pyidaungsu" pitchFamily="34" charset="0"/>
                <a:ea typeface="+mn-ea"/>
                <a:cs typeface="Pyidaungsu" pitchFamily="34" charset="0"/>
              </a:rPr>
              <a:t> ပေးခြင်း --- </a:t>
            </a:r>
            <a:r>
              <a:rPr lang="en-US" sz="1200" kern="1200" baseline="0" dirty="0">
                <a:solidFill>
                  <a:schemeClr val="tx1"/>
                </a:solidFill>
                <a:effectLst/>
                <a:latin typeface="Pyidaungsu" pitchFamily="34" charset="0"/>
                <a:ea typeface="+mn-ea"/>
                <a:cs typeface="Pyidaungsu" pitchFamily="34" charset="0"/>
              </a:rPr>
              <a:t>INR 1’s Footnote (3)</a:t>
            </a:r>
            <a:endParaRPr lang="en-US" dirty="0">
              <a:latin typeface="Pyidaungsu" pitchFamily="34" charset="0"/>
              <a:cs typeface="Pyidaungsu" pitchFamily="34" charset="0"/>
            </a:endParaRPr>
          </a:p>
        </p:txBody>
      </p:sp>
      <p:sp>
        <p:nvSpPr>
          <p:cNvPr id="4" name="Slide Number Placeholder 3"/>
          <p:cNvSpPr>
            <a:spLocks noGrp="1"/>
          </p:cNvSpPr>
          <p:nvPr>
            <p:ph type="sldNum" sz="quarter" idx="10"/>
          </p:nvPr>
        </p:nvSpPr>
        <p:spPr/>
        <p:txBody>
          <a:bodyPr/>
          <a:lstStyle/>
          <a:p>
            <a:fld id="{3B311E57-B310-4CF4-A445-16D3C8C6208B}" type="slidenum">
              <a:rPr lang="en-US" smtClean="0"/>
              <a:pPr/>
              <a:t>30</a:t>
            </a:fld>
            <a:endParaRPr lang="en-US"/>
          </a:p>
        </p:txBody>
      </p:sp>
    </p:spTree>
    <p:extLst>
      <p:ext uri="{BB962C8B-B14F-4D97-AF65-F5344CB8AC3E}">
        <p14:creationId xmlns:p14="http://schemas.microsoft.com/office/powerpoint/2010/main" val="10008579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နိုင်ငံများအနေဖြင</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အကြံပြုချက်အမှတ</a:t>
            </a:r>
            <a:r>
              <a:rPr lang="en-US" sz="1200" kern="1200" dirty="0">
                <a:solidFill>
                  <a:schemeClr val="tx1"/>
                </a:solidFill>
                <a:effectLst/>
                <a:latin typeface="+mn-lt"/>
                <a:ea typeface="+mn-ea"/>
                <a:cs typeface="+mn-cs"/>
              </a:rPr>
              <a:t>် ၇ </a:t>
            </a:r>
            <a:r>
              <a:rPr lang="en-US" sz="1200" kern="1200" dirty="0" err="1">
                <a:solidFill>
                  <a:schemeClr val="tx1"/>
                </a:solidFill>
                <a:effectLst/>
                <a:latin typeface="+mn-lt"/>
                <a:ea typeface="+mn-ea"/>
                <a:cs typeface="+mn-cs"/>
              </a:rPr>
              <a:t>အရ</a:t>
            </a:r>
            <a:r>
              <a:rPr lang="en-US" sz="1200" kern="1200" dirty="0">
                <a:solidFill>
                  <a:schemeClr val="tx1"/>
                </a:solidFill>
                <a:effectLst/>
                <a:latin typeface="+mn-lt"/>
                <a:ea typeface="+mn-ea"/>
                <a:cs typeface="+mn-cs"/>
              </a:rPr>
              <a:t> Proliferation of </a:t>
            </a:r>
            <a:r>
              <a:rPr lang="en-US" sz="1200" kern="1200" dirty="0" err="1">
                <a:solidFill>
                  <a:schemeClr val="tx1"/>
                </a:solidFill>
                <a:effectLst/>
                <a:latin typeface="+mn-lt"/>
                <a:ea typeface="+mn-ea"/>
                <a:cs typeface="+mn-cs"/>
              </a:rPr>
              <a:t>WMDနှင</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ပတ်သက</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သည</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ဘဏ္ဍာရေးအရ</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ပစ်မှတ်ထားအရေးယူဆောင်ရွက်မှုကို</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နှောင</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နှေးကြန</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ကြာမှုမရှိဘဲ</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လိုက်နာ</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ဆောင်ရွက်ရ</a:t>
            </a:r>
            <a:endParaRPr lang="en-US" dirty="0"/>
          </a:p>
        </p:txBody>
      </p:sp>
      <p:sp>
        <p:nvSpPr>
          <p:cNvPr id="4" name="Slide Number Placeholder 3"/>
          <p:cNvSpPr>
            <a:spLocks noGrp="1"/>
          </p:cNvSpPr>
          <p:nvPr>
            <p:ph type="sldNum" sz="quarter" idx="10"/>
          </p:nvPr>
        </p:nvSpPr>
        <p:spPr/>
        <p:txBody>
          <a:bodyPr/>
          <a:lstStyle/>
          <a:p>
            <a:fld id="{3B311E57-B310-4CF4-A445-16D3C8C6208B}" type="slidenum">
              <a:rPr lang="en-US" smtClean="0"/>
              <a:pPr/>
              <a:t>31</a:t>
            </a:fld>
            <a:endParaRPr lang="en-US"/>
          </a:p>
        </p:txBody>
      </p:sp>
    </p:spTree>
    <p:extLst>
      <p:ext uri="{BB962C8B-B14F-4D97-AF65-F5344CB8AC3E}">
        <p14:creationId xmlns:p14="http://schemas.microsoft.com/office/powerpoint/2010/main" val="10008579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နိုင်ငံများအနေဖြင</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အကြံပြုချက်အမှတ</a:t>
            </a:r>
            <a:r>
              <a:rPr lang="en-US" sz="1200" kern="1200" dirty="0">
                <a:solidFill>
                  <a:schemeClr val="tx1"/>
                </a:solidFill>
                <a:effectLst/>
                <a:latin typeface="+mn-lt"/>
                <a:ea typeface="+mn-ea"/>
                <a:cs typeface="+mn-cs"/>
              </a:rPr>
              <a:t>် ၇ </a:t>
            </a:r>
            <a:r>
              <a:rPr lang="en-US" sz="1200" kern="1200" dirty="0" err="1">
                <a:solidFill>
                  <a:schemeClr val="tx1"/>
                </a:solidFill>
                <a:effectLst/>
                <a:latin typeface="+mn-lt"/>
                <a:ea typeface="+mn-ea"/>
                <a:cs typeface="+mn-cs"/>
              </a:rPr>
              <a:t>အရ</a:t>
            </a:r>
            <a:r>
              <a:rPr lang="en-US" sz="1200" kern="1200" dirty="0">
                <a:solidFill>
                  <a:schemeClr val="tx1"/>
                </a:solidFill>
                <a:effectLst/>
                <a:latin typeface="+mn-lt"/>
                <a:ea typeface="+mn-ea"/>
                <a:cs typeface="+mn-cs"/>
              </a:rPr>
              <a:t> Proliferation of </a:t>
            </a:r>
            <a:r>
              <a:rPr lang="en-US" sz="1200" kern="1200" dirty="0" err="1">
                <a:solidFill>
                  <a:schemeClr val="tx1"/>
                </a:solidFill>
                <a:effectLst/>
                <a:latin typeface="+mn-lt"/>
                <a:ea typeface="+mn-ea"/>
                <a:cs typeface="+mn-cs"/>
              </a:rPr>
              <a:t>WMDနှင</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ပတ်သက</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သည</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ဘဏ္ဍာရေးအရ</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ပစ်မှတ်ထားအရေးယူဆောင်ရွက်မှုကို</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နှောင</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နှေးကြန</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ကြာမှုမရှိဘဲ</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လိုက်နာ</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ဆောင်ရွက်ရ</a:t>
            </a:r>
            <a:endParaRPr lang="en-US" dirty="0"/>
          </a:p>
        </p:txBody>
      </p:sp>
      <p:sp>
        <p:nvSpPr>
          <p:cNvPr id="4" name="Slide Number Placeholder 3"/>
          <p:cNvSpPr>
            <a:spLocks noGrp="1"/>
          </p:cNvSpPr>
          <p:nvPr>
            <p:ph type="sldNum" sz="quarter" idx="10"/>
          </p:nvPr>
        </p:nvSpPr>
        <p:spPr/>
        <p:txBody>
          <a:bodyPr/>
          <a:lstStyle/>
          <a:p>
            <a:fld id="{3B311E57-B310-4CF4-A445-16D3C8C6208B}" type="slidenum">
              <a:rPr lang="en-US" smtClean="0"/>
              <a:pPr/>
              <a:t>32</a:t>
            </a:fld>
            <a:endParaRPr lang="en-US"/>
          </a:p>
        </p:txBody>
      </p:sp>
    </p:spTree>
    <p:extLst>
      <p:ext uri="{BB962C8B-B14F-4D97-AF65-F5344CB8AC3E}">
        <p14:creationId xmlns:p14="http://schemas.microsoft.com/office/powerpoint/2010/main" val="10008579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နိုင်ငံများအနေဖြင</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အကြံပြုချက်အမှတ</a:t>
            </a:r>
            <a:r>
              <a:rPr lang="en-US" sz="1200" kern="1200" dirty="0">
                <a:solidFill>
                  <a:schemeClr val="tx1"/>
                </a:solidFill>
                <a:effectLst/>
                <a:latin typeface="+mn-lt"/>
                <a:ea typeface="+mn-ea"/>
                <a:cs typeface="+mn-cs"/>
              </a:rPr>
              <a:t>် ၇ </a:t>
            </a:r>
            <a:r>
              <a:rPr lang="en-US" sz="1200" kern="1200" dirty="0" err="1">
                <a:solidFill>
                  <a:schemeClr val="tx1"/>
                </a:solidFill>
                <a:effectLst/>
                <a:latin typeface="+mn-lt"/>
                <a:ea typeface="+mn-ea"/>
                <a:cs typeface="+mn-cs"/>
              </a:rPr>
              <a:t>အရ</a:t>
            </a:r>
            <a:r>
              <a:rPr lang="en-US" sz="1200" kern="1200" dirty="0">
                <a:solidFill>
                  <a:schemeClr val="tx1"/>
                </a:solidFill>
                <a:effectLst/>
                <a:latin typeface="+mn-lt"/>
                <a:ea typeface="+mn-ea"/>
                <a:cs typeface="+mn-cs"/>
              </a:rPr>
              <a:t> Proliferation of </a:t>
            </a:r>
            <a:r>
              <a:rPr lang="en-US" sz="1200" kern="1200" dirty="0" err="1">
                <a:solidFill>
                  <a:schemeClr val="tx1"/>
                </a:solidFill>
                <a:effectLst/>
                <a:latin typeface="+mn-lt"/>
                <a:ea typeface="+mn-ea"/>
                <a:cs typeface="+mn-cs"/>
              </a:rPr>
              <a:t>WMDနှင</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ပတ်သက</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သည</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ဘဏ္ဍာရေးအရ</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ပစ်မှတ်ထားအရေးယူဆောင်ရွက်မှုကို</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နှောင</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နှေးကြန</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ကြာမှုမရှိဘဲ</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လိုက်နာ</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ဆောင်ရွက်ရ</a:t>
            </a:r>
            <a:endParaRPr lang="en-US" dirty="0"/>
          </a:p>
        </p:txBody>
      </p:sp>
      <p:sp>
        <p:nvSpPr>
          <p:cNvPr id="4" name="Slide Number Placeholder 3"/>
          <p:cNvSpPr>
            <a:spLocks noGrp="1"/>
          </p:cNvSpPr>
          <p:nvPr>
            <p:ph type="sldNum" sz="quarter" idx="10"/>
          </p:nvPr>
        </p:nvSpPr>
        <p:spPr/>
        <p:txBody>
          <a:bodyPr/>
          <a:lstStyle/>
          <a:p>
            <a:fld id="{3B311E57-B310-4CF4-A445-16D3C8C6208B}" type="slidenum">
              <a:rPr lang="en-US" smtClean="0"/>
              <a:pPr/>
              <a:t>33</a:t>
            </a:fld>
            <a:endParaRPr lang="en-US"/>
          </a:p>
        </p:txBody>
      </p:sp>
    </p:spTree>
    <p:extLst>
      <p:ext uri="{BB962C8B-B14F-4D97-AF65-F5344CB8AC3E}">
        <p14:creationId xmlns:p14="http://schemas.microsoft.com/office/powerpoint/2010/main" val="10008579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နိုင်ငံများအနေဖြင</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အကြံပြုချက်အမှတ</a:t>
            </a:r>
            <a:r>
              <a:rPr lang="en-US" sz="1200" kern="1200" dirty="0">
                <a:solidFill>
                  <a:schemeClr val="tx1"/>
                </a:solidFill>
                <a:effectLst/>
                <a:latin typeface="+mn-lt"/>
                <a:ea typeface="+mn-ea"/>
                <a:cs typeface="+mn-cs"/>
              </a:rPr>
              <a:t>် ၇ </a:t>
            </a:r>
            <a:r>
              <a:rPr lang="en-US" sz="1200" kern="1200" dirty="0" err="1">
                <a:solidFill>
                  <a:schemeClr val="tx1"/>
                </a:solidFill>
                <a:effectLst/>
                <a:latin typeface="+mn-lt"/>
                <a:ea typeface="+mn-ea"/>
                <a:cs typeface="+mn-cs"/>
              </a:rPr>
              <a:t>အရ</a:t>
            </a:r>
            <a:r>
              <a:rPr lang="en-US" sz="1200" kern="1200" dirty="0">
                <a:solidFill>
                  <a:schemeClr val="tx1"/>
                </a:solidFill>
                <a:effectLst/>
                <a:latin typeface="+mn-lt"/>
                <a:ea typeface="+mn-ea"/>
                <a:cs typeface="+mn-cs"/>
              </a:rPr>
              <a:t> Proliferation of </a:t>
            </a:r>
            <a:r>
              <a:rPr lang="en-US" sz="1200" kern="1200" dirty="0" err="1">
                <a:solidFill>
                  <a:schemeClr val="tx1"/>
                </a:solidFill>
                <a:effectLst/>
                <a:latin typeface="+mn-lt"/>
                <a:ea typeface="+mn-ea"/>
                <a:cs typeface="+mn-cs"/>
              </a:rPr>
              <a:t>WMDနှင</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ပတ်သက</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သည</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ဘဏ္ဍာရေးအရ</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ပစ်မှတ်ထားအရေးယူဆောင်ရွက်မှုကို</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နှောင</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နှေးကြန</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ကြာမှုမရှိဘဲ</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လိုက်နာ</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ဆောင်ရွက်ရ</a:t>
            </a:r>
            <a:endParaRPr lang="en-US" dirty="0"/>
          </a:p>
        </p:txBody>
      </p:sp>
      <p:sp>
        <p:nvSpPr>
          <p:cNvPr id="4" name="Slide Number Placeholder 3"/>
          <p:cNvSpPr>
            <a:spLocks noGrp="1"/>
          </p:cNvSpPr>
          <p:nvPr>
            <p:ph type="sldNum" sz="quarter" idx="10"/>
          </p:nvPr>
        </p:nvSpPr>
        <p:spPr/>
        <p:txBody>
          <a:bodyPr/>
          <a:lstStyle/>
          <a:p>
            <a:fld id="{3B311E57-B310-4CF4-A445-16D3C8C6208B}" type="slidenum">
              <a:rPr lang="en-US" smtClean="0"/>
              <a:pPr/>
              <a:t>34</a:t>
            </a:fld>
            <a:endParaRPr lang="en-US"/>
          </a:p>
        </p:txBody>
      </p:sp>
    </p:spTree>
    <p:extLst>
      <p:ext uri="{BB962C8B-B14F-4D97-AF65-F5344CB8AC3E}">
        <p14:creationId xmlns:p14="http://schemas.microsoft.com/office/powerpoint/2010/main" val="10008579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DPRK’s UNSCR which are bolded are</a:t>
            </a:r>
            <a:r>
              <a:rPr lang="en-US" baseline="0" dirty="0"/>
              <a:t> extension of the mandate of panel experts.</a:t>
            </a:r>
          </a:p>
          <a:p>
            <a:endParaRPr lang="en-US" dirty="0"/>
          </a:p>
        </p:txBody>
      </p:sp>
      <p:sp>
        <p:nvSpPr>
          <p:cNvPr id="4" name="Slide Number Placeholder 3"/>
          <p:cNvSpPr>
            <a:spLocks noGrp="1"/>
          </p:cNvSpPr>
          <p:nvPr>
            <p:ph type="sldNum" sz="quarter" idx="10"/>
          </p:nvPr>
        </p:nvSpPr>
        <p:spPr/>
        <p:txBody>
          <a:bodyPr/>
          <a:lstStyle/>
          <a:p>
            <a:fld id="{FB6197BF-8696-45FE-9053-B20C550E70F1}" type="slidenum">
              <a:rPr lang="en-US" smtClean="0"/>
              <a:t>36</a:t>
            </a:fld>
            <a:endParaRPr lang="en-US"/>
          </a:p>
        </p:txBody>
      </p:sp>
    </p:spTree>
    <p:extLst>
      <p:ext uri="{BB962C8B-B14F-4D97-AF65-F5344CB8AC3E}">
        <p14:creationId xmlns:p14="http://schemas.microsoft.com/office/powerpoint/2010/main" val="33619922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Annual Work Program </a:t>
            </a:r>
            <a:r>
              <a:rPr lang="my-MM" sz="1200" kern="1200" dirty="0">
                <a:solidFill>
                  <a:schemeClr val="tx1"/>
                </a:solidFill>
                <a:effectLst/>
                <a:latin typeface="+mn-lt"/>
                <a:ea typeface="+mn-ea"/>
                <a:cs typeface="+mn-cs"/>
              </a:rPr>
              <a:t>ကို</a:t>
            </a:r>
            <a:r>
              <a:rPr lang="my-MM" sz="1200" kern="1200" baseline="0" dirty="0">
                <a:solidFill>
                  <a:schemeClr val="tx1"/>
                </a:solidFill>
                <a:effectLst/>
                <a:latin typeface="+mn-lt"/>
                <a:ea typeface="+mn-ea"/>
                <a:cs typeface="+mn-cs"/>
              </a:rPr>
              <a:t> ၁၅၄၀ ကော်မတီက </a:t>
            </a:r>
            <a:r>
              <a:rPr lang="en-US" sz="1200" kern="1200" baseline="0" dirty="0">
                <a:solidFill>
                  <a:schemeClr val="tx1"/>
                </a:solidFill>
                <a:effectLst/>
                <a:latin typeface="+mn-lt"/>
                <a:ea typeface="+mn-ea"/>
                <a:cs typeface="+mn-cs"/>
              </a:rPr>
              <a:t>SC </a:t>
            </a:r>
            <a:r>
              <a:rPr lang="my-MM" sz="1200" kern="1200" baseline="0" dirty="0">
                <a:solidFill>
                  <a:schemeClr val="tx1"/>
                </a:solidFill>
                <a:effectLst/>
                <a:latin typeface="+mn-lt"/>
                <a:ea typeface="+mn-ea"/>
                <a:cs typeface="+mn-cs"/>
              </a:rPr>
              <a:t>သို့တင်ပြရန်</a:t>
            </a:r>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Group of Experts</a:t>
            </a:r>
            <a:endParaRPr lang="en-US" dirty="0"/>
          </a:p>
        </p:txBody>
      </p:sp>
      <p:sp>
        <p:nvSpPr>
          <p:cNvPr id="4" name="Slide Number Placeholder 3"/>
          <p:cNvSpPr>
            <a:spLocks noGrp="1"/>
          </p:cNvSpPr>
          <p:nvPr>
            <p:ph type="sldNum" sz="quarter" idx="10"/>
          </p:nvPr>
        </p:nvSpPr>
        <p:spPr/>
        <p:txBody>
          <a:bodyPr/>
          <a:lstStyle/>
          <a:p>
            <a:fld id="{3B311E57-B310-4CF4-A445-16D3C8C6208B}" type="slidenum">
              <a:rPr lang="en-US" smtClean="0"/>
              <a:pPr/>
              <a:t>37</a:t>
            </a:fld>
            <a:endParaRPr lang="en-US"/>
          </a:p>
        </p:txBody>
      </p:sp>
    </p:spTree>
    <p:extLst>
      <p:ext uri="{BB962C8B-B14F-4D97-AF65-F5344CB8AC3E}">
        <p14:creationId xmlns:p14="http://schemas.microsoft.com/office/powerpoint/2010/main" val="1000857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နိုင်ငံများအနေဖြင</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အကြံပြုချက်အမှတ</a:t>
            </a:r>
            <a:r>
              <a:rPr lang="en-US" sz="1200" kern="1200" dirty="0">
                <a:solidFill>
                  <a:schemeClr val="tx1"/>
                </a:solidFill>
                <a:effectLst/>
                <a:latin typeface="+mn-lt"/>
                <a:ea typeface="+mn-ea"/>
                <a:cs typeface="+mn-cs"/>
              </a:rPr>
              <a:t>် ၇ </a:t>
            </a:r>
            <a:r>
              <a:rPr lang="en-US" sz="1200" kern="1200" dirty="0" err="1">
                <a:solidFill>
                  <a:schemeClr val="tx1"/>
                </a:solidFill>
                <a:effectLst/>
                <a:latin typeface="+mn-lt"/>
                <a:ea typeface="+mn-ea"/>
                <a:cs typeface="+mn-cs"/>
              </a:rPr>
              <a:t>အရ</a:t>
            </a:r>
            <a:r>
              <a:rPr lang="en-US" sz="1200" kern="1200" dirty="0">
                <a:solidFill>
                  <a:schemeClr val="tx1"/>
                </a:solidFill>
                <a:effectLst/>
                <a:latin typeface="+mn-lt"/>
                <a:ea typeface="+mn-ea"/>
                <a:cs typeface="+mn-cs"/>
              </a:rPr>
              <a:t> Proliferation of </a:t>
            </a:r>
            <a:r>
              <a:rPr lang="en-US" sz="1200" kern="1200" dirty="0" err="1">
                <a:solidFill>
                  <a:schemeClr val="tx1"/>
                </a:solidFill>
                <a:effectLst/>
                <a:latin typeface="+mn-lt"/>
                <a:ea typeface="+mn-ea"/>
                <a:cs typeface="+mn-cs"/>
              </a:rPr>
              <a:t>WMDနှင</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ပတ်သက</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သည</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ဘဏ္ဍာရေးအရ</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ပစ်မှတ်ထားအရေးယူဆောင်ရွက်မှုကို</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နှောင</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နှေးကြန</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ကြာမှုမရှိဘဲ</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လိုက်နာ</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ဆောင်ရွက်ရ</a:t>
            </a:r>
            <a:endParaRPr lang="en-US" dirty="0"/>
          </a:p>
        </p:txBody>
      </p:sp>
      <p:sp>
        <p:nvSpPr>
          <p:cNvPr id="4" name="Slide Number Placeholder 3"/>
          <p:cNvSpPr>
            <a:spLocks noGrp="1"/>
          </p:cNvSpPr>
          <p:nvPr>
            <p:ph type="sldNum" sz="quarter" idx="10"/>
          </p:nvPr>
        </p:nvSpPr>
        <p:spPr/>
        <p:txBody>
          <a:bodyPr/>
          <a:lstStyle/>
          <a:p>
            <a:fld id="{3B311E57-B310-4CF4-A445-16D3C8C6208B}" type="slidenum">
              <a:rPr lang="en-US" smtClean="0"/>
              <a:pPr/>
              <a:t>3</a:t>
            </a:fld>
            <a:endParaRPr lang="en-US"/>
          </a:p>
        </p:txBody>
      </p:sp>
    </p:spTree>
    <p:extLst>
      <p:ext uri="{BB962C8B-B14F-4D97-AF65-F5344CB8AC3E}">
        <p14:creationId xmlns:p14="http://schemas.microsoft.com/office/powerpoint/2010/main" val="10008579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နိုင်ငံများအနေဖြင</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အကြံပြုချက်အမှတ</a:t>
            </a:r>
            <a:r>
              <a:rPr lang="en-US" sz="1200" kern="1200" dirty="0">
                <a:solidFill>
                  <a:schemeClr val="tx1"/>
                </a:solidFill>
                <a:effectLst/>
                <a:latin typeface="+mn-lt"/>
                <a:ea typeface="+mn-ea"/>
                <a:cs typeface="+mn-cs"/>
              </a:rPr>
              <a:t>် ၇ </a:t>
            </a:r>
            <a:r>
              <a:rPr lang="en-US" sz="1200" kern="1200" dirty="0" err="1">
                <a:solidFill>
                  <a:schemeClr val="tx1"/>
                </a:solidFill>
                <a:effectLst/>
                <a:latin typeface="+mn-lt"/>
                <a:ea typeface="+mn-ea"/>
                <a:cs typeface="+mn-cs"/>
              </a:rPr>
              <a:t>အရ</a:t>
            </a:r>
            <a:r>
              <a:rPr lang="en-US" sz="1200" kern="1200" dirty="0">
                <a:solidFill>
                  <a:schemeClr val="tx1"/>
                </a:solidFill>
                <a:effectLst/>
                <a:latin typeface="+mn-lt"/>
                <a:ea typeface="+mn-ea"/>
                <a:cs typeface="+mn-cs"/>
              </a:rPr>
              <a:t> Proliferation of </a:t>
            </a:r>
            <a:r>
              <a:rPr lang="en-US" sz="1200" kern="1200" dirty="0" err="1">
                <a:solidFill>
                  <a:schemeClr val="tx1"/>
                </a:solidFill>
                <a:effectLst/>
                <a:latin typeface="+mn-lt"/>
                <a:ea typeface="+mn-ea"/>
                <a:cs typeface="+mn-cs"/>
              </a:rPr>
              <a:t>WMDနှင</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ပတ်သက</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သည</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ဘဏ္ဍာရေးအရ</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ပစ်မှတ်ထားအရေးယူဆောင်ရွက်မှုကို</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နှောင</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နှေးကြန</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ကြာမှုမရှိဘဲ</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လိုက်နာ</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ဆောင်ရွက်ရ</a:t>
            </a:r>
            <a:endParaRPr lang="en-US" dirty="0"/>
          </a:p>
        </p:txBody>
      </p:sp>
      <p:sp>
        <p:nvSpPr>
          <p:cNvPr id="4" name="Slide Number Placeholder 3"/>
          <p:cNvSpPr>
            <a:spLocks noGrp="1"/>
          </p:cNvSpPr>
          <p:nvPr>
            <p:ph type="sldNum" sz="quarter" idx="10"/>
          </p:nvPr>
        </p:nvSpPr>
        <p:spPr/>
        <p:txBody>
          <a:bodyPr/>
          <a:lstStyle/>
          <a:p>
            <a:fld id="{3B311E57-B310-4CF4-A445-16D3C8C6208B}" type="slidenum">
              <a:rPr lang="en-US" smtClean="0"/>
              <a:pPr/>
              <a:t>38</a:t>
            </a:fld>
            <a:endParaRPr lang="en-US"/>
          </a:p>
        </p:txBody>
      </p:sp>
    </p:spTree>
    <p:extLst>
      <p:ext uri="{BB962C8B-B14F-4D97-AF65-F5344CB8AC3E}">
        <p14:creationId xmlns:p14="http://schemas.microsoft.com/office/powerpoint/2010/main" val="10008579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နိုင်ငံများအနေဖြင</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အကြံပြုချက်အမှတ</a:t>
            </a:r>
            <a:r>
              <a:rPr lang="en-US" sz="1200" kern="1200" dirty="0">
                <a:solidFill>
                  <a:schemeClr val="tx1"/>
                </a:solidFill>
                <a:effectLst/>
                <a:latin typeface="+mn-lt"/>
                <a:ea typeface="+mn-ea"/>
                <a:cs typeface="+mn-cs"/>
              </a:rPr>
              <a:t>် ၇ </a:t>
            </a:r>
            <a:r>
              <a:rPr lang="en-US" sz="1200" kern="1200" dirty="0" err="1">
                <a:solidFill>
                  <a:schemeClr val="tx1"/>
                </a:solidFill>
                <a:effectLst/>
                <a:latin typeface="+mn-lt"/>
                <a:ea typeface="+mn-ea"/>
                <a:cs typeface="+mn-cs"/>
              </a:rPr>
              <a:t>အရ</a:t>
            </a:r>
            <a:r>
              <a:rPr lang="en-US" sz="1200" kern="1200" dirty="0">
                <a:solidFill>
                  <a:schemeClr val="tx1"/>
                </a:solidFill>
                <a:effectLst/>
                <a:latin typeface="+mn-lt"/>
                <a:ea typeface="+mn-ea"/>
                <a:cs typeface="+mn-cs"/>
              </a:rPr>
              <a:t> Proliferation of </a:t>
            </a:r>
            <a:r>
              <a:rPr lang="en-US" sz="1200" kern="1200" dirty="0" err="1">
                <a:solidFill>
                  <a:schemeClr val="tx1"/>
                </a:solidFill>
                <a:effectLst/>
                <a:latin typeface="+mn-lt"/>
                <a:ea typeface="+mn-ea"/>
                <a:cs typeface="+mn-cs"/>
              </a:rPr>
              <a:t>WMDနှင</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ပတ်သက</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သည</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ဘဏ္ဍာရေးအရ</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ပစ်မှတ်ထားအရေးယူဆောင်ရွက်မှုကို</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နှောင</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နှေးကြန</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ကြာမှုမရှိဘဲ</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လိုက်နာ</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ဆောင်ရွက်ရ</a:t>
            </a:r>
            <a:endParaRPr lang="en-US" dirty="0"/>
          </a:p>
        </p:txBody>
      </p:sp>
      <p:sp>
        <p:nvSpPr>
          <p:cNvPr id="4" name="Slide Number Placeholder 3"/>
          <p:cNvSpPr>
            <a:spLocks noGrp="1"/>
          </p:cNvSpPr>
          <p:nvPr>
            <p:ph type="sldNum" sz="quarter" idx="10"/>
          </p:nvPr>
        </p:nvSpPr>
        <p:spPr/>
        <p:txBody>
          <a:bodyPr/>
          <a:lstStyle/>
          <a:p>
            <a:fld id="{3B311E57-B310-4CF4-A445-16D3C8C6208B}" type="slidenum">
              <a:rPr lang="en-US" smtClean="0"/>
              <a:pPr/>
              <a:t>39</a:t>
            </a:fld>
            <a:endParaRPr lang="en-US"/>
          </a:p>
        </p:txBody>
      </p:sp>
    </p:spTree>
    <p:extLst>
      <p:ext uri="{BB962C8B-B14F-4D97-AF65-F5344CB8AC3E}">
        <p14:creationId xmlns:p14="http://schemas.microsoft.com/office/powerpoint/2010/main" val="10008579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နိုင်ငံများအနေဖြင</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အကြံပြုချက်အမှတ</a:t>
            </a:r>
            <a:r>
              <a:rPr lang="en-US" sz="1200" kern="1200" dirty="0">
                <a:solidFill>
                  <a:schemeClr val="tx1"/>
                </a:solidFill>
                <a:effectLst/>
                <a:latin typeface="+mn-lt"/>
                <a:ea typeface="+mn-ea"/>
                <a:cs typeface="+mn-cs"/>
              </a:rPr>
              <a:t>် ၇ </a:t>
            </a:r>
            <a:r>
              <a:rPr lang="en-US" sz="1200" kern="1200" dirty="0" err="1">
                <a:solidFill>
                  <a:schemeClr val="tx1"/>
                </a:solidFill>
                <a:effectLst/>
                <a:latin typeface="+mn-lt"/>
                <a:ea typeface="+mn-ea"/>
                <a:cs typeface="+mn-cs"/>
              </a:rPr>
              <a:t>အရ</a:t>
            </a:r>
            <a:r>
              <a:rPr lang="en-US" sz="1200" kern="1200" dirty="0">
                <a:solidFill>
                  <a:schemeClr val="tx1"/>
                </a:solidFill>
                <a:effectLst/>
                <a:latin typeface="+mn-lt"/>
                <a:ea typeface="+mn-ea"/>
                <a:cs typeface="+mn-cs"/>
              </a:rPr>
              <a:t> Proliferation of </a:t>
            </a:r>
            <a:r>
              <a:rPr lang="en-US" sz="1200" kern="1200" dirty="0" err="1">
                <a:solidFill>
                  <a:schemeClr val="tx1"/>
                </a:solidFill>
                <a:effectLst/>
                <a:latin typeface="+mn-lt"/>
                <a:ea typeface="+mn-ea"/>
                <a:cs typeface="+mn-cs"/>
              </a:rPr>
              <a:t>WMDနှင</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ပတ်သက</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သည</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ဘဏ္ဍာရေးအရ</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ပစ်မှတ်ထားအရေးယူဆောင်ရွက်မှုကို</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နှောင</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နှေးကြန</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ကြာမှုမရှိဘဲ</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လိုက်နာ</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ဆောင်ရွက်ရ</a:t>
            </a:r>
            <a:endParaRPr lang="en-US" dirty="0"/>
          </a:p>
        </p:txBody>
      </p:sp>
      <p:sp>
        <p:nvSpPr>
          <p:cNvPr id="4" name="Slide Number Placeholder 3"/>
          <p:cNvSpPr>
            <a:spLocks noGrp="1"/>
          </p:cNvSpPr>
          <p:nvPr>
            <p:ph type="sldNum" sz="quarter" idx="10"/>
          </p:nvPr>
        </p:nvSpPr>
        <p:spPr/>
        <p:txBody>
          <a:bodyPr/>
          <a:lstStyle/>
          <a:p>
            <a:fld id="{3B311E57-B310-4CF4-A445-16D3C8C6208B}" type="slidenum">
              <a:rPr lang="en-US" smtClean="0"/>
              <a:pPr/>
              <a:t>40</a:t>
            </a:fld>
            <a:endParaRPr lang="en-US"/>
          </a:p>
        </p:txBody>
      </p:sp>
    </p:spTree>
    <p:extLst>
      <p:ext uri="{BB962C8B-B14F-4D97-AF65-F5344CB8AC3E}">
        <p14:creationId xmlns:p14="http://schemas.microsoft.com/office/powerpoint/2010/main" val="10008579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နိုင်ငံများအနေဖြင</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အကြံပြုချက်အမှတ</a:t>
            </a:r>
            <a:r>
              <a:rPr lang="en-US" sz="1200" kern="1200" dirty="0">
                <a:solidFill>
                  <a:schemeClr val="tx1"/>
                </a:solidFill>
                <a:effectLst/>
                <a:latin typeface="+mn-lt"/>
                <a:ea typeface="+mn-ea"/>
                <a:cs typeface="+mn-cs"/>
              </a:rPr>
              <a:t>် ၇ </a:t>
            </a:r>
            <a:r>
              <a:rPr lang="en-US" sz="1200" kern="1200" dirty="0" err="1">
                <a:solidFill>
                  <a:schemeClr val="tx1"/>
                </a:solidFill>
                <a:effectLst/>
                <a:latin typeface="+mn-lt"/>
                <a:ea typeface="+mn-ea"/>
                <a:cs typeface="+mn-cs"/>
              </a:rPr>
              <a:t>အရ</a:t>
            </a:r>
            <a:r>
              <a:rPr lang="en-US" sz="1200" kern="1200" dirty="0">
                <a:solidFill>
                  <a:schemeClr val="tx1"/>
                </a:solidFill>
                <a:effectLst/>
                <a:latin typeface="+mn-lt"/>
                <a:ea typeface="+mn-ea"/>
                <a:cs typeface="+mn-cs"/>
              </a:rPr>
              <a:t> Proliferation of </a:t>
            </a:r>
            <a:r>
              <a:rPr lang="en-US" sz="1200" kern="1200" dirty="0" err="1">
                <a:solidFill>
                  <a:schemeClr val="tx1"/>
                </a:solidFill>
                <a:effectLst/>
                <a:latin typeface="+mn-lt"/>
                <a:ea typeface="+mn-ea"/>
                <a:cs typeface="+mn-cs"/>
              </a:rPr>
              <a:t>WMDနှင</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ပတ်သက</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သည</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ဘဏ္ဍာရေးအရ</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ပစ်မှတ်ထားအရေးယူဆောင်ရွက်မှုကို</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နှောင</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နှေးကြန</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ကြာမှုမရှိဘဲ</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လိုက်နာ</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ဆောင်ရွက်ရ</a:t>
            </a:r>
            <a:endParaRPr lang="en-US" dirty="0"/>
          </a:p>
        </p:txBody>
      </p:sp>
      <p:sp>
        <p:nvSpPr>
          <p:cNvPr id="4" name="Slide Number Placeholder 3"/>
          <p:cNvSpPr>
            <a:spLocks noGrp="1"/>
          </p:cNvSpPr>
          <p:nvPr>
            <p:ph type="sldNum" sz="quarter" idx="10"/>
          </p:nvPr>
        </p:nvSpPr>
        <p:spPr/>
        <p:txBody>
          <a:bodyPr/>
          <a:lstStyle/>
          <a:p>
            <a:fld id="{3B311E57-B310-4CF4-A445-16D3C8C6208B}" type="slidenum">
              <a:rPr lang="en-US" smtClean="0"/>
              <a:pPr/>
              <a:t>41</a:t>
            </a:fld>
            <a:endParaRPr lang="en-US"/>
          </a:p>
        </p:txBody>
      </p:sp>
    </p:spTree>
    <p:extLst>
      <p:ext uri="{BB962C8B-B14F-4D97-AF65-F5344CB8AC3E}">
        <p14:creationId xmlns:p14="http://schemas.microsoft.com/office/powerpoint/2010/main" val="10008579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နိုင်ငံများအနေဖြင</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အကြံပြုချက်အမှတ</a:t>
            </a:r>
            <a:r>
              <a:rPr lang="en-US" sz="1200" kern="1200" dirty="0">
                <a:solidFill>
                  <a:schemeClr val="tx1"/>
                </a:solidFill>
                <a:effectLst/>
                <a:latin typeface="+mn-lt"/>
                <a:ea typeface="+mn-ea"/>
                <a:cs typeface="+mn-cs"/>
              </a:rPr>
              <a:t>် ၇ </a:t>
            </a:r>
            <a:r>
              <a:rPr lang="en-US" sz="1200" kern="1200" dirty="0" err="1">
                <a:solidFill>
                  <a:schemeClr val="tx1"/>
                </a:solidFill>
                <a:effectLst/>
                <a:latin typeface="+mn-lt"/>
                <a:ea typeface="+mn-ea"/>
                <a:cs typeface="+mn-cs"/>
              </a:rPr>
              <a:t>အရ</a:t>
            </a:r>
            <a:r>
              <a:rPr lang="en-US" sz="1200" kern="1200" dirty="0">
                <a:solidFill>
                  <a:schemeClr val="tx1"/>
                </a:solidFill>
                <a:effectLst/>
                <a:latin typeface="+mn-lt"/>
                <a:ea typeface="+mn-ea"/>
                <a:cs typeface="+mn-cs"/>
              </a:rPr>
              <a:t> Proliferation of </a:t>
            </a:r>
            <a:r>
              <a:rPr lang="en-US" sz="1200" kern="1200" dirty="0" err="1">
                <a:solidFill>
                  <a:schemeClr val="tx1"/>
                </a:solidFill>
                <a:effectLst/>
                <a:latin typeface="+mn-lt"/>
                <a:ea typeface="+mn-ea"/>
                <a:cs typeface="+mn-cs"/>
              </a:rPr>
              <a:t>WMDနှင</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ပတ်သက</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သည</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ဘဏ္ဍာရေးအရ</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ပစ်မှတ်ထားအရေးယူဆောင်ရွက်မှုကို</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နှောင</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နှေးကြန</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ကြာမှုမရှိဘဲ</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လိုက်နာ</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ဆောင်ရွက်ရ</a:t>
            </a:r>
            <a:endParaRPr lang="en-US" dirty="0"/>
          </a:p>
        </p:txBody>
      </p:sp>
      <p:sp>
        <p:nvSpPr>
          <p:cNvPr id="4" name="Slide Number Placeholder 3"/>
          <p:cNvSpPr>
            <a:spLocks noGrp="1"/>
          </p:cNvSpPr>
          <p:nvPr>
            <p:ph type="sldNum" sz="quarter" idx="10"/>
          </p:nvPr>
        </p:nvSpPr>
        <p:spPr/>
        <p:txBody>
          <a:bodyPr/>
          <a:lstStyle/>
          <a:p>
            <a:fld id="{3B311E57-B310-4CF4-A445-16D3C8C6208B}" type="slidenum">
              <a:rPr lang="en-US" smtClean="0"/>
              <a:pPr/>
              <a:t>42</a:t>
            </a:fld>
            <a:endParaRPr lang="en-US"/>
          </a:p>
        </p:txBody>
      </p:sp>
    </p:spTree>
    <p:extLst>
      <p:ext uri="{BB962C8B-B14F-4D97-AF65-F5344CB8AC3E}">
        <p14:creationId xmlns:p14="http://schemas.microsoft.com/office/powerpoint/2010/main" val="10008579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နိုင်ငံများအနေဖြင</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အကြံပြုချက်အမှတ</a:t>
            </a:r>
            <a:r>
              <a:rPr lang="en-US" sz="1200" kern="1200" dirty="0">
                <a:solidFill>
                  <a:schemeClr val="tx1"/>
                </a:solidFill>
                <a:effectLst/>
                <a:latin typeface="+mn-lt"/>
                <a:ea typeface="+mn-ea"/>
                <a:cs typeface="+mn-cs"/>
              </a:rPr>
              <a:t>် ၇ </a:t>
            </a:r>
            <a:r>
              <a:rPr lang="en-US" sz="1200" kern="1200" dirty="0" err="1">
                <a:solidFill>
                  <a:schemeClr val="tx1"/>
                </a:solidFill>
                <a:effectLst/>
                <a:latin typeface="+mn-lt"/>
                <a:ea typeface="+mn-ea"/>
                <a:cs typeface="+mn-cs"/>
              </a:rPr>
              <a:t>အရ</a:t>
            </a:r>
            <a:r>
              <a:rPr lang="en-US" sz="1200" kern="1200" dirty="0">
                <a:solidFill>
                  <a:schemeClr val="tx1"/>
                </a:solidFill>
                <a:effectLst/>
                <a:latin typeface="+mn-lt"/>
                <a:ea typeface="+mn-ea"/>
                <a:cs typeface="+mn-cs"/>
              </a:rPr>
              <a:t> Proliferation of </a:t>
            </a:r>
            <a:r>
              <a:rPr lang="en-US" sz="1200" kern="1200" dirty="0" err="1">
                <a:solidFill>
                  <a:schemeClr val="tx1"/>
                </a:solidFill>
                <a:effectLst/>
                <a:latin typeface="+mn-lt"/>
                <a:ea typeface="+mn-ea"/>
                <a:cs typeface="+mn-cs"/>
              </a:rPr>
              <a:t>WMDနှင</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ပတ်သက</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သည</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ဘဏ္ဍာရေးအရ</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ပစ်မှတ်ထားအရေးယူဆောင်ရွက်မှုကို</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နှောင</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နှေးကြန</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ကြာမှုမရှိဘဲ</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လိုက်နာ</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ဆောင်ရွက်ရ</a:t>
            </a:r>
            <a:endParaRPr lang="en-US" dirty="0"/>
          </a:p>
        </p:txBody>
      </p:sp>
      <p:sp>
        <p:nvSpPr>
          <p:cNvPr id="4" name="Slide Number Placeholder 3"/>
          <p:cNvSpPr>
            <a:spLocks noGrp="1"/>
          </p:cNvSpPr>
          <p:nvPr>
            <p:ph type="sldNum" sz="quarter" idx="10"/>
          </p:nvPr>
        </p:nvSpPr>
        <p:spPr/>
        <p:txBody>
          <a:bodyPr/>
          <a:lstStyle/>
          <a:p>
            <a:fld id="{3B311E57-B310-4CF4-A445-16D3C8C6208B}" type="slidenum">
              <a:rPr lang="en-US" smtClean="0"/>
              <a:pPr/>
              <a:t>43</a:t>
            </a:fld>
            <a:endParaRPr lang="en-US"/>
          </a:p>
        </p:txBody>
      </p:sp>
    </p:spTree>
    <p:extLst>
      <p:ext uri="{BB962C8B-B14F-4D97-AF65-F5344CB8AC3E}">
        <p14:creationId xmlns:p14="http://schemas.microsoft.com/office/powerpoint/2010/main" val="10008579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zawgyi1" pitchFamily="34" charset="0"/>
                <a:ea typeface="+mn-ea"/>
                <a:cs typeface="zawgyi1" pitchFamily="34" charset="0"/>
              </a:rPr>
              <a:t>နိုင်ငံများအနေဖြင</a:t>
            </a:r>
            <a:r>
              <a:rPr lang="en-US" sz="1200" kern="1200" dirty="0">
                <a:solidFill>
                  <a:schemeClr val="tx1"/>
                </a:solidFill>
                <a:effectLst/>
                <a:latin typeface="zawgyi1" pitchFamily="34" charset="0"/>
                <a:ea typeface="+mn-ea"/>
                <a:cs typeface="zawgyi1" pitchFamily="34" charset="0"/>
              </a:rPr>
              <a:t>့် </a:t>
            </a:r>
            <a:r>
              <a:rPr lang="en-US" sz="1200" kern="1200" dirty="0" err="1">
                <a:solidFill>
                  <a:schemeClr val="tx1"/>
                </a:solidFill>
                <a:effectLst/>
                <a:latin typeface="zawgyi1" pitchFamily="34" charset="0"/>
                <a:ea typeface="+mn-ea"/>
                <a:cs typeface="zawgyi1" pitchFamily="34" charset="0"/>
              </a:rPr>
              <a:t>အကြံပြုချက်အမှတ</a:t>
            </a:r>
            <a:r>
              <a:rPr lang="en-US" sz="1200" kern="1200" dirty="0">
                <a:solidFill>
                  <a:schemeClr val="tx1"/>
                </a:solidFill>
                <a:effectLst/>
                <a:latin typeface="zawgyi1" pitchFamily="34" charset="0"/>
                <a:ea typeface="+mn-ea"/>
                <a:cs typeface="zawgyi1" pitchFamily="34" charset="0"/>
              </a:rPr>
              <a:t>် ၇ </a:t>
            </a:r>
            <a:r>
              <a:rPr lang="en-US" sz="1200" kern="1200" dirty="0" err="1">
                <a:solidFill>
                  <a:schemeClr val="tx1"/>
                </a:solidFill>
                <a:effectLst/>
                <a:latin typeface="zawgyi1" pitchFamily="34" charset="0"/>
                <a:ea typeface="+mn-ea"/>
                <a:cs typeface="zawgyi1" pitchFamily="34" charset="0"/>
              </a:rPr>
              <a:t>အရ</a:t>
            </a:r>
            <a:r>
              <a:rPr lang="en-US" sz="1200" kern="1200" dirty="0">
                <a:solidFill>
                  <a:schemeClr val="tx1"/>
                </a:solidFill>
                <a:effectLst/>
                <a:latin typeface="zawgyi1" pitchFamily="34" charset="0"/>
                <a:ea typeface="+mn-ea"/>
                <a:cs typeface="zawgyi1" pitchFamily="34" charset="0"/>
              </a:rPr>
              <a:t> Proliferation of </a:t>
            </a:r>
            <a:r>
              <a:rPr lang="en-US" sz="1200" kern="1200" dirty="0" err="1">
                <a:solidFill>
                  <a:schemeClr val="tx1"/>
                </a:solidFill>
                <a:effectLst/>
                <a:latin typeface="zawgyi1" pitchFamily="34" charset="0"/>
                <a:ea typeface="+mn-ea"/>
                <a:cs typeface="zawgyi1" pitchFamily="34" charset="0"/>
              </a:rPr>
              <a:t>WMDနှင</a:t>
            </a:r>
            <a:r>
              <a:rPr lang="en-US" sz="1200" kern="1200" dirty="0">
                <a:solidFill>
                  <a:schemeClr val="tx1"/>
                </a:solidFill>
                <a:effectLst/>
                <a:latin typeface="zawgyi1" pitchFamily="34" charset="0"/>
                <a:ea typeface="+mn-ea"/>
                <a:cs typeface="zawgyi1" pitchFamily="34" charset="0"/>
              </a:rPr>
              <a:t>့်</a:t>
            </a:r>
            <a:r>
              <a:rPr lang="en-US" sz="1200" kern="1200" dirty="0" err="1">
                <a:solidFill>
                  <a:schemeClr val="tx1"/>
                </a:solidFill>
                <a:effectLst/>
                <a:latin typeface="zawgyi1" pitchFamily="34" charset="0"/>
                <a:ea typeface="+mn-ea"/>
                <a:cs typeface="zawgyi1" pitchFamily="34" charset="0"/>
              </a:rPr>
              <a:t>ပတ်သက</a:t>
            </a:r>
            <a:r>
              <a:rPr lang="en-US" sz="1200" kern="1200" dirty="0">
                <a:solidFill>
                  <a:schemeClr val="tx1"/>
                </a:solidFill>
                <a:effectLst/>
                <a:latin typeface="zawgyi1" pitchFamily="34" charset="0"/>
                <a:ea typeface="+mn-ea"/>
                <a:cs typeface="zawgyi1" pitchFamily="34" charset="0"/>
              </a:rPr>
              <a:t>် </a:t>
            </a:r>
            <a:r>
              <a:rPr lang="en-US" sz="1200" kern="1200" dirty="0" err="1">
                <a:solidFill>
                  <a:schemeClr val="tx1"/>
                </a:solidFill>
                <a:effectLst/>
                <a:latin typeface="zawgyi1" pitchFamily="34" charset="0"/>
                <a:ea typeface="+mn-ea"/>
                <a:cs typeface="zawgyi1" pitchFamily="34" charset="0"/>
              </a:rPr>
              <a:t>သည</a:t>
            </a:r>
            <a:r>
              <a:rPr lang="en-US" sz="1200" kern="1200" dirty="0">
                <a:solidFill>
                  <a:schemeClr val="tx1"/>
                </a:solidFill>
                <a:effectLst/>
                <a:latin typeface="zawgyi1" pitchFamily="34" charset="0"/>
                <a:ea typeface="+mn-ea"/>
                <a:cs typeface="zawgyi1" pitchFamily="34" charset="0"/>
              </a:rPr>
              <a:t>့် </a:t>
            </a:r>
            <a:r>
              <a:rPr lang="en-US" sz="1200" kern="1200" dirty="0" err="1">
                <a:solidFill>
                  <a:schemeClr val="tx1"/>
                </a:solidFill>
                <a:effectLst/>
                <a:latin typeface="zawgyi1" pitchFamily="34" charset="0"/>
                <a:ea typeface="+mn-ea"/>
                <a:cs typeface="zawgyi1" pitchFamily="34" charset="0"/>
              </a:rPr>
              <a:t>ဘဏ္ဍာရေးအရ</a:t>
            </a:r>
            <a:r>
              <a:rPr lang="en-US" sz="1200" kern="1200" dirty="0">
                <a:solidFill>
                  <a:schemeClr val="tx1"/>
                </a:solidFill>
                <a:effectLst/>
                <a:latin typeface="zawgyi1" pitchFamily="34" charset="0"/>
                <a:ea typeface="+mn-ea"/>
                <a:cs typeface="zawgyi1" pitchFamily="34" charset="0"/>
              </a:rPr>
              <a:t> </a:t>
            </a:r>
            <a:r>
              <a:rPr lang="en-US" sz="1200" kern="1200" dirty="0" err="1">
                <a:solidFill>
                  <a:schemeClr val="tx1"/>
                </a:solidFill>
                <a:effectLst/>
                <a:latin typeface="zawgyi1" pitchFamily="34" charset="0"/>
                <a:ea typeface="+mn-ea"/>
                <a:cs typeface="zawgyi1" pitchFamily="34" charset="0"/>
              </a:rPr>
              <a:t>ပစ်မှတ်ထားအရေးယူဆောင်ရွက်မှုကို</a:t>
            </a:r>
            <a:r>
              <a:rPr lang="en-US" sz="1200" kern="1200" dirty="0">
                <a:solidFill>
                  <a:schemeClr val="tx1"/>
                </a:solidFill>
                <a:effectLst/>
                <a:latin typeface="zawgyi1" pitchFamily="34" charset="0"/>
                <a:ea typeface="+mn-ea"/>
                <a:cs typeface="zawgyi1" pitchFamily="34" charset="0"/>
              </a:rPr>
              <a:t> </a:t>
            </a:r>
            <a:r>
              <a:rPr lang="en-US" sz="1200" kern="1200" dirty="0" err="1">
                <a:solidFill>
                  <a:schemeClr val="tx1"/>
                </a:solidFill>
                <a:effectLst/>
                <a:latin typeface="zawgyi1" pitchFamily="34" charset="0"/>
                <a:ea typeface="+mn-ea"/>
                <a:cs typeface="zawgyi1" pitchFamily="34" charset="0"/>
              </a:rPr>
              <a:t>နှောင</a:t>
            </a:r>
            <a:r>
              <a:rPr lang="en-US" sz="1200" kern="1200" dirty="0">
                <a:solidFill>
                  <a:schemeClr val="tx1"/>
                </a:solidFill>
                <a:effectLst/>
                <a:latin typeface="zawgyi1" pitchFamily="34" charset="0"/>
                <a:ea typeface="+mn-ea"/>
                <a:cs typeface="zawgyi1" pitchFamily="34" charset="0"/>
              </a:rPr>
              <a:t>့်</a:t>
            </a:r>
            <a:r>
              <a:rPr lang="en-US" sz="1200" kern="1200" dirty="0" err="1">
                <a:solidFill>
                  <a:schemeClr val="tx1"/>
                </a:solidFill>
                <a:effectLst/>
                <a:latin typeface="zawgyi1" pitchFamily="34" charset="0"/>
                <a:ea typeface="+mn-ea"/>
                <a:cs typeface="zawgyi1" pitchFamily="34" charset="0"/>
              </a:rPr>
              <a:t>နှေးကြန</a:t>
            </a:r>
            <a:r>
              <a:rPr lang="en-US" sz="1200" kern="1200" dirty="0">
                <a:solidFill>
                  <a:schemeClr val="tx1"/>
                </a:solidFill>
                <a:effectLst/>
                <a:latin typeface="zawgyi1" pitchFamily="34" charset="0"/>
                <a:ea typeface="+mn-ea"/>
                <a:cs typeface="zawgyi1" pitchFamily="34" charset="0"/>
              </a:rPr>
              <a:t>့်</a:t>
            </a:r>
            <a:r>
              <a:rPr lang="en-US" sz="1200" kern="1200" dirty="0" err="1">
                <a:solidFill>
                  <a:schemeClr val="tx1"/>
                </a:solidFill>
                <a:effectLst/>
                <a:latin typeface="zawgyi1" pitchFamily="34" charset="0"/>
                <a:ea typeface="+mn-ea"/>
                <a:cs typeface="zawgyi1" pitchFamily="34" charset="0"/>
              </a:rPr>
              <a:t>ကြာမှုမရှိဘဲ</a:t>
            </a:r>
            <a:r>
              <a:rPr lang="en-US" sz="1200" kern="1200" dirty="0">
                <a:solidFill>
                  <a:schemeClr val="tx1"/>
                </a:solidFill>
                <a:effectLst/>
                <a:latin typeface="zawgyi1" pitchFamily="34" charset="0"/>
                <a:ea typeface="+mn-ea"/>
                <a:cs typeface="zawgyi1" pitchFamily="34" charset="0"/>
              </a:rPr>
              <a:t> </a:t>
            </a:r>
            <a:r>
              <a:rPr lang="en-US" sz="1200" kern="1200" dirty="0" err="1">
                <a:solidFill>
                  <a:schemeClr val="tx1"/>
                </a:solidFill>
                <a:effectLst/>
                <a:latin typeface="zawgyi1" pitchFamily="34" charset="0"/>
                <a:ea typeface="+mn-ea"/>
                <a:cs typeface="zawgyi1" pitchFamily="34" charset="0"/>
              </a:rPr>
              <a:t>လိုက်နာ</a:t>
            </a:r>
            <a:r>
              <a:rPr lang="en-US" sz="1200" kern="1200" dirty="0">
                <a:solidFill>
                  <a:schemeClr val="tx1"/>
                </a:solidFill>
                <a:effectLst/>
                <a:latin typeface="zawgyi1" pitchFamily="34" charset="0"/>
                <a:ea typeface="+mn-ea"/>
                <a:cs typeface="zawgyi1" pitchFamily="34" charset="0"/>
              </a:rPr>
              <a:t> </a:t>
            </a:r>
            <a:r>
              <a:rPr lang="en-US" sz="1200" kern="1200" dirty="0" err="1">
                <a:solidFill>
                  <a:schemeClr val="tx1"/>
                </a:solidFill>
                <a:effectLst/>
                <a:latin typeface="zawgyi1" pitchFamily="34" charset="0"/>
                <a:ea typeface="+mn-ea"/>
                <a:cs typeface="zawgyi1" pitchFamily="34" charset="0"/>
              </a:rPr>
              <a:t>ဆောင်ရွက်ရ</a:t>
            </a:r>
            <a:r>
              <a:rPr lang="my-MM" sz="1200" kern="1200" dirty="0">
                <a:solidFill>
                  <a:schemeClr val="tx1"/>
                </a:solidFill>
                <a:effectLst/>
                <a:latin typeface="zawgyi1" pitchFamily="34" charset="0"/>
                <a:ea typeface="+mn-ea"/>
                <a:cs typeface="zawgyi1" pitchFamily="34" charset="0"/>
              </a:rPr>
              <a:t>န်။</a:t>
            </a:r>
          </a:p>
          <a:p>
            <a:r>
              <a:rPr lang="en-US" sz="1200" b="0" i="0" kern="1200" dirty="0">
                <a:solidFill>
                  <a:schemeClr val="tx1"/>
                </a:solidFill>
                <a:effectLst/>
                <a:latin typeface="+mn-lt"/>
                <a:ea typeface="+mn-ea"/>
                <a:cs typeface="+mn-cs"/>
              </a:rPr>
              <a:t>The International Maritime Organization (IMO) number</a:t>
            </a:r>
            <a:endParaRPr lang="en-US" dirty="0">
              <a:latin typeface="zawgyi1" pitchFamily="34" charset="0"/>
              <a:cs typeface="zawgyi1" pitchFamily="34" charset="0"/>
            </a:endParaRPr>
          </a:p>
        </p:txBody>
      </p:sp>
      <p:sp>
        <p:nvSpPr>
          <p:cNvPr id="4" name="Slide Number Placeholder 3"/>
          <p:cNvSpPr>
            <a:spLocks noGrp="1"/>
          </p:cNvSpPr>
          <p:nvPr>
            <p:ph type="sldNum" sz="quarter" idx="10"/>
          </p:nvPr>
        </p:nvSpPr>
        <p:spPr/>
        <p:txBody>
          <a:bodyPr/>
          <a:lstStyle/>
          <a:p>
            <a:fld id="{3B311E57-B310-4CF4-A445-16D3C8C6208B}" type="slidenum">
              <a:rPr lang="en-US" smtClean="0"/>
              <a:pPr/>
              <a:t>44</a:t>
            </a:fld>
            <a:endParaRPr lang="en-US"/>
          </a:p>
        </p:txBody>
      </p:sp>
    </p:spTree>
    <p:extLst>
      <p:ext uri="{BB962C8B-B14F-4D97-AF65-F5344CB8AC3E}">
        <p14:creationId xmlns:p14="http://schemas.microsoft.com/office/powerpoint/2010/main" val="10008579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နိုင်ငံများအနေဖြင</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အကြံပြုချက်အမှတ</a:t>
            </a:r>
            <a:r>
              <a:rPr lang="en-US" sz="1200" kern="1200" dirty="0">
                <a:solidFill>
                  <a:schemeClr val="tx1"/>
                </a:solidFill>
                <a:effectLst/>
                <a:latin typeface="+mn-lt"/>
                <a:ea typeface="+mn-ea"/>
                <a:cs typeface="+mn-cs"/>
              </a:rPr>
              <a:t>် ၇ </a:t>
            </a:r>
            <a:r>
              <a:rPr lang="en-US" sz="1200" kern="1200" dirty="0" err="1">
                <a:solidFill>
                  <a:schemeClr val="tx1"/>
                </a:solidFill>
                <a:effectLst/>
                <a:latin typeface="+mn-lt"/>
                <a:ea typeface="+mn-ea"/>
                <a:cs typeface="+mn-cs"/>
              </a:rPr>
              <a:t>အရ</a:t>
            </a:r>
            <a:r>
              <a:rPr lang="en-US" sz="1200" kern="1200" dirty="0">
                <a:solidFill>
                  <a:schemeClr val="tx1"/>
                </a:solidFill>
                <a:effectLst/>
                <a:latin typeface="+mn-lt"/>
                <a:ea typeface="+mn-ea"/>
                <a:cs typeface="+mn-cs"/>
              </a:rPr>
              <a:t> Proliferation of </a:t>
            </a:r>
            <a:r>
              <a:rPr lang="en-US" sz="1200" kern="1200" dirty="0" err="1">
                <a:solidFill>
                  <a:schemeClr val="tx1"/>
                </a:solidFill>
                <a:effectLst/>
                <a:latin typeface="+mn-lt"/>
                <a:ea typeface="+mn-ea"/>
                <a:cs typeface="+mn-cs"/>
              </a:rPr>
              <a:t>WMDနှင</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ပတ်သက</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သည</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ဘဏ္ဍာရေးအရ</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ပစ်မှတ်ထားအရေးယူဆောင်ရွက်မှုကို</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နှောင</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နှေးကြန</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ကြာမှုမရှိဘဲ</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လိုက်နာ</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ဆောင်ရွက်ရ</a:t>
            </a:r>
            <a:endParaRPr lang="en-US" dirty="0"/>
          </a:p>
        </p:txBody>
      </p:sp>
      <p:sp>
        <p:nvSpPr>
          <p:cNvPr id="4" name="Slide Number Placeholder 3"/>
          <p:cNvSpPr>
            <a:spLocks noGrp="1"/>
          </p:cNvSpPr>
          <p:nvPr>
            <p:ph type="sldNum" sz="quarter" idx="10"/>
          </p:nvPr>
        </p:nvSpPr>
        <p:spPr/>
        <p:txBody>
          <a:bodyPr/>
          <a:lstStyle/>
          <a:p>
            <a:fld id="{3B311E57-B310-4CF4-A445-16D3C8C6208B}" type="slidenum">
              <a:rPr lang="en-US" smtClean="0"/>
              <a:t>45</a:t>
            </a:fld>
            <a:endParaRPr lang="en-US"/>
          </a:p>
        </p:txBody>
      </p:sp>
    </p:spTree>
    <p:extLst>
      <p:ext uri="{BB962C8B-B14F-4D97-AF65-F5344CB8AC3E}">
        <p14:creationId xmlns:p14="http://schemas.microsoft.com/office/powerpoint/2010/main" val="10008579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နိုင်ငံများအနေဖြင</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အကြံပြုချက်အမှတ</a:t>
            </a:r>
            <a:r>
              <a:rPr lang="en-US" sz="1200" kern="1200" dirty="0">
                <a:solidFill>
                  <a:schemeClr val="tx1"/>
                </a:solidFill>
                <a:effectLst/>
                <a:latin typeface="+mn-lt"/>
                <a:ea typeface="+mn-ea"/>
                <a:cs typeface="+mn-cs"/>
              </a:rPr>
              <a:t>် ၇ </a:t>
            </a:r>
            <a:r>
              <a:rPr lang="en-US" sz="1200" kern="1200" dirty="0" err="1">
                <a:solidFill>
                  <a:schemeClr val="tx1"/>
                </a:solidFill>
                <a:effectLst/>
                <a:latin typeface="+mn-lt"/>
                <a:ea typeface="+mn-ea"/>
                <a:cs typeface="+mn-cs"/>
              </a:rPr>
              <a:t>အရ</a:t>
            </a:r>
            <a:r>
              <a:rPr lang="en-US" sz="1200" kern="1200" dirty="0">
                <a:solidFill>
                  <a:schemeClr val="tx1"/>
                </a:solidFill>
                <a:effectLst/>
                <a:latin typeface="+mn-lt"/>
                <a:ea typeface="+mn-ea"/>
                <a:cs typeface="+mn-cs"/>
              </a:rPr>
              <a:t> Proliferation of </a:t>
            </a:r>
            <a:r>
              <a:rPr lang="en-US" sz="1200" kern="1200" dirty="0" err="1">
                <a:solidFill>
                  <a:schemeClr val="tx1"/>
                </a:solidFill>
                <a:effectLst/>
                <a:latin typeface="+mn-lt"/>
                <a:ea typeface="+mn-ea"/>
                <a:cs typeface="+mn-cs"/>
              </a:rPr>
              <a:t>WMDနှင</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ပတ်သက</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သည</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ဘဏ္ဍာရေးအရ</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ပစ်မှတ်ထားအရေးယူဆောင်ရွက်မှုကို</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နှောင</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နှေးကြန</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ကြာမှုမရှိဘဲ</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လိုက်နာ</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ဆောင်ရွက်ရ</a:t>
            </a:r>
            <a:endParaRPr lang="en-US" dirty="0"/>
          </a:p>
        </p:txBody>
      </p:sp>
      <p:sp>
        <p:nvSpPr>
          <p:cNvPr id="4" name="Slide Number Placeholder 3"/>
          <p:cNvSpPr>
            <a:spLocks noGrp="1"/>
          </p:cNvSpPr>
          <p:nvPr>
            <p:ph type="sldNum" sz="quarter" idx="10"/>
          </p:nvPr>
        </p:nvSpPr>
        <p:spPr/>
        <p:txBody>
          <a:bodyPr/>
          <a:lstStyle/>
          <a:p>
            <a:fld id="{3B311E57-B310-4CF4-A445-16D3C8C6208B}" type="slidenum">
              <a:rPr lang="en-US" smtClean="0"/>
              <a:pPr/>
              <a:t>46</a:t>
            </a:fld>
            <a:endParaRPr lang="en-US"/>
          </a:p>
        </p:txBody>
      </p:sp>
    </p:spTree>
    <p:extLst>
      <p:ext uri="{BB962C8B-B14F-4D97-AF65-F5344CB8AC3E}">
        <p14:creationId xmlns:p14="http://schemas.microsoft.com/office/powerpoint/2010/main" val="10008579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နိုင်ငံများအနေဖြင</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အကြံပြုချက်အမှတ</a:t>
            </a:r>
            <a:r>
              <a:rPr lang="en-US" sz="1200" kern="1200" dirty="0">
                <a:solidFill>
                  <a:schemeClr val="tx1"/>
                </a:solidFill>
                <a:effectLst/>
                <a:latin typeface="+mn-lt"/>
                <a:ea typeface="+mn-ea"/>
                <a:cs typeface="+mn-cs"/>
              </a:rPr>
              <a:t>် ၇ </a:t>
            </a:r>
            <a:r>
              <a:rPr lang="en-US" sz="1200" kern="1200" dirty="0" err="1">
                <a:solidFill>
                  <a:schemeClr val="tx1"/>
                </a:solidFill>
                <a:effectLst/>
                <a:latin typeface="+mn-lt"/>
                <a:ea typeface="+mn-ea"/>
                <a:cs typeface="+mn-cs"/>
              </a:rPr>
              <a:t>အရ</a:t>
            </a:r>
            <a:r>
              <a:rPr lang="en-US" sz="1200" kern="1200" dirty="0">
                <a:solidFill>
                  <a:schemeClr val="tx1"/>
                </a:solidFill>
                <a:effectLst/>
                <a:latin typeface="+mn-lt"/>
                <a:ea typeface="+mn-ea"/>
                <a:cs typeface="+mn-cs"/>
              </a:rPr>
              <a:t> Proliferation of </a:t>
            </a:r>
            <a:r>
              <a:rPr lang="en-US" sz="1200" kern="1200" dirty="0" err="1">
                <a:solidFill>
                  <a:schemeClr val="tx1"/>
                </a:solidFill>
                <a:effectLst/>
                <a:latin typeface="+mn-lt"/>
                <a:ea typeface="+mn-ea"/>
                <a:cs typeface="+mn-cs"/>
              </a:rPr>
              <a:t>WMDနှင</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ပတ်သက</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သည</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ဘဏ္ဍာရေးအရ</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ပစ်မှတ်ထားအရေးယူဆောင်ရွက်မှုကို</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နှောင</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နှေးကြန</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ကြာမှုမရှိဘဲ</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လိုက်နာ</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ဆောင်ရွက်ရ</a:t>
            </a:r>
            <a:endParaRPr lang="en-US" dirty="0"/>
          </a:p>
        </p:txBody>
      </p:sp>
      <p:sp>
        <p:nvSpPr>
          <p:cNvPr id="4" name="Slide Number Placeholder 3"/>
          <p:cNvSpPr>
            <a:spLocks noGrp="1"/>
          </p:cNvSpPr>
          <p:nvPr>
            <p:ph type="sldNum" sz="quarter" idx="10"/>
          </p:nvPr>
        </p:nvSpPr>
        <p:spPr/>
        <p:txBody>
          <a:bodyPr/>
          <a:lstStyle/>
          <a:p>
            <a:fld id="{3B311E57-B310-4CF4-A445-16D3C8C6208B}" type="slidenum">
              <a:rPr lang="en-US" smtClean="0"/>
              <a:pPr/>
              <a:t>47</a:t>
            </a:fld>
            <a:endParaRPr lang="en-US"/>
          </a:p>
        </p:txBody>
      </p:sp>
    </p:spTree>
    <p:extLst>
      <p:ext uri="{BB962C8B-B14F-4D97-AF65-F5344CB8AC3E}">
        <p14:creationId xmlns:p14="http://schemas.microsoft.com/office/powerpoint/2010/main" val="1000857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နိုင်ငံများအနေဖြင</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အကြံပြုချက်အမှတ</a:t>
            </a:r>
            <a:r>
              <a:rPr lang="en-US" sz="1200" kern="1200" dirty="0">
                <a:solidFill>
                  <a:schemeClr val="tx1"/>
                </a:solidFill>
                <a:effectLst/>
                <a:latin typeface="+mn-lt"/>
                <a:ea typeface="+mn-ea"/>
                <a:cs typeface="+mn-cs"/>
              </a:rPr>
              <a:t>် ၇ </a:t>
            </a:r>
            <a:r>
              <a:rPr lang="en-US" sz="1200" kern="1200" dirty="0" err="1">
                <a:solidFill>
                  <a:schemeClr val="tx1"/>
                </a:solidFill>
                <a:effectLst/>
                <a:latin typeface="+mn-lt"/>
                <a:ea typeface="+mn-ea"/>
                <a:cs typeface="+mn-cs"/>
              </a:rPr>
              <a:t>အရ</a:t>
            </a:r>
            <a:r>
              <a:rPr lang="en-US" sz="1200" kern="1200" dirty="0">
                <a:solidFill>
                  <a:schemeClr val="tx1"/>
                </a:solidFill>
                <a:effectLst/>
                <a:latin typeface="+mn-lt"/>
                <a:ea typeface="+mn-ea"/>
                <a:cs typeface="+mn-cs"/>
              </a:rPr>
              <a:t> Proliferation of </a:t>
            </a:r>
            <a:r>
              <a:rPr lang="en-US" sz="1200" kern="1200" dirty="0" err="1">
                <a:solidFill>
                  <a:schemeClr val="tx1"/>
                </a:solidFill>
                <a:effectLst/>
                <a:latin typeface="+mn-lt"/>
                <a:ea typeface="+mn-ea"/>
                <a:cs typeface="+mn-cs"/>
              </a:rPr>
              <a:t>WMDနှင</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ပတ်သက</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သည</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ဘဏ္ဍာရေးအရ</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ပစ်မှတ်ထားအရေးယူဆောင်ရွက်မှုကို</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နှောင</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နှေးကြန</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ကြာမှုမရှိဘဲ</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လိုက်နာ</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ဆောင်ရွက်ရ</a:t>
            </a:r>
            <a:endParaRPr lang="en-US" dirty="0"/>
          </a:p>
        </p:txBody>
      </p:sp>
      <p:sp>
        <p:nvSpPr>
          <p:cNvPr id="4" name="Slide Number Placeholder 3"/>
          <p:cNvSpPr>
            <a:spLocks noGrp="1"/>
          </p:cNvSpPr>
          <p:nvPr>
            <p:ph type="sldNum" sz="quarter" idx="10"/>
          </p:nvPr>
        </p:nvSpPr>
        <p:spPr/>
        <p:txBody>
          <a:bodyPr/>
          <a:lstStyle/>
          <a:p>
            <a:fld id="{3B311E57-B310-4CF4-A445-16D3C8C6208B}" type="slidenum">
              <a:rPr lang="en-US" smtClean="0"/>
              <a:pPr/>
              <a:t>4</a:t>
            </a:fld>
            <a:endParaRPr lang="en-US"/>
          </a:p>
        </p:txBody>
      </p:sp>
    </p:spTree>
    <p:extLst>
      <p:ext uri="{BB962C8B-B14F-4D97-AF65-F5344CB8AC3E}">
        <p14:creationId xmlns:p14="http://schemas.microsoft.com/office/powerpoint/2010/main" val="10008579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နိုင်ငံများအနေဖြင</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အကြံပြုချက်အမှတ</a:t>
            </a:r>
            <a:r>
              <a:rPr lang="en-US" sz="1200" kern="1200" dirty="0">
                <a:solidFill>
                  <a:schemeClr val="tx1"/>
                </a:solidFill>
                <a:effectLst/>
                <a:latin typeface="+mn-lt"/>
                <a:ea typeface="+mn-ea"/>
                <a:cs typeface="+mn-cs"/>
              </a:rPr>
              <a:t>် ၇ </a:t>
            </a:r>
            <a:r>
              <a:rPr lang="en-US" sz="1200" kern="1200" dirty="0" err="1">
                <a:solidFill>
                  <a:schemeClr val="tx1"/>
                </a:solidFill>
                <a:effectLst/>
                <a:latin typeface="+mn-lt"/>
                <a:ea typeface="+mn-ea"/>
                <a:cs typeface="+mn-cs"/>
              </a:rPr>
              <a:t>အရ</a:t>
            </a:r>
            <a:r>
              <a:rPr lang="en-US" sz="1200" kern="1200" dirty="0">
                <a:solidFill>
                  <a:schemeClr val="tx1"/>
                </a:solidFill>
                <a:effectLst/>
                <a:latin typeface="+mn-lt"/>
                <a:ea typeface="+mn-ea"/>
                <a:cs typeface="+mn-cs"/>
              </a:rPr>
              <a:t> Proliferation of </a:t>
            </a:r>
            <a:r>
              <a:rPr lang="en-US" sz="1200" kern="1200" dirty="0" err="1">
                <a:solidFill>
                  <a:schemeClr val="tx1"/>
                </a:solidFill>
                <a:effectLst/>
                <a:latin typeface="+mn-lt"/>
                <a:ea typeface="+mn-ea"/>
                <a:cs typeface="+mn-cs"/>
              </a:rPr>
              <a:t>WMDနှင</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ပတ်သက</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သည</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ဘဏ္ဍာရေးအရ</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ပစ်မှတ်ထားအရေးယူဆောင်ရွက်မှုကို</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နှောင</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နှေးကြန</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ကြာမှုမရှိဘဲ</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လိုက်နာ</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ဆောင်ရွက်ရ</a:t>
            </a:r>
            <a:endParaRPr lang="en-US" dirty="0"/>
          </a:p>
        </p:txBody>
      </p:sp>
      <p:sp>
        <p:nvSpPr>
          <p:cNvPr id="4" name="Slide Number Placeholder 3"/>
          <p:cNvSpPr>
            <a:spLocks noGrp="1"/>
          </p:cNvSpPr>
          <p:nvPr>
            <p:ph type="sldNum" sz="quarter" idx="10"/>
          </p:nvPr>
        </p:nvSpPr>
        <p:spPr/>
        <p:txBody>
          <a:bodyPr/>
          <a:lstStyle/>
          <a:p>
            <a:fld id="{3B311E57-B310-4CF4-A445-16D3C8C6208B}" type="slidenum">
              <a:rPr lang="en-US" smtClean="0"/>
              <a:pPr/>
              <a:t>48</a:t>
            </a:fld>
            <a:endParaRPr lang="en-US"/>
          </a:p>
        </p:txBody>
      </p:sp>
    </p:spTree>
    <p:extLst>
      <p:ext uri="{BB962C8B-B14F-4D97-AF65-F5344CB8AC3E}">
        <p14:creationId xmlns:p14="http://schemas.microsoft.com/office/powerpoint/2010/main" val="10008579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နိုင်ငံများအနေဖြင</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အကြံပြုချက်အမှတ</a:t>
            </a:r>
            <a:r>
              <a:rPr lang="en-US" sz="1200" kern="1200" dirty="0">
                <a:solidFill>
                  <a:schemeClr val="tx1"/>
                </a:solidFill>
                <a:effectLst/>
                <a:latin typeface="+mn-lt"/>
                <a:ea typeface="+mn-ea"/>
                <a:cs typeface="+mn-cs"/>
              </a:rPr>
              <a:t>် ၇ </a:t>
            </a:r>
            <a:r>
              <a:rPr lang="en-US" sz="1200" kern="1200" dirty="0" err="1">
                <a:solidFill>
                  <a:schemeClr val="tx1"/>
                </a:solidFill>
                <a:effectLst/>
                <a:latin typeface="+mn-lt"/>
                <a:ea typeface="+mn-ea"/>
                <a:cs typeface="+mn-cs"/>
              </a:rPr>
              <a:t>အရ</a:t>
            </a:r>
            <a:r>
              <a:rPr lang="en-US" sz="1200" kern="1200" dirty="0">
                <a:solidFill>
                  <a:schemeClr val="tx1"/>
                </a:solidFill>
                <a:effectLst/>
                <a:latin typeface="+mn-lt"/>
                <a:ea typeface="+mn-ea"/>
                <a:cs typeface="+mn-cs"/>
              </a:rPr>
              <a:t> Proliferation of </a:t>
            </a:r>
            <a:r>
              <a:rPr lang="en-US" sz="1200" kern="1200" dirty="0" err="1">
                <a:solidFill>
                  <a:schemeClr val="tx1"/>
                </a:solidFill>
                <a:effectLst/>
                <a:latin typeface="+mn-lt"/>
                <a:ea typeface="+mn-ea"/>
                <a:cs typeface="+mn-cs"/>
              </a:rPr>
              <a:t>WMDနှင</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ပတ်သက</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သည</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ဘဏ္ဍာရေးအရ</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ပစ်မှတ်ထားအရေးယူဆောင်ရွက်မှုကို</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နှောင</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နှေးကြန</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ကြာမှုမရှိဘဲ</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လိုက်နာ</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ဆောင်ရွက်ရ</a:t>
            </a:r>
            <a:endParaRPr lang="en-US" dirty="0"/>
          </a:p>
        </p:txBody>
      </p:sp>
      <p:sp>
        <p:nvSpPr>
          <p:cNvPr id="4" name="Slide Number Placeholder 3"/>
          <p:cNvSpPr>
            <a:spLocks noGrp="1"/>
          </p:cNvSpPr>
          <p:nvPr>
            <p:ph type="sldNum" sz="quarter" idx="10"/>
          </p:nvPr>
        </p:nvSpPr>
        <p:spPr/>
        <p:txBody>
          <a:bodyPr/>
          <a:lstStyle/>
          <a:p>
            <a:fld id="{3B311E57-B310-4CF4-A445-16D3C8C6208B}" type="slidenum">
              <a:rPr lang="en-US" smtClean="0"/>
              <a:pPr/>
              <a:t>49</a:t>
            </a:fld>
            <a:endParaRPr lang="en-US"/>
          </a:p>
        </p:txBody>
      </p:sp>
    </p:spTree>
    <p:extLst>
      <p:ext uri="{BB962C8B-B14F-4D97-AF65-F5344CB8AC3E}">
        <p14:creationId xmlns:p14="http://schemas.microsoft.com/office/powerpoint/2010/main" val="10008579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နိုင်ငံများအနေဖြင</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အကြံပြုချက်အမှတ</a:t>
            </a:r>
            <a:r>
              <a:rPr lang="en-US" sz="1200" kern="1200" dirty="0">
                <a:solidFill>
                  <a:schemeClr val="tx1"/>
                </a:solidFill>
                <a:effectLst/>
                <a:latin typeface="+mn-lt"/>
                <a:ea typeface="+mn-ea"/>
                <a:cs typeface="+mn-cs"/>
              </a:rPr>
              <a:t>် ၇ </a:t>
            </a:r>
            <a:r>
              <a:rPr lang="en-US" sz="1200" kern="1200" dirty="0" err="1">
                <a:solidFill>
                  <a:schemeClr val="tx1"/>
                </a:solidFill>
                <a:effectLst/>
                <a:latin typeface="+mn-lt"/>
                <a:ea typeface="+mn-ea"/>
                <a:cs typeface="+mn-cs"/>
              </a:rPr>
              <a:t>အရ</a:t>
            </a:r>
            <a:r>
              <a:rPr lang="en-US" sz="1200" kern="1200" dirty="0">
                <a:solidFill>
                  <a:schemeClr val="tx1"/>
                </a:solidFill>
                <a:effectLst/>
                <a:latin typeface="+mn-lt"/>
                <a:ea typeface="+mn-ea"/>
                <a:cs typeface="+mn-cs"/>
              </a:rPr>
              <a:t> Proliferation of </a:t>
            </a:r>
            <a:r>
              <a:rPr lang="en-US" sz="1200" kern="1200" dirty="0" err="1">
                <a:solidFill>
                  <a:schemeClr val="tx1"/>
                </a:solidFill>
                <a:effectLst/>
                <a:latin typeface="+mn-lt"/>
                <a:ea typeface="+mn-ea"/>
                <a:cs typeface="+mn-cs"/>
              </a:rPr>
              <a:t>WMDနှင</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ပတ်သက</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သည</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ဘဏ္ဍာရေးအရ</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ပစ်မှတ်ထားအရေးယူဆောင်ရွက်မှုကို</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နှောင</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နှေးကြန</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ကြာမှုမရှိဘဲ</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လိုက်နာ</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ဆောင်ရွက်ရ</a:t>
            </a:r>
            <a:endParaRPr lang="en-US" dirty="0"/>
          </a:p>
        </p:txBody>
      </p:sp>
      <p:sp>
        <p:nvSpPr>
          <p:cNvPr id="4" name="Slide Number Placeholder 3"/>
          <p:cNvSpPr>
            <a:spLocks noGrp="1"/>
          </p:cNvSpPr>
          <p:nvPr>
            <p:ph type="sldNum" sz="quarter" idx="10"/>
          </p:nvPr>
        </p:nvSpPr>
        <p:spPr/>
        <p:txBody>
          <a:bodyPr/>
          <a:lstStyle/>
          <a:p>
            <a:fld id="{3B311E57-B310-4CF4-A445-16D3C8C6208B}" type="slidenum">
              <a:rPr lang="en-US" smtClean="0"/>
              <a:pPr/>
              <a:t>50</a:t>
            </a:fld>
            <a:endParaRPr lang="en-US"/>
          </a:p>
        </p:txBody>
      </p:sp>
    </p:spTree>
    <p:extLst>
      <p:ext uri="{BB962C8B-B14F-4D97-AF65-F5344CB8AC3E}">
        <p14:creationId xmlns:p14="http://schemas.microsoft.com/office/powerpoint/2010/main" val="10008579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နိုင်ငံများအနေဖြင</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အကြံပြုချက်အမှတ</a:t>
            </a:r>
            <a:r>
              <a:rPr lang="en-US" sz="1200" kern="1200" dirty="0">
                <a:solidFill>
                  <a:schemeClr val="tx1"/>
                </a:solidFill>
                <a:effectLst/>
                <a:latin typeface="+mn-lt"/>
                <a:ea typeface="+mn-ea"/>
                <a:cs typeface="+mn-cs"/>
              </a:rPr>
              <a:t>် ၇ </a:t>
            </a:r>
            <a:r>
              <a:rPr lang="en-US" sz="1200" kern="1200" dirty="0" err="1">
                <a:solidFill>
                  <a:schemeClr val="tx1"/>
                </a:solidFill>
                <a:effectLst/>
                <a:latin typeface="+mn-lt"/>
                <a:ea typeface="+mn-ea"/>
                <a:cs typeface="+mn-cs"/>
              </a:rPr>
              <a:t>အရ</a:t>
            </a:r>
            <a:r>
              <a:rPr lang="en-US" sz="1200" kern="1200" dirty="0">
                <a:solidFill>
                  <a:schemeClr val="tx1"/>
                </a:solidFill>
                <a:effectLst/>
                <a:latin typeface="+mn-lt"/>
                <a:ea typeface="+mn-ea"/>
                <a:cs typeface="+mn-cs"/>
              </a:rPr>
              <a:t> Proliferation of </a:t>
            </a:r>
            <a:r>
              <a:rPr lang="en-US" sz="1200" kern="1200" dirty="0" err="1">
                <a:solidFill>
                  <a:schemeClr val="tx1"/>
                </a:solidFill>
                <a:effectLst/>
                <a:latin typeface="+mn-lt"/>
                <a:ea typeface="+mn-ea"/>
                <a:cs typeface="+mn-cs"/>
              </a:rPr>
              <a:t>WMDနှင</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ပတ်သက</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သည</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ဘဏ္ဍာရေးအရ</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ပစ်မှတ်ထားအရေးယူဆောင်ရွက်မှုကို</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နှောင</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နှေးကြန</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ကြာမှုမရှိဘဲ</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လိုက်နာ</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ဆောင်ရွက်ရ</a:t>
            </a:r>
            <a:endParaRPr lang="en-US" dirty="0"/>
          </a:p>
        </p:txBody>
      </p:sp>
      <p:sp>
        <p:nvSpPr>
          <p:cNvPr id="4" name="Slide Number Placeholder 3"/>
          <p:cNvSpPr>
            <a:spLocks noGrp="1"/>
          </p:cNvSpPr>
          <p:nvPr>
            <p:ph type="sldNum" sz="quarter" idx="10"/>
          </p:nvPr>
        </p:nvSpPr>
        <p:spPr/>
        <p:txBody>
          <a:bodyPr/>
          <a:lstStyle/>
          <a:p>
            <a:fld id="{3B311E57-B310-4CF4-A445-16D3C8C6208B}" type="slidenum">
              <a:rPr lang="en-US" smtClean="0"/>
              <a:pPr/>
              <a:t>51</a:t>
            </a:fld>
            <a:endParaRPr lang="en-US"/>
          </a:p>
        </p:txBody>
      </p:sp>
    </p:spTree>
    <p:extLst>
      <p:ext uri="{BB962C8B-B14F-4D97-AF65-F5344CB8AC3E}">
        <p14:creationId xmlns:p14="http://schemas.microsoft.com/office/powerpoint/2010/main" val="10008579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နိုင်ငံများအနေဖြင</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အကြံပြုချက်အမှတ</a:t>
            </a:r>
            <a:r>
              <a:rPr lang="en-US" sz="1200" kern="1200" dirty="0">
                <a:solidFill>
                  <a:schemeClr val="tx1"/>
                </a:solidFill>
                <a:effectLst/>
                <a:latin typeface="+mn-lt"/>
                <a:ea typeface="+mn-ea"/>
                <a:cs typeface="+mn-cs"/>
              </a:rPr>
              <a:t>် ၇ </a:t>
            </a:r>
            <a:r>
              <a:rPr lang="en-US" sz="1200" kern="1200" dirty="0" err="1">
                <a:solidFill>
                  <a:schemeClr val="tx1"/>
                </a:solidFill>
                <a:effectLst/>
                <a:latin typeface="+mn-lt"/>
                <a:ea typeface="+mn-ea"/>
                <a:cs typeface="+mn-cs"/>
              </a:rPr>
              <a:t>အရ</a:t>
            </a:r>
            <a:r>
              <a:rPr lang="en-US" sz="1200" kern="1200" dirty="0">
                <a:solidFill>
                  <a:schemeClr val="tx1"/>
                </a:solidFill>
                <a:effectLst/>
                <a:latin typeface="+mn-lt"/>
                <a:ea typeface="+mn-ea"/>
                <a:cs typeface="+mn-cs"/>
              </a:rPr>
              <a:t> Proliferation of </a:t>
            </a:r>
            <a:r>
              <a:rPr lang="en-US" sz="1200" kern="1200" dirty="0" err="1">
                <a:solidFill>
                  <a:schemeClr val="tx1"/>
                </a:solidFill>
                <a:effectLst/>
                <a:latin typeface="+mn-lt"/>
                <a:ea typeface="+mn-ea"/>
                <a:cs typeface="+mn-cs"/>
              </a:rPr>
              <a:t>WMDနှင</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ပတ်သက</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သည</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ဘဏ္ဍာရေးအရ</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ပစ်မှတ်ထားအရေးယူဆောင်ရွက်မှုကို</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နှောင</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နှေးကြန</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ကြာမှုမရှိဘဲ</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လိုက်နာ</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ဆောင်ရွက်ရ</a:t>
            </a:r>
            <a:endParaRPr lang="en-US" dirty="0"/>
          </a:p>
        </p:txBody>
      </p:sp>
      <p:sp>
        <p:nvSpPr>
          <p:cNvPr id="4" name="Slide Number Placeholder 3"/>
          <p:cNvSpPr>
            <a:spLocks noGrp="1"/>
          </p:cNvSpPr>
          <p:nvPr>
            <p:ph type="sldNum" sz="quarter" idx="10"/>
          </p:nvPr>
        </p:nvSpPr>
        <p:spPr/>
        <p:txBody>
          <a:bodyPr/>
          <a:lstStyle/>
          <a:p>
            <a:fld id="{3B311E57-B310-4CF4-A445-16D3C8C6208B}" type="slidenum">
              <a:rPr lang="en-US" smtClean="0"/>
              <a:pPr/>
              <a:t>52</a:t>
            </a:fld>
            <a:endParaRPr lang="en-US"/>
          </a:p>
        </p:txBody>
      </p:sp>
    </p:spTree>
    <p:extLst>
      <p:ext uri="{BB962C8B-B14F-4D97-AF65-F5344CB8AC3E}">
        <p14:creationId xmlns:p14="http://schemas.microsoft.com/office/powerpoint/2010/main" val="10008579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နိုင်ငံများအနေဖြင</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အကြံပြုချက်အမှတ</a:t>
            </a:r>
            <a:r>
              <a:rPr lang="en-US" sz="1200" kern="1200" dirty="0">
                <a:solidFill>
                  <a:schemeClr val="tx1"/>
                </a:solidFill>
                <a:effectLst/>
                <a:latin typeface="+mn-lt"/>
                <a:ea typeface="+mn-ea"/>
                <a:cs typeface="+mn-cs"/>
              </a:rPr>
              <a:t>် ၇ </a:t>
            </a:r>
            <a:r>
              <a:rPr lang="en-US" sz="1200" kern="1200" dirty="0" err="1">
                <a:solidFill>
                  <a:schemeClr val="tx1"/>
                </a:solidFill>
                <a:effectLst/>
                <a:latin typeface="+mn-lt"/>
                <a:ea typeface="+mn-ea"/>
                <a:cs typeface="+mn-cs"/>
              </a:rPr>
              <a:t>အရ</a:t>
            </a:r>
            <a:r>
              <a:rPr lang="en-US" sz="1200" kern="1200" dirty="0">
                <a:solidFill>
                  <a:schemeClr val="tx1"/>
                </a:solidFill>
                <a:effectLst/>
                <a:latin typeface="+mn-lt"/>
                <a:ea typeface="+mn-ea"/>
                <a:cs typeface="+mn-cs"/>
              </a:rPr>
              <a:t> Proliferation of </a:t>
            </a:r>
            <a:r>
              <a:rPr lang="en-US" sz="1200" kern="1200" dirty="0" err="1">
                <a:solidFill>
                  <a:schemeClr val="tx1"/>
                </a:solidFill>
                <a:effectLst/>
                <a:latin typeface="+mn-lt"/>
                <a:ea typeface="+mn-ea"/>
                <a:cs typeface="+mn-cs"/>
              </a:rPr>
              <a:t>WMDနှင</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ပတ်သက</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သည</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ဘဏ္ဍာရေးအရ</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ပစ်မှတ်ထားအရေးယူဆောင်ရွက်မှုကို</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နှောင</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နှေးကြန</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ကြာမှုမရှိဘဲ</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လိုက်နာ</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ဆောင်ရွက်ရ</a:t>
            </a:r>
            <a:endParaRPr lang="en-US" dirty="0"/>
          </a:p>
        </p:txBody>
      </p:sp>
      <p:sp>
        <p:nvSpPr>
          <p:cNvPr id="4" name="Slide Number Placeholder 3"/>
          <p:cNvSpPr>
            <a:spLocks noGrp="1"/>
          </p:cNvSpPr>
          <p:nvPr>
            <p:ph type="sldNum" sz="quarter" idx="10"/>
          </p:nvPr>
        </p:nvSpPr>
        <p:spPr/>
        <p:txBody>
          <a:bodyPr/>
          <a:lstStyle/>
          <a:p>
            <a:fld id="{3B311E57-B310-4CF4-A445-16D3C8C6208B}" type="slidenum">
              <a:rPr lang="en-US" smtClean="0"/>
              <a:t>58</a:t>
            </a:fld>
            <a:endParaRPr lang="en-US"/>
          </a:p>
        </p:txBody>
      </p:sp>
    </p:spTree>
    <p:extLst>
      <p:ext uri="{BB962C8B-B14F-4D97-AF65-F5344CB8AC3E}">
        <p14:creationId xmlns:p14="http://schemas.microsoft.com/office/powerpoint/2010/main" val="10008579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နိုင်ငံများအနေဖြင</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အကြံပြုချက်အမှတ</a:t>
            </a:r>
            <a:r>
              <a:rPr lang="en-US" sz="1200" kern="1200" dirty="0">
                <a:solidFill>
                  <a:schemeClr val="tx1"/>
                </a:solidFill>
                <a:effectLst/>
                <a:latin typeface="+mn-lt"/>
                <a:ea typeface="+mn-ea"/>
                <a:cs typeface="+mn-cs"/>
              </a:rPr>
              <a:t>် ၇ </a:t>
            </a:r>
            <a:r>
              <a:rPr lang="en-US" sz="1200" kern="1200" dirty="0" err="1">
                <a:solidFill>
                  <a:schemeClr val="tx1"/>
                </a:solidFill>
                <a:effectLst/>
                <a:latin typeface="+mn-lt"/>
                <a:ea typeface="+mn-ea"/>
                <a:cs typeface="+mn-cs"/>
              </a:rPr>
              <a:t>အရ</a:t>
            </a:r>
            <a:r>
              <a:rPr lang="en-US" sz="1200" kern="1200" dirty="0">
                <a:solidFill>
                  <a:schemeClr val="tx1"/>
                </a:solidFill>
                <a:effectLst/>
                <a:latin typeface="+mn-lt"/>
                <a:ea typeface="+mn-ea"/>
                <a:cs typeface="+mn-cs"/>
              </a:rPr>
              <a:t> Proliferation of </a:t>
            </a:r>
            <a:r>
              <a:rPr lang="en-US" sz="1200" kern="1200" dirty="0" err="1">
                <a:solidFill>
                  <a:schemeClr val="tx1"/>
                </a:solidFill>
                <a:effectLst/>
                <a:latin typeface="+mn-lt"/>
                <a:ea typeface="+mn-ea"/>
                <a:cs typeface="+mn-cs"/>
              </a:rPr>
              <a:t>WMDနှင</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ပတ်သက</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သည</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ဘဏ္ဍာရေးအရ</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ပစ်မှတ်ထားအရေးယူဆောင်ရွက်မှုကို</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နှောင</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နှေးကြန</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ကြာမှုမရှိဘဲ</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လိုက်နာ</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ဆောင်ရွက်ရ</a:t>
            </a:r>
            <a:endParaRPr lang="en-US" dirty="0"/>
          </a:p>
        </p:txBody>
      </p:sp>
      <p:sp>
        <p:nvSpPr>
          <p:cNvPr id="4" name="Slide Number Placeholder 3"/>
          <p:cNvSpPr>
            <a:spLocks noGrp="1"/>
          </p:cNvSpPr>
          <p:nvPr>
            <p:ph type="sldNum" sz="quarter" idx="10"/>
          </p:nvPr>
        </p:nvSpPr>
        <p:spPr/>
        <p:txBody>
          <a:bodyPr/>
          <a:lstStyle/>
          <a:p>
            <a:fld id="{3B311E57-B310-4CF4-A445-16D3C8C6208B}" type="slidenum">
              <a:rPr lang="en-US" smtClean="0"/>
              <a:pPr/>
              <a:t>66</a:t>
            </a:fld>
            <a:endParaRPr lang="en-US"/>
          </a:p>
        </p:txBody>
      </p:sp>
    </p:spTree>
    <p:extLst>
      <p:ext uri="{BB962C8B-B14F-4D97-AF65-F5344CB8AC3E}">
        <p14:creationId xmlns:p14="http://schemas.microsoft.com/office/powerpoint/2010/main" val="10008579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နိုင်ငံများအနေဖြင</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အကြံပြုချက်အမှတ</a:t>
            </a:r>
            <a:r>
              <a:rPr lang="en-US" sz="1200" kern="1200" dirty="0">
                <a:solidFill>
                  <a:schemeClr val="tx1"/>
                </a:solidFill>
                <a:effectLst/>
                <a:latin typeface="+mn-lt"/>
                <a:ea typeface="+mn-ea"/>
                <a:cs typeface="+mn-cs"/>
              </a:rPr>
              <a:t>် ၇ </a:t>
            </a:r>
            <a:r>
              <a:rPr lang="en-US" sz="1200" kern="1200" dirty="0" err="1">
                <a:solidFill>
                  <a:schemeClr val="tx1"/>
                </a:solidFill>
                <a:effectLst/>
                <a:latin typeface="+mn-lt"/>
                <a:ea typeface="+mn-ea"/>
                <a:cs typeface="+mn-cs"/>
              </a:rPr>
              <a:t>အရ</a:t>
            </a:r>
            <a:r>
              <a:rPr lang="en-US" sz="1200" kern="1200" dirty="0">
                <a:solidFill>
                  <a:schemeClr val="tx1"/>
                </a:solidFill>
                <a:effectLst/>
                <a:latin typeface="+mn-lt"/>
                <a:ea typeface="+mn-ea"/>
                <a:cs typeface="+mn-cs"/>
              </a:rPr>
              <a:t> Proliferation of </a:t>
            </a:r>
            <a:r>
              <a:rPr lang="en-US" sz="1200" kern="1200" dirty="0" err="1">
                <a:solidFill>
                  <a:schemeClr val="tx1"/>
                </a:solidFill>
                <a:effectLst/>
                <a:latin typeface="+mn-lt"/>
                <a:ea typeface="+mn-ea"/>
                <a:cs typeface="+mn-cs"/>
              </a:rPr>
              <a:t>WMDနှင</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ပတ်သက</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သည</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ဘဏ္ဍာရေးအရ</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ပစ်မှတ်ထားအရေးယူဆောင်ရွက်မှုကို</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နှောင</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နှေးကြန</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ကြာမှုမရှိဘဲ</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လိုက်နာ</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ဆောင်ရွက်ရ</a:t>
            </a:r>
            <a:endParaRPr lang="en-US" dirty="0"/>
          </a:p>
        </p:txBody>
      </p:sp>
      <p:sp>
        <p:nvSpPr>
          <p:cNvPr id="4" name="Slide Number Placeholder 3"/>
          <p:cNvSpPr>
            <a:spLocks noGrp="1"/>
          </p:cNvSpPr>
          <p:nvPr>
            <p:ph type="sldNum" sz="quarter" idx="10"/>
          </p:nvPr>
        </p:nvSpPr>
        <p:spPr/>
        <p:txBody>
          <a:bodyPr/>
          <a:lstStyle/>
          <a:p>
            <a:fld id="{3B311E57-B310-4CF4-A445-16D3C8C6208B}" type="slidenum">
              <a:rPr lang="en-US" smtClean="0"/>
              <a:pPr/>
              <a:t>67</a:t>
            </a:fld>
            <a:endParaRPr lang="en-US"/>
          </a:p>
        </p:txBody>
      </p:sp>
    </p:spTree>
    <p:extLst>
      <p:ext uri="{BB962C8B-B14F-4D97-AF65-F5344CB8AC3E}">
        <p14:creationId xmlns:p14="http://schemas.microsoft.com/office/powerpoint/2010/main" val="10008579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နိုင်ငံများအနေဖြင</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အကြံပြုချက်အမှတ</a:t>
            </a:r>
            <a:r>
              <a:rPr lang="en-US" sz="1200" kern="1200" dirty="0">
                <a:solidFill>
                  <a:schemeClr val="tx1"/>
                </a:solidFill>
                <a:effectLst/>
                <a:latin typeface="+mn-lt"/>
                <a:ea typeface="+mn-ea"/>
                <a:cs typeface="+mn-cs"/>
              </a:rPr>
              <a:t>် ၇ </a:t>
            </a:r>
            <a:r>
              <a:rPr lang="en-US" sz="1200" kern="1200" dirty="0" err="1">
                <a:solidFill>
                  <a:schemeClr val="tx1"/>
                </a:solidFill>
                <a:effectLst/>
                <a:latin typeface="+mn-lt"/>
                <a:ea typeface="+mn-ea"/>
                <a:cs typeface="+mn-cs"/>
              </a:rPr>
              <a:t>အရ</a:t>
            </a:r>
            <a:r>
              <a:rPr lang="en-US" sz="1200" kern="1200" dirty="0">
                <a:solidFill>
                  <a:schemeClr val="tx1"/>
                </a:solidFill>
                <a:effectLst/>
                <a:latin typeface="+mn-lt"/>
                <a:ea typeface="+mn-ea"/>
                <a:cs typeface="+mn-cs"/>
              </a:rPr>
              <a:t> Proliferation of </a:t>
            </a:r>
            <a:r>
              <a:rPr lang="en-US" sz="1200" kern="1200" dirty="0" err="1">
                <a:solidFill>
                  <a:schemeClr val="tx1"/>
                </a:solidFill>
                <a:effectLst/>
                <a:latin typeface="+mn-lt"/>
                <a:ea typeface="+mn-ea"/>
                <a:cs typeface="+mn-cs"/>
              </a:rPr>
              <a:t>WMDနှင</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ပတ်သက</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သည</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ဘဏ္ဍာရေးအရ</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ပစ်မှတ်ထားအရေးယူဆောင်ရွက်မှုကို</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နှောင</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နှေးကြန</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ကြာမှုမရှိဘဲ</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လိုက်နာ</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ဆောင်ရွက်ရ</a:t>
            </a:r>
            <a:endParaRPr lang="en-US" dirty="0"/>
          </a:p>
        </p:txBody>
      </p:sp>
      <p:sp>
        <p:nvSpPr>
          <p:cNvPr id="4" name="Slide Number Placeholder 3"/>
          <p:cNvSpPr>
            <a:spLocks noGrp="1"/>
          </p:cNvSpPr>
          <p:nvPr>
            <p:ph type="sldNum" sz="quarter" idx="10"/>
          </p:nvPr>
        </p:nvSpPr>
        <p:spPr/>
        <p:txBody>
          <a:bodyPr/>
          <a:lstStyle/>
          <a:p>
            <a:fld id="{3B311E57-B310-4CF4-A445-16D3C8C6208B}" type="slidenum">
              <a:rPr lang="en-US" smtClean="0"/>
              <a:pPr/>
              <a:t>68</a:t>
            </a:fld>
            <a:endParaRPr lang="en-US"/>
          </a:p>
        </p:txBody>
      </p:sp>
    </p:spTree>
    <p:extLst>
      <p:ext uri="{BB962C8B-B14F-4D97-AF65-F5344CB8AC3E}">
        <p14:creationId xmlns:p14="http://schemas.microsoft.com/office/powerpoint/2010/main" val="10008579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နိုင်ငံများအနေဖြင</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အကြံပြုချက်အမှတ</a:t>
            </a:r>
            <a:r>
              <a:rPr lang="en-US" sz="1200" kern="1200" dirty="0">
                <a:solidFill>
                  <a:schemeClr val="tx1"/>
                </a:solidFill>
                <a:effectLst/>
                <a:latin typeface="+mn-lt"/>
                <a:ea typeface="+mn-ea"/>
                <a:cs typeface="+mn-cs"/>
              </a:rPr>
              <a:t>် ၇ </a:t>
            </a:r>
            <a:r>
              <a:rPr lang="en-US" sz="1200" kern="1200" dirty="0" err="1">
                <a:solidFill>
                  <a:schemeClr val="tx1"/>
                </a:solidFill>
                <a:effectLst/>
                <a:latin typeface="+mn-lt"/>
                <a:ea typeface="+mn-ea"/>
                <a:cs typeface="+mn-cs"/>
              </a:rPr>
              <a:t>အရ</a:t>
            </a:r>
            <a:r>
              <a:rPr lang="en-US" sz="1200" kern="1200" dirty="0">
                <a:solidFill>
                  <a:schemeClr val="tx1"/>
                </a:solidFill>
                <a:effectLst/>
                <a:latin typeface="+mn-lt"/>
                <a:ea typeface="+mn-ea"/>
                <a:cs typeface="+mn-cs"/>
              </a:rPr>
              <a:t> Proliferation of </a:t>
            </a:r>
            <a:r>
              <a:rPr lang="en-US" sz="1200" kern="1200" dirty="0" err="1">
                <a:solidFill>
                  <a:schemeClr val="tx1"/>
                </a:solidFill>
                <a:effectLst/>
                <a:latin typeface="+mn-lt"/>
                <a:ea typeface="+mn-ea"/>
                <a:cs typeface="+mn-cs"/>
              </a:rPr>
              <a:t>WMDနှင</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ပတ်သက</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သည</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ဘဏ္ဍာရေးအရ</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ပစ်မှတ်ထားအရေးယူဆောင်ရွက်မှုကို</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နှောင</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နှေးကြန</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ကြာမှုမရှိဘဲ</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လိုက်နာ</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ဆောင်ရွက်ရ</a:t>
            </a:r>
            <a:endParaRPr lang="en-US" dirty="0"/>
          </a:p>
        </p:txBody>
      </p:sp>
      <p:sp>
        <p:nvSpPr>
          <p:cNvPr id="4" name="Slide Number Placeholder 3"/>
          <p:cNvSpPr>
            <a:spLocks noGrp="1"/>
          </p:cNvSpPr>
          <p:nvPr>
            <p:ph type="sldNum" sz="quarter" idx="10"/>
          </p:nvPr>
        </p:nvSpPr>
        <p:spPr/>
        <p:txBody>
          <a:bodyPr/>
          <a:lstStyle/>
          <a:p>
            <a:fld id="{3B311E57-B310-4CF4-A445-16D3C8C6208B}" type="slidenum">
              <a:rPr lang="en-US" smtClean="0"/>
              <a:t>71</a:t>
            </a:fld>
            <a:endParaRPr lang="en-US"/>
          </a:p>
        </p:txBody>
      </p:sp>
    </p:spTree>
    <p:extLst>
      <p:ext uri="{BB962C8B-B14F-4D97-AF65-F5344CB8AC3E}">
        <p14:creationId xmlns:p14="http://schemas.microsoft.com/office/powerpoint/2010/main" val="1000857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နိုင်ငံများအနေဖြင</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အကြံပြုချက်အမှတ</a:t>
            </a:r>
            <a:r>
              <a:rPr lang="en-US" sz="1200" kern="1200" dirty="0">
                <a:solidFill>
                  <a:schemeClr val="tx1"/>
                </a:solidFill>
                <a:effectLst/>
                <a:latin typeface="+mn-lt"/>
                <a:ea typeface="+mn-ea"/>
                <a:cs typeface="+mn-cs"/>
              </a:rPr>
              <a:t>် ၇ </a:t>
            </a:r>
            <a:r>
              <a:rPr lang="en-US" sz="1200" kern="1200" dirty="0" err="1">
                <a:solidFill>
                  <a:schemeClr val="tx1"/>
                </a:solidFill>
                <a:effectLst/>
                <a:latin typeface="+mn-lt"/>
                <a:ea typeface="+mn-ea"/>
                <a:cs typeface="+mn-cs"/>
              </a:rPr>
              <a:t>အရ</a:t>
            </a:r>
            <a:r>
              <a:rPr lang="en-US" sz="1200" kern="1200" dirty="0">
                <a:solidFill>
                  <a:schemeClr val="tx1"/>
                </a:solidFill>
                <a:effectLst/>
                <a:latin typeface="+mn-lt"/>
                <a:ea typeface="+mn-ea"/>
                <a:cs typeface="+mn-cs"/>
              </a:rPr>
              <a:t> Proliferation of </a:t>
            </a:r>
            <a:r>
              <a:rPr lang="en-US" sz="1200" kern="1200" dirty="0" err="1">
                <a:solidFill>
                  <a:schemeClr val="tx1"/>
                </a:solidFill>
                <a:effectLst/>
                <a:latin typeface="+mn-lt"/>
                <a:ea typeface="+mn-ea"/>
                <a:cs typeface="+mn-cs"/>
              </a:rPr>
              <a:t>WMDနှင</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ပတ်သက</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သည</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ဘဏ္ဍာရေးအရ</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ပစ်မှတ်ထားအရေးယူဆောင်ရွက်မှုကို</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နှောင</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နှေးကြန</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ကြာမှုမရှိဘဲ</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လိုက်နာ</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ဆောင်ရွက်ရ</a:t>
            </a:r>
            <a:endParaRPr lang="en-US" dirty="0"/>
          </a:p>
        </p:txBody>
      </p:sp>
      <p:sp>
        <p:nvSpPr>
          <p:cNvPr id="4" name="Slide Number Placeholder 3"/>
          <p:cNvSpPr>
            <a:spLocks noGrp="1"/>
          </p:cNvSpPr>
          <p:nvPr>
            <p:ph type="sldNum" sz="quarter" idx="10"/>
          </p:nvPr>
        </p:nvSpPr>
        <p:spPr/>
        <p:txBody>
          <a:bodyPr/>
          <a:lstStyle/>
          <a:p>
            <a:fld id="{3B311E57-B310-4CF4-A445-16D3C8C6208B}" type="slidenum">
              <a:rPr lang="en-US" smtClean="0"/>
              <a:pPr/>
              <a:t>5</a:t>
            </a:fld>
            <a:endParaRPr lang="en-US"/>
          </a:p>
        </p:txBody>
      </p:sp>
    </p:spTree>
    <p:extLst>
      <p:ext uri="{BB962C8B-B14F-4D97-AF65-F5344CB8AC3E}">
        <p14:creationId xmlns:p14="http://schemas.microsoft.com/office/powerpoint/2010/main" val="10008579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နိုင်ငံများအနေဖြင</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အကြံပြုချက်အမှတ</a:t>
            </a:r>
            <a:r>
              <a:rPr lang="en-US" sz="1200" kern="1200" dirty="0">
                <a:solidFill>
                  <a:schemeClr val="tx1"/>
                </a:solidFill>
                <a:effectLst/>
                <a:latin typeface="+mn-lt"/>
                <a:ea typeface="+mn-ea"/>
                <a:cs typeface="+mn-cs"/>
              </a:rPr>
              <a:t>် ၇ </a:t>
            </a:r>
            <a:r>
              <a:rPr lang="en-US" sz="1200" kern="1200" dirty="0" err="1">
                <a:solidFill>
                  <a:schemeClr val="tx1"/>
                </a:solidFill>
                <a:effectLst/>
                <a:latin typeface="+mn-lt"/>
                <a:ea typeface="+mn-ea"/>
                <a:cs typeface="+mn-cs"/>
              </a:rPr>
              <a:t>အရ</a:t>
            </a:r>
            <a:r>
              <a:rPr lang="en-US" sz="1200" kern="1200" dirty="0">
                <a:solidFill>
                  <a:schemeClr val="tx1"/>
                </a:solidFill>
                <a:effectLst/>
                <a:latin typeface="+mn-lt"/>
                <a:ea typeface="+mn-ea"/>
                <a:cs typeface="+mn-cs"/>
              </a:rPr>
              <a:t> Proliferation of </a:t>
            </a:r>
            <a:r>
              <a:rPr lang="en-US" sz="1200" kern="1200" dirty="0" err="1">
                <a:solidFill>
                  <a:schemeClr val="tx1"/>
                </a:solidFill>
                <a:effectLst/>
                <a:latin typeface="+mn-lt"/>
                <a:ea typeface="+mn-ea"/>
                <a:cs typeface="+mn-cs"/>
              </a:rPr>
              <a:t>WMDနှင</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ပတ်သက</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သည</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ဘဏ္ဍာရေးအရ</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ပစ်မှတ်ထားအရေးယူဆောင်ရွက်မှုကို</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နှောင</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နှေးကြန</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ကြာမှုမရှိဘဲ</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လိုက်နာ</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ဆောင်ရွက်ရ</a:t>
            </a:r>
            <a:endParaRPr lang="en-US" dirty="0"/>
          </a:p>
        </p:txBody>
      </p:sp>
      <p:sp>
        <p:nvSpPr>
          <p:cNvPr id="4" name="Slide Number Placeholder 3"/>
          <p:cNvSpPr>
            <a:spLocks noGrp="1"/>
          </p:cNvSpPr>
          <p:nvPr>
            <p:ph type="sldNum" sz="quarter" idx="10"/>
          </p:nvPr>
        </p:nvSpPr>
        <p:spPr/>
        <p:txBody>
          <a:bodyPr/>
          <a:lstStyle/>
          <a:p>
            <a:fld id="{3B311E57-B310-4CF4-A445-16D3C8C6208B}" type="slidenum">
              <a:rPr lang="en-US" smtClean="0"/>
              <a:pPr/>
              <a:t>72</a:t>
            </a:fld>
            <a:endParaRPr lang="en-US"/>
          </a:p>
        </p:txBody>
      </p:sp>
    </p:spTree>
    <p:extLst>
      <p:ext uri="{BB962C8B-B14F-4D97-AF65-F5344CB8AC3E}">
        <p14:creationId xmlns:p14="http://schemas.microsoft.com/office/powerpoint/2010/main" val="10008579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နိုင်ငံများအနေဖြင</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အကြံပြုချက်အမှတ</a:t>
            </a:r>
            <a:r>
              <a:rPr lang="en-US" sz="1200" kern="1200" dirty="0">
                <a:solidFill>
                  <a:schemeClr val="tx1"/>
                </a:solidFill>
                <a:effectLst/>
                <a:latin typeface="+mn-lt"/>
                <a:ea typeface="+mn-ea"/>
                <a:cs typeface="+mn-cs"/>
              </a:rPr>
              <a:t>် ၇ </a:t>
            </a:r>
            <a:r>
              <a:rPr lang="en-US" sz="1200" kern="1200" dirty="0" err="1">
                <a:solidFill>
                  <a:schemeClr val="tx1"/>
                </a:solidFill>
                <a:effectLst/>
                <a:latin typeface="+mn-lt"/>
                <a:ea typeface="+mn-ea"/>
                <a:cs typeface="+mn-cs"/>
              </a:rPr>
              <a:t>အရ</a:t>
            </a:r>
            <a:r>
              <a:rPr lang="en-US" sz="1200" kern="1200" dirty="0">
                <a:solidFill>
                  <a:schemeClr val="tx1"/>
                </a:solidFill>
                <a:effectLst/>
                <a:latin typeface="+mn-lt"/>
                <a:ea typeface="+mn-ea"/>
                <a:cs typeface="+mn-cs"/>
              </a:rPr>
              <a:t> Proliferation of </a:t>
            </a:r>
            <a:r>
              <a:rPr lang="en-US" sz="1200" kern="1200" dirty="0" err="1">
                <a:solidFill>
                  <a:schemeClr val="tx1"/>
                </a:solidFill>
                <a:effectLst/>
                <a:latin typeface="+mn-lt"/>
                <a:ea typeface="+mn-ea"/>
                <a:cs typeface="+mn-cs"/>
              </a:rPr>
              <a:t>WMDနှင</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ပတ်သက</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သည</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ဘဏ္ဍာရေးအရ</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ပစ်မှတ်ထားအရေးယူဆောင်ရွက်မှုကို</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နှောင</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နှေးကြန</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ကြာမှုမရှိဘဲ</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လိုက်နာ</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ဆောင်ရွက်ရ</a:t>
            </a:r>
            <a:endParaRPr lang="en-US" dirty="0"/>
          </a:p>
        </p:txBody>
      </p:sp>
      <p:sp>
        <p:nvSpPr>
          <p:cNvPr id="4" name="Slide Number Placeholder 3"/>
          <p:cNvSpPr>
            <a:spLocks noGrp="1"/>
          </p:cNvSpPr>
          <p:nvPr>
            <p:ph type="sldNum" sz="quarter" idx="10"/>
          </p:nvPr>
        </p:nvSpPr>
        <p:spPr/>
        <p:txBody>
          <a:bodyPr/>
          <a:lstStyle/>
          <a:p>
            <a:fld id="{3B311E57-B310-4CF4-A445-16D3C8C6208B}" type="slidenum">
              <a:rPr lang="en-US" smtClean="0"/>
              <a:pPr/>
              <a:t>73</a:t>
            </a:fld>
            <a:endParaRPr lang="en-US"/>
          </a:p>
        </p:txBody>
      </p:sp>
    </p:spTree>
    <p:extLst>
      <p:ext uri="{BB962C8B-B14F-4D97-AF65-F5344CB8AC3E}">
        <p14:creationId xmlns:p14="http://schemas.microsoft.com/office/powerpoint/2010/main" val="10008579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နိုင်ငံများအနေဖြင</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အကြံပြုချက်အမှတ</a:t>
            </a:r>
            <a:r>
              <a:rPr lang="en-US" sz="1200" kern="1200" dirty="0">
                <a:solidFill>
                  <a:schemeClr val="tx1"/>
                </a:solidFill>
                <a:effectLst/>
                <a:latin typeface="+mn-lt"/>
                <a:ea typeface="+mn-ea"/>
                <a:cs typeface="+mn-cs"/>
              </a:rPr>
              <a:t>် ၇ </a:t>
            </a:r>
            <a:r>
              <a:rPr lang="en-US" sz="1200" kern="1200" dirty="0" err="1">
                <a:solidFill>
                  <a:schemeClr val="tx1"/>
                </a:solidFill>
                <a:effectLst/>
                <a:latin typeface="+mn-lt"/>
                <a:ea typeface="+mn-ea"/>
                <a:cs typeface="+mn-cs"/>
              </a:rPr>
              <a:t>အရ</a:t>
            </a:r>
            <a:r>
              <a:rPr lang="en-US" sz="1200" kern="1200" dirty="0">
                <a:solidFill>
                  <a:schemeClr val="tx1"/>
                </a:solidFill>
                <a:effectLst/>
                <a:latin typeface="+mn-lt"/>
                <a:ea typeface="+mn-ea"/>
                <a:cs typeface="+mn-cs"/>
              </a:rPr>
              <a:t> Proliferation of </a:t>
            </a:r>
            <a:r>
              <a:rPr lang="en-US" sz="1200" kern="1200" dirty="0" err="1">
                <a:solidFill>
                  <a:schemeClr val="tx1"/>
                </a:solidFill>
                <a:effectLst/>
                <a:latin typeface="+mn-lt"/>
                <a:ea typeface="+mn-ea"/>
                <a:cs typeface="+mn-cs"/>
              </a:rPr>
              <a:t>WMDနှင</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ပတ်သက</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သည</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ဘဏ္ဍာရေးအရ</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ပစ်မှတ်ထားအရေးယူဆောင်ရွက်မှုကို</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နှောင</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နှေးကြန</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ကြာမှုမရှိဘဲ</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လိုက်နာ</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ဆောင်ရွက်ရ</a:t>
            </a:r>
            <a:endParaRPr lang="en-US" dirty="0"/>
          </a:p>
        </p:txBody>
      </p:sp>
      <p:sp>
        <p:nvSpPr>
          <p:cNvPr id="4" name="Slide Number Placeholder 3"/>
          <p:cNvSpPr>
            <a:spLocks noGrp="1"/>
          </p:cNvSpPr>
          <p:nvPr>
            <p:ph type="sldNum" sz="quarter" idx="10"/>
          </p:nvPr>
        </p:nvSpPr>
        <p:spPr/>
        <p:txBody>
          <a:bodyPr/>
          <a:lstStyle/>
          <a:p>
            <a:fld id="{3B311E57-B310-4CF4-A445-16D3C8C6208B}" type="slidenum">
              <a:rPr lang="en-US" smtClean="0"/>
              <a:pPr/>
              <a:t>75</a:t>
            </a:fld>
            <a:endParaRPr lang="en-US"/>
          </a:p>
        </p:txBody>
      </p:sp>
    </p:spTree>
    <p:extLst>
      <p:ext uri="{BB962C8B-B14F-4D97-AF65-F5344CB8AC3E}">
        <p14:creationId xmlns:p14="http://schemas.microsoft.com/office/powerpoint/2010/main" val="10008579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နိုင်ငံများအနေဖြင</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အကြံပြုချက်အမှတ</a:t>
            </a:r>
            <a:r>
              <a:rPr lang="en-US" sz="1200" kern="1200" dirty="0">
                <a:solidFill>
                  <a:schemeClr val="tx1"/>
                </a:solidFill>
                <a:effectLst/>
                <a:latin typeface="+mn-lt"/>
                <a:ea typeface="+mn-ea"/>
                <a:cs typeface="+mn-cs"/>
              </a:rPr>
              <a:t>် ၇ </a:t>
            </a:r>
            <a:r>
              <a:rPr lang="en-US" sz="1200" kern="1200" dirty="0" err="1">
                <a:solidFill>
                  <a:schemeClr val="tx1"/>
                </a:solidFill>
                <a:effectLst/>
                <a:latin typeface="+mn-lt"/>
                <a:ea typeface="+mn-ea"/>
                <a:cs typeface="+mn-cs"/>
              </a:rPr>
              <a:t>အရ</a:t>
            </a:r>
            <a:r>
              <a:rPr lang="en-US" sz="1200" kern="1200" dirty="0">
                <a:solidFill>
                  <a:schemeClr val="tx1"/>
                </a:solidFill>
                <a:effectLst/>
                <a:latin typeface="+mn-lt"/>
                <a:ea typeface="+mn-ea"/>
                <a:cs typeface="+mn-cs"/>
              </a:rPr>
              <a:t> Proliferation of </a:t>
            </a:r>
            <a:r>
              <a:rPr lang="en-US" sz="1200" kern="1200" dirty="0" err="1">
                <a:solidFill>
                  <a:schemeClr val="tx1"/>
                </a:solidFill>
                <a:effectLst/>
                <a:latin typeface="+mn-lt"/>
                <a:ea typeface="+mn-ea"/>
                <a:cs typeface="+mn-cs"/>
              </a:rPr>
              <a:t>WMDနှင</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ပတ်သက</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သည</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ဘဏ္ဍာရေးအရ</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ပစ်မှတ်ထားအရေးယူဆောင်ရွက်မှုကို</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နှောင</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နှေးကြန</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ကြာမှုမရှိဘဲ</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လိုက်နာ</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ဆောင်ရွက်ရ</a:t>
            </a:r>
            <a:endParaRPr lang="en-US" dirty="0"/>
          </a:p>
        </p:txBody>
      </p:sp>
      <p:sp>
        <p:nvSpPr>
          <p:cNvPr id="4" name="Slide Number Placeholder 3"/>
          <p:cNvSpPr>
            <a:spLocks noGrp="1"/>
          </p:cNvSpPr>
          <p:nvPr>
            <p:ph type="sldNum" sz="quarter" idx="10"/>
          </p:nvPr>
        </p:nvSpPr>
        <p:spPr/>
        <p:txBody>
          <a:bodyPr/>
          <a:lstStyle/>
          <a:p>
            <a:fld id="{3B311E57-B310-4CF4-A445-16D3C8C6208B}" type="slidenum">
              <a:rPr lang="en-US" smtClean="0"/>
              <a:pPr/>
              <a:t>76</a:t>
            </a:fld>
            <a:endParaRPr lang="en-US"/>
          </a:p>
        </p:txBody>
      </p:sp>
    </p:spTree>
    <p:extLst>
      <p:ext uri="{BB962C8B-B14F-4D97-AF65-F5344CB8AC3E}">
        <p14:creationId xmlns:p14="http://schemas.microsoft.com/office/powerpoint/2010/main" val="10008579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နိုင်ငံများအနေဖြင</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အကြံပြုချက်အမှတ</a:t>
            </a:r>
            <a:r>
              <a:rPr lang="en-US" sz="1200" kern="1200" dirty="0">
                <a:solidFill>
                  <a:schemeClr val="tx1"/>
                </a:solidFill>
                <a:effectLst/>
                <a:latin typeface="+mn-lt"/>
                <a:ea typeface="+mn-ea"/>
                <a:cs typeface="+mn-cs"/>
              </a:rPr>
              <a:t>် ၇ </a:t>
            </a:r>
            <a:r>
              <a:rPr lang="en-US" sz="1200" kern="1200" dirty="0" err="1">
                <a:solidFill>
                  <a:schemeClr val="tx1"/>
                </a:solidFill>
                <a:effectLst/>
                <a:latin typeface="+mn-lt"/>
                <a:ea typeface="+mn-ea"/>
                <a:cs typeface="+mn-cs"/>
              </a:rPr>
              <a:t>အရ</a:t>
            </a:r>
            <a:r>
              <a:rPr lang="en-US" sz="1200" kern="1200" dirty="0">
                <a:solidFill>
                  <a:schemeClr val="tx1"/>
                </a:solidFill>
                <a:effectLst/>
                <a:latin typeface="+mn-lt"/>
                <a:ea typeface="+mn-ea"/>
                <a:cs typeface="+mn-cs"/>
              </a:rPr>
              <a:t> Proliferation of </a:t>
            </a:r>
            <a:r>
              <a:rPr lang="en-US" sz="1200" kern="1200" dirty="0" err="1">
                <a:solidFill>
                  <a:schemeClr val="tx1"/>
                </a:solidFill>
                <a:effectLst/>
                <a:latin typeface="+mn-lt"/>
                <a:ea typeface="+mn-ea"/>
                <a:cs typeface="+mn-cs"/>
              </a:rPr>
              <a:t>WMDနှင</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ပတ်သက</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သည</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ဘဏ္ဍာရေးအရ</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ပစ်မှတ်ထားအရေးယူဆောင်ရွက်မှုကို</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နှောင</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နှေးကြန</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ကြာမှုမရှိဘဲ</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လိုက်နာ</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ဆောင်ရွက်ရ</a:t>
            </a:r>
            <a:endParaRPr lang="en-US" dirty="0"/>
          </a:p>
        </p:txBody>
      </p:sp>
      <p:sp>
        <p:nvSpPr>
          <p:cNvPr id="4" name="Slide Number Placeholder 3"/>
          <p:cNvSpPr>
            <a:spLocks noGrp="1"/>
          </p:cNvSpPr>
          <p:nvPr>
            <p:ph type="sldNum" sz="quarter" idx="10"/>
          </p:nvPr>
        </p:nvSpPr>
        <p:spPr/>
        <p:txBody>
          <a:bodyPr/>
          <a:lstStyle/>
          <a:p>
            <a:fld id="{3B311E57-B310-4CF4-A445-16D3C8C6208B}" type="slidenum">
              <a:rPr lang="en-US" smtClean="0"/>
              <a:pPr/>
              <a:t>77</a:t>
            </a:fld>
            <a:endParaRPr lang="en-US"/>
          </a:p>
        </p:txBody>
      </p:sp>
    </p:spTree>
    <p:extLst>
      <p:ext uri="{BB962C8B-B14F-4D97-AF65-F5344CB8AC3E}">
        <p14:creationId xmlns:p14="http://schemas.microsoft.com/office/powerpoint/2010/main" val="10008579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နိုင်ငံများအနေဖြင</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အကြံပြုချက်အမှတ</a:t>
            </a:r>
            <a:r>
              <a:rPr lang="en-US" sz="1200" kern="1200" dirty="0">
                <a:solidFill>
                  <a:schemeClr val="tx1"/>
                </a:solidFill>
                <a:effectLst/>
                <a:latin typeface="+mn-lt"/>
                <a:ea typeface="+mn-ea"/>
                <a:cs typeface="+mn-cs"/>
              </a:rPr>
              <a:t>် ၇ </a:t>
            </a:r>
            <a:r>
              <a:rPr lang="en-US" sz="1200" kern="1200" dirty="0" err="1">
                <a:solidFill>
                  <a:schemeClr val="tx1"/>
                </a:solidFill>
                <a:effectLst/>
                <a:latin typeface="+mn-lt"/>
                <a:ea typeface="+mn-ea"/>
                <a:cs typeface="+mn-cs"/>
              </a:rPr>
              <a:t>အရ</a:t>
            </a:r>
            <a:r>
              <a:rPr lang="en-US" sz="1200" kern="1200" dirty="0">
                <a:solidFill>
                  <a:schemeClr val="tx1"/>
                </a:solidFill>
                <a:effectLst/>
                <a:latin typeface="+mn-lt"/>
                <a:ea typeface="+mn-ea"/>
                <a:cs typeface="+mn-cs"/>
              </a:rPr>
              <a:t> Proliferation of </a:t>
            </a:r>
            <a:r>
              <a:rPr lang="en-US" sz="1200" kern="1200" dirty="0" err="1">
                <a:solidFill>
                  <a:schemeClr val="tx1"/>
                </a:solidFill>
                <a:effectLst/>
                <a:latin typeface="+mn-lt"/>
                <a:ea typeface="+mn-ea"/>
                <a:cs typeface="+mn-cs"/>
              </a:rPr>
              <a:t>WMDနှင</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ပတ်သက</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သည</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ဘဏ္ဍာရေးအရ</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ပစ်မှတ်ထားအရေးယူဆောင်ရွက်မှုကို</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နှောင</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နှေးကြန</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ကြာမှုမရှိဘဲ</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လိုက်နာ</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ဆောင်ရွက်ရ</a:t>
            </a:r>
            <a:endParaRPr lang="en-US" dirty="0"/>
          </a:p>
        </p:txBody>
      </p:sp>
      <p:sp>
        <p:nvSpPr>
          <p:cNvPr id="4" name="Slide Number Placeholder 3"/>
          <p:cNvSpPr>
            <a:spLocks noGrp="1"/>
          </p:cNvSpPr>
          <p:nvPr>
            <p:ph type="sldNum" sz="quarter" idx="10"/>
          </p:nvPr>
        </p:nvSpPr>
        <p:spPr/>
        <p:txBody>
          <a:bodyPr/>
          <a:lstStyle/>
          <a:p>
            <a:fld id="{3B311E57-B310-4CF4-A445-16D3C8C6208B}" type="slidenum">
              <a:rPr lang="en-US" smtClean="0"/>
              <a:pPr/>
              <a:t>78</a:t>
            </a:fld>
            <a:endParaRPr lang="en-US"/>
          </a:p>
        </p:txBody>
      </p:sp>
    </p:spTree>
    <p:extLst>
      <p:ext uri="{BB962C8B-B14F-4D97-AF65-F5344CB8AC3E}">
        <p14:creationId xmlns:p14="http://schemas.microsoft.com/office/powerpoint/2010/main" val="10008579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နိုင်ငံများအနေဖြင</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အကြံပြုချက်အမှတ</a:t>
            </a:r>
            <a:r>
              <a:rPr lang="en-US" sz="1200" kern="1200" dirty="0">
                <a:solidFill>
                  <a:schemeClr val="tx1"/>
                </a:solidFill>
                <a:effectLst/>
                <a:latin typeface="+mn-lt"/>
                <a:ea typeface="+mn-ea"/>
                <a:cs typeface="+mn-cs"/>
              </a:rPr>
              <a:t>် ၇ </a:t>
            </a:r>
            <a:r>
              <a:rPr lang="en-US" sz="1200" kern="1200" dirty="0" err="1">
                <a:solidFill>
                  <a:schemeClr val="tx1"/>
                </a:solidFill>
                <a:effectLst/>
                <a:latin typeface="+mn-lt"/>
                <a:ea typeface="+mn-ea"/>
                <a:cs typeface="+mn-cs"/>
              </a:rPr>
              <a:t>အရ</a:t>
            </a:r>
            <a:r>
              <a:rPr lang="en-US" sz="1200" kern="1200" dirty="0">
                <a:solidFill>
                  <a:schemeClr val="tx1"/>
                </a:solidFill>
                <a:effectLst/>
                <a:latin typeface="+mn-lt"/>
                <a:ea typeface="+mn-ea"/>
                <a:cs typeface="+mn-cs"/>
              </a:rPr>
              <a:t> Proliferation of </a:t>
            </a:r>
            <a:r>
              <a:rPr lang="en-US" sz="1200" kern="1200" dirty="0" err="1">
                <a:solidFill>
                  <a:schemeClr val="tx1"/>
                </a:solidFill>
                <a:effectLst/>
                <a:latin typeface="+mn-lt"/>
                <a:ea typeface="+mn-ea"/>
                <a:cs typeface="+mn-cs"/>
              </a:rPr>
              <a:t>WMDနှင</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ပတ်သက</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သည</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ဘဏ္ဍာရေးအရ</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ပစ်မှတ်ထားအရေးယူဆောင်ရွက်မှုကို</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နှောင</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နှေးကြန</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ကြာမှုမရှိဘဲ</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လိုက်နာ</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ဆောင်ရွက်ရ</a:t>
            </a:r>
            <a:endParaRPr lang="en-US" dirty="0"/>
          </a:p>
        </p:txBody>
      </p:sp>
      <p:sp>
        <p:nvSpPr>
          <p:cNvPr id="4" name="Slide Number Placeholder 3"/>
          <p:cNvSpPr>
            <a:spLocks noGrp="1"/>
          </p:cNvSpPr>
          <p:nvPr>
            <p:ph type="sldNum" sz="quarter" idx="10"/>
          </p:nvPr>
        </p:nvSpPr>
        <p:spPr/>
        <p:txBody>
          <a:bodyPr/>
          <a:lstStyle/>
          <a:p>
            <a:fld id="{3B311E57-B310-4CF4-A445-16D3C8C6208B}" type="slidenum">
              <a:rPr lang="en-US" smtClean="0"/>
              <a:pPr/>
              <a:t>79</a:t>
            </a:fld>
            <a:endParaRPr lang="en-US"/>
          </a:p>
        </p:txBody>
      </p:sp>
    </p:spTree>
    <p:extLst>
      <p:ext uri="{BB962C8B-B14F-4D97-AF65-F5344CB8AC3E}">
        <p14:creationId xmlns:p14="http://schemas.microsoft.com/office/powerpoint/2010/main" val="100085791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နိုင်ငံများအနေဖြင</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အကြံပြုချက်အမှတ</a:t>
            </a:r>
            <a:r>
              <a:rPr lang="en-US" sz="1200" kern="1200" dirty="0">
                <a:solidFill>
                  <a:schemeClr val="tx1"/>
                </a:solidFill>
                <a:effectLst/>
                <a:latin typeface="+mn-lt"/>
                <a:ea typeface="+mn-ea"/>
                <a:cs typeface="+mn-cs"/>
              </a:rPr>
              <a:t>် ၇ </a:t>
            </a:r>
            <a:r>
              <a:rPr lang="en-US" sz="1200" kern="1200" dirty="0" err="1">
                <a:solidFill>
                  <a:schemeClr val="tx1"/>
                </a:solidFill>
                <a:effectLst/>
                <a:latin typeface="+mn-lt"/>
                <a:ea typeface="+mn-ea"/>
                <a:cs typeface="+mn-cs"/>
              </a:rPr>
              <a:t>အရ</a:t>
            </a:r>
            <a:r>
              <a:rPr lang="en-US" sz="1200" kern="1200" dirty="0">
                <a:solidFill>
                  <a:schemeClr val="tx1"/>
                </a:solidFill>
                <a:effectLst/>
                <a:latin typeface="+mn-lt"/>
                <a:ea typeface="+mn-ea"/>
                <a:cs typeface="+mn-cs"/>
              </a:rPr>
              <a:t> Proliferation of </a:t>
            </a:r>
            <a:r>
              <a:rPr lang="en-US" sz="1200" kern="1200" dirty="0" err="1">
                <a:solidFill>
                  <a:schemeClr val="tx1"/>
                </a:solidFill>
                <a:effectLst/>
                <a:latin typeface="+mn-lt"/>
                <a:ea typeface="+mn-ea"/>
                <a:cs typeface="+mn-cs"/>
              </a:rPr>
              <a:t>WMDနှင</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ပတ်သက</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သည</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ဘဏ္ဍာရေးအရ</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ပစ်မှတ်ထားအရေးယူဆောင်ရွက်မှုကို</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နှောင</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နှေးကြန</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ကြာမှုမရှိဘဲ</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လိုက်နာ</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ဆောင်ရွက်ရ</a:t>
            </a:r>
            <a:endParaRPr lang="en-US" dirty="0"/>
          </a:p>
        </p:txBody>
      </p:sp>
      <p:sp>
        <p:nvSpPr>
          <p:cNvPr id="4" name="Slide Number Placeholder 3"/>
          <p:cNvSpPr>
            <a:spLocks noGrp="1"/>
          </p:cNvSpPr>
          <p:nvPr>
            <p:ph type="sldNum" sz="quarter" idx="10"/>
          </p:nvPr>
        </p:nvSpPr>
        <p:spPr/>
        <p:txBody>
          <a:bodyPr/>
          <a:lstStyle/>
          <a:p>
            <a:fld id="{3B311E57-B310-4CF4-A445-16D3C8C6208B}" type="slidenum">
              <a:rPr lang="en-US" smtClean="0"/>
              <a:pPr/>
              <a:t>80</a:t>
            </a:fld>
            <a:endParaRPr lang="en-US"/>
          </a:p>
        </p:txBody>
      </p:sp>
    </p:spTree>
    <p:extLst>
      <p:ext uri="{BB962C8B-B14F-4D97-AF65-F5344CB8AC3E}">
        <p14:creationId xmlns:p14="http://schemas.microsoft.com/office/powerpoint/2010/main" val="100085791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နိုင်ငံများအနေဖြင</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အကြံပြုချက်အမှတ</a:t>
            </a:r>
            <a:r>
              <a:rPr lang="en-US" sz="1200" kern="1200" dirty="0">
                <a:solidFill>
                  <a:schemeClr val="tx1"/>
                </a:solidFill>
                <a:effectLst/>
                <a:latin typeface="+mn-lt"/>
                <a:ea typeface="+mn-ea"/>
                <a:cs typeface="+mn-cs"/>
              </a:rPr>
              <a:t>် ၇ </a:t>
            </a:r>
            <a:r>
              <a:rPr lang="en-US" sz="1200" kern="1200" dirty="0" err="1">
                <a:solidFill>
                  <a:schemeClr val="tx1"/>
                </a:solidFill>
                <a:effectLst/>
                <a:latin typeface="+mn-lt"/>
                <a:ea typeface="+mn-ea"/>
                <a:cs typeface="+mn-cs"/>
              </a:rPr>
              <a:t>အရ</a:t>
            </a:r>
            <a:r>
              <a:rPr lang="en-US" sz="1200" kern="1200" dirty="0">
                <a:solidFill>
                  <a:schemeClr val="tx1"/>
                </a:solidFill>
                <a:effectLst/>
                <a:latin typeface="+mn-lt"/>
                <a:ea typeface="+mn-ea"/>
                <a:cs typeface="+mn-cs"/>
              </a:rPr>
              <a:t> Proliferation of </a:t>
            </a:r>
            <a:r>
              <a:rPr lang="en-US" sz="1200" kern="1200" dirty="0" err="1">
                <a:solidFill>
                  <a:schemeClr val="tx1"/>
                </a:solidFill>
                <a:effectLst/>
                <a:latin typeface="+mn-lt"/>
                <a:ea typeface="+mn-ea"/>
                <a:cs typeface="+mn-cs"/>
              </a:rPr>
              <a:t>WMDနှင</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ပတ်သက</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သည</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ဘဏ္ဍာရေးအရ</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ပစ်မှတ်ထားအရေးယူဆောင်ရွက်မှုကို</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နှောင</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နှေးကြန</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ကြာမှုမရှိဘဲ</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လိုက်နာ</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ဆောင်ရွက်ရ</a:t>
            </a:r>
            <a:endParaRPr lang="en-US" dirty="0"/>
          </a:p>
        </p:txBody>
      </p:sp>
      <p:sp>
        <p:nvSpPr>
          <p:cNvPr id="4" name="Slide Number Placeholder 3"/>
          <p:cNvSpPr>
            <a:spLocks noGrp="1"/>
          </p:cNvSpPr>
          <p:nvPr>
            <p:ph type="sldNum" sz="quarter" idx="10"/>
          </p:nvPr>
        </p:nvSpPr>
        <p:spPr/>
        <p:txBody>
          <a:bodyPr/>
          <a:lstStyle/>
          <a:p>
            <a:fld id="{3B311E57-B310-4CF4-A445-16D3C8C6208B}" type="slidenum">
              <a:rPr lang="en-US" smtClean="0"/>
              <a:pPr/>
              <a:t>81</a:t>
            </a:fld>
            <a:endParaRPr lang="en-US"/>
          </a:p>
        </p:txBody>
      </p:sp>
    </p:spTree>
    <p:extLst>
      <p:ext uri="{BB962C8B-B14F-4D97-AF65-F5344CB8AC3E}">
        <p14:creationId xmlns:p14="http://schemas.microsoft.com/office/powerpoint/2010/main" val="100085791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နိုင်ငံများအနေဖြင</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အကြံပြုချက်အမှတ</a:t>
            </a:r>
            <a:r>
              <a:rPr lang="en-US" sz="1200" kern="1200" dirty="0">
                <a:solidFill>
                  <a:schemeClr val="tx1"/>
                </a:solidFill>
                <a:effectLst/>
                <a:latin typeface="+mn-lt"/>
                <a:ea typeface="+mn-ea"/>
                <a:cs typeface="+mn-cs"/>
              </a:rPr>
              <a:t>် ၇ </a:t>
            </a:r>
            <a:r>
              <a:rPr lang="en-US" sz="1200" kern="1200" dirty="0" err="1">
                <a:solidFill>
                  <a:schemeClr val="tx1"/>
                </a:solidFill>
                <a:effectLst/>
                <a:latin typeface="+mn-lt"/>
                <a:ea typeface="+mn-ea"/>
                <a:cs typeface="+mn-cs"/>
              </a:rPr>
              <a:t>အရ</a:t>
            </a:r>
            <a:r>
              <a:rPr lang="en-US" sz="1200" kern="1200" dirty="0">
                <a:solidFill>
                  <a:schemeClr val="tx1"/>
                </a:solidFill>
                <a:effectLst/>
                <a:latin typeface="+mn-lt"/>
                <a:ea typeface="+mn-ea"/>
                <a:cs typeface="+mn-cs"/>
              </a:rPr>
              <a:t> Proliferation of </a:t>
            </a:r>
            <a:r>
              <a:rPr lang="en-US" sz="1200" kern="1200" dirty="0" err="1">
                <a:solidFill>
                  <a:schemeClr val="tx1"/>
                </a:solidFill>
                <a:effectLst/>
                <a:latin typeface="+mn-lt"/>
                <a:ea typeface="+mn-ea"/>
                <a:cs typeface="+mn-cs"/>
              </a:rPr>
              <a:t>WMDနှင</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ပတ်သက</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သည</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ဘဏ္ဍာရေးအရ</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ပစ်မှတ်ထားအရေးယူဆောင်ရွက်မှုကို</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နှောင</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နှေးကြန</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ကြာမှုမရှိဘဲ</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လိုက်နာ</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ဆောင်ရွက်ရ</a:t>
            </a:r>
            <a:endParaRPr lang="en-US" dirty="0"/>
          </a:p>
        </p:txBody>
      </p:sp>
      <p:sp>
        <p:nvSpPr>
          <p:cNvPr id="4" name="Slide Number Placeholder 3"/>
          <p:cNvSpPr>
            <a:spLocks noGrp="1"/>
          </p:cNvSpPr>
          <p:nvPr>
            <p:ph type="sldNum" sz="quarter" idx="10"/>
          </p:nvPr>
        </p:nvSpPr>
        <p:spPr/>
        <p:txBody>
          <a:bodyPr/>
          <a:lstStyle/>
          <a:p>
            <a:fld id="{3B311E57-B310-4CF4-A445-16D3C8C6208B}" type="slidenum">
              <a:rPr lang="en-US" smtClean="0"/>
              <a:pPr/>
              <a:t>83</a:t>
            </a:fld>
            <a:endParaRPr lang="en-US"/>
          </a:p>
        </p:txBody>
      </p:sp>
    </p:spTree>
    <p:extLst>
      <p:ext uri="{BB962C8B-B14F-4D97-AF65-F5344CB8AC3E}">
        <p14:creationId xmlns:p14="http://schemas.microsoft.com/office/powerpoint/2010/main" val="1000857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နိုင်ငံများအနေဖြင</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အကြံပြုချက်အမှတ</a:t>
            </a:r>
            <a:r>
              <a:rPr lang="en-US" sz="1200" kern="1200" dirty="0">
                <a:solidFill>
                  <a:schemeClr val="tx1"/>
                </a:solidFill>
                <a:effectLst/>
                <a:latin typeface="+mn-lt"/>
                <a:ea typeface="+mn-ea"/>
                <a:cs typeface="+mn-cs"/>
              </a:rPr>
              <a:t>် ၇ </a:t>
            </a:r>
            <a:r>
              <a:rPr lang="en-US" sz="1200" kern="1200" dirty="0" err="1">
                <a:solidFill>
                  <a:schemeClr val="tx1"/>
                </a:solidFill>
                <a:effectLst/>
                <a:latin typeface="+mn-lt"/>
                <a:ea typeface="+mn-ea"/>
                <a:cs typeface="+mn-cs"/>
              </a:rPr>
              <a:t>အရ</a:t>
            </a:r>
            <a:r>
              <a:rPr lang="en-US" sz="1200" kern="1200" dirty="0">
                <a:solidFill>
                  <a:schemeClr val="tx1"/>
                </a:solidFill>
                <a:effectLst/>
                <a:latin typeface="+mn-lt"/>
                <a:ea typeface="+mn-ea"/>
                <a:cs typeface="+mn-cs"/>
              </a:rPr>
              <a:t> Proliferation of </a:t>
            </a:r>
            <a:r>
              <a:rPr lang="en-US" sz="1200" kern="1200" dirty="0" err="1">
                <a:solidFill>
                  <a:schemeClr val="tx1"/>
                </a:solidFill>
                <a:effectLst/>
                <a:latin typeface="+mn-lt"/>
                <a:ea typeface="+mn-ea"/>
                <a:cs typeface="+mn-cs"/>
              </a:rPr>
              <a:t>WMDနှင</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ပတ်သက</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သည</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ဘဏ္ဍာရေးအရ</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ပစ်မှတ်ထားအရေးယူဆောင်ရွက်မှုကို</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နှောင</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နှေးကြန</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ကြာမှုမရှိဘဲ</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လိုက်နာ</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ဆောင်ရွက်ရ</a:t>
            </a:r>
            <a:endParaRPr lang="en-US" dirty="0"/>
          </a:p>
        </p:txBody>
      </p:sp>
      <p:sp>
        <p:nvSpPr>
          <p:cNvPr id="4" name="Slide Number Placeholder 3"/>
          <p:cNvSpPr>
            <a:spLocks noGrp="1"/>
          </p:cNvSpPr>
          <p:nvPr>
            <p:ph type="sldNum" sz="quarter" idx="10"/>
          </p:nvPr>
        </p:nvSpPr>
        <p:spPr/>
        <p:txBody>
          <a:bodyPr/>
          <a:lstStyle/>
          <a:p>
            <a:fld id="{3B311E57-B310-4CF4-A445-16D3C8C6208B}" type="slidenum">
              <a:rPr lang="en-US" smtClean="0"/>
              <a:pPr/>
              <a:t>15</a:t>
            </a:fld>
            <a:endParaRPr lang="en-US"/>
          </a:p>
        </p:txBody>
      </p:sp>
    </p:spTree>
    <p:extLst>
      <p:ext uri="{BB962C8B-B14F-4D97-AF65-F5344CB8AC3E}">
        <p14:creationId xmlns:p14="http://schemas.microsoft.com/office/powerpoint/2010/main" val="100085791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နိုင်ငံများအနေဖြင</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အကြံပြုချက်အမှတ</a:t>
            </a:r>
            <a:r>
              <a:rPr lang="en-US" sz="1200" kern="1200" dirty="0">
                <a:solidFill>
                  <a:schemeClr val="tx1"/>
                </a:solidFill>
                <a:effectLst/>
                <a:latin typeface="+mn-lt"/>
                <a:ea typeface="+mn-ea"/>
                <a:cs typeface="+mn-cs"/>
              </a:rPr>
              <a:t>် ၇ </a:t>
            </a:r>
            <a:r>
              <a:rPr lang="en-US" sz="1200" kern="1200" dirty="0" err="1">
                <a:solidFill>
                  <a:schemeClr val="tx1"/>
                </a:solidFill>
                <a:effectLst/>
                <a:latin typeface="+mn-lt"/>
                <a:ea typeface="+mn-ea"/>
                <a:cs typeface="+mn-cs"/>
              </a:rPr>
              <a:t>အရ</a:t>
            </a:r>
            <a:r>
              <a:rPr lang="en-US" sz="1200" kern="1200" dirty="0">
                <a:solidFill>
                  <a:schemeClr val="tx1"/>
                </a:solidFill>
                <a:effectLst/>
                <a:latin typeface="+mn-lt"/>
                <a:ea typeface="+mn-ea"/>
                <a:cs typeface="+mn-cs"/>
              </a:rPr>
              <a:t> Proliferation of </a:t>
            </a:r>
            <a:r>
              <a:rPr lang="en-US" sz="1200" kern="1200" dirty="0" err="1">
                <a:solidFill>
                  <a:schemeClr val="tx1"/>
                </a:solidFill>
                <a:effectLst/>
                <a:latin typeface="+mn-lt"/>
                <a:ea typeface="+mn-ea"/>
                <a:cs typeface="+mn-cs"/>
              </a:rPr>
              <a:t>WMDနှင</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ပတ်သက</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သည</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ဘဏ္ဍာရေးအရ</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ပစ်မှတ်ထားအရေးယူဆောင်ရွက်မှုကို</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နှောင</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နှေးကြန</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ကြာမှုမရှိဘဲ</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လိုက်နာ</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ဆောင်ရွက်ရ</a:t>
            </a:r>
            <a:endParaRPr lang="en-US" dirty="0"/>
          </a:p>
        </p:txBody>
      </p:sp>
      <p:sp>
        <p:nvSpPr>
          <p:cNvPr id="4" name="Slide Number Placeholder 3"/>
          <p:cNvSpPr>
            <a:spLocks noGrp="1"/>
          </p:cNvSpPr>
          <p:nvPr>
            <p:ph type="sldNum" sz="quarter" idx="10"/>
          </p:nvPr>
        </p:nvSpPr>
        <p:spPr/>
        <p:txBody>
          <a:bodyPr/>
          <a:lstStyle/>
          <a:p>
            <a:fld id="{3B311E57-B310-4CF4-A445-16D3C8C6208B}" type="slidenum">
              <a:rPr lang="en-US" smtClean="0"/>
              <a:pPr/>
              <a:t>87</a:t>
            </a:fld>
            <a:endParaRPr lang="en-US"/>
          </a:p>
        </p:txBody>
      </p:sp>
    </p:spTree>
    <p:extLst>
      <p:ext uri="{BB962C8B-B14F-4D97-AF65-F5344CB8AC3E}">
        <p14:creationId xmlns:p14="http://schemas.microsoft.com/office/powerpoint/2010/main" val="100085791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နိုင်ငံများအနေဖြင</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အကြံပြုချက်အမှတ</a:t>
            </a:r>
            <a:r>
              <a:rPr lang="en-US" sz="1200" kern="1200" dirty="0">
                <a:solidFill>
                  <a:schemeClr val="tx1"/>
                </a:solidFill>
                <a:effectLst/>
                <a:latin typeface="+mn-lt"/>
                <a:ea typeface="+mn-ea"/>
                <a:cs typeface="+mn-cs"/>
              </a:rPr>
              <a:t>် ၇ </a:t>
            </a:r>
            <a:r>
              <a:rPr lang="en-US" sz="1200" kern="1200" dirty="0" err="1">
                <a:solidFill>
                  <a:schemeClr val="tx1"/>
                </a:solidFill>
                <a:effectLst/>
                <a:latin typeface="+mn-lt"/>
                <a:ea typeface="+mn-ea"/>
                <a:cs typeface="+mn-cs"/>
              </a:rPr>
              <a:t>အရ</a:t>
            </a:r>
            <a:r>
              <a:rPr lang="en-US" sz="1200" kern="1200" dirty="0">
                <a:solidFill>
                  <a:schemeClr val="tx1"/>
                </a:solidFill>
                <a:effectLst/>
                <a:latin typeface="+mn-lt"/>
                <a:ea typeface="+mn-ea"/>
                <a:cs typeface="+mn-cs"/>
              </a:rPr>
              <a:t> Proliferation of </a:t>
            </a:r>
            <a:r>
              <a:rPr lang="en-US" sz="1200" kern="1200" dirty="0" err="1">
                <a:solidFill>
                  <a:schemeClr val="tx1"/>
                </a:solidFill>
                <a:effectLst/>
                <a:latin typeface="+mn-lt"/>
                <a:ea typeface="+mn-ea"/>
                <a:cs typeface="+mn-cs"/>
              </a:rPr>
              <a:t>WMDနှင</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ပတ်သက</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သည</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ဘဏ္ဍာရေးအရ</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ပစ်မှတ်ထားအရေးယူဆောင်ရွက်မှုကို</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နှောင</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နှေးကြန</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ကြာမှုမရှိဘဲ</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လိုက်နာ</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ဆောင်ရွက်ရ</a:t>
            </a:r>
            <a:endParaRPr lang="en-US" dirty="0"/>
          </a:p>
        </p:txBody>
      </p:sp>
      <p:sp>
        <p:nvSpPr>
          <p:cNvPr id="4" name="Slide Number Placeholder 3"/>
          <p:cNvSpPr>
            <a:spLocks noGrp="1"/>
          </p:cNvSpPr>
          <p:nvPr>
            <p:ph type="sldNum" sz="quarter" idx="10"/>
          </p:nvPr>
        </p:nvSpPr>
        <p:spPr/>
        <p:txBody>
          <a:bodyPr/>
          <a:lstStyle/>
          <a:p>
            <a:fld id="{3B311E57-B310-4CF4-A445-16D3C8C6208B}" type="slidenum">
              <a:rPr lang="en-US" smtClean="0"/>
              <a:pPr/>
              <a:t>88</a:t>
            </a:fld>
            <a:endParaRPr lang="en-US"/>
          </a:p>
        </p:txBody>
      </p:sp>
    </p:spTree>
    <p:extLst>
      <p:ext uri="{BB962C8B-B14F-4D97-AF65-F5344CB8AC3E}">
        <p14:creationId xmlns:p14="http://schemas.microsoft.com/office/powerpoint/2010/main" val="10008579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နိုင်ငံများအနေဖြင</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အကြံပြုချက်အမှတ</a:t>
            </a:r>
            <a:r>
              <a:rPr lang="en-US" sz="1200" kern="1200" dirty="0">
                <a:solidFill>
                  <a:schemeClr val="tx1"/>
                </a:solidFill>
                <a:effectLst/>
                <a:latin typeface="+mn-lt"/>
                <a:ea typeface="+mn-ea"/>
                <a:cs typeface="+mn-cs"/>
              </a:rPr>
              <a:t>် ၇ </a:t>
            </a:r>
            <a:r>
              <a:rPr lang="en-US" sz="1200" kern="1200" dirty="0" err="1">
                <a:solidFill>
                  <a:schemeClr val="tx1"/>
                </a:solidFill>
                <a:effectLst/>
                <a:latin typeface="+mn-lt"/>
                <a:ea typeface="+mn-ea"/>
                <a:cs typeface="+mn-cs"/>
              </a:rPr>
              <a:t>အရ</a:t>
            </a:r>
            <a:r>
              <a:rPr lang="en-US" sz="1200" kern="1200" dirty="0">
                <a:solidFill>
                  <a:schemeClr val="tx1"/>
                </a:solidFill>
                <a:effectLst/>
                <a:latin typeface="+mn-lt"/>
                <a:ea typeface="+mn-ea"/>
                <a:cs typeface="+mn-cs"/>
              </a:rPr>
              <a:t> Proliferation of </a:t>
            </a:r>
            <a:r>
              <a:rPr lang="en-US" sz="1200" kern="1200" dirty="0" err="1">
                <a:solidFill>
                  <a:schemeClr val="tx1"/>
                </a:solidFill>
                <a:effectLst/>
                <a:latin typeface="+mn-lt"/>
                <a:ea typeface="+mn-ea"/>
                <a:cs typeface="+mn-cs"/>
              </a:rPr>
              <a:t>WMDနှင</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ပတ်သက</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သည</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ဘဏ္ဍာရေးအရ</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ပစ်မှတ်ထားအရေးယူဆောင်ရွက်မှုကို</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နှောင</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နှေးကြန</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ကြာမှုမရှိဘဲ</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လိုက်နာ</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ဆောင်ရွက်ရ</a:t>
            </a:r>
            <a:endParaRPr lang="en-US" dirty="0"/>
          </a:p>
        </p:txBody>
      </p:sp>
      <p:sp>
        <p:nvSpPr>
          <p:cNvPr id="4" name="Slide Number Placeholder 3"/>
          <p:cNvSpPr>
            <a:spLocks noGrp="1"/>
          </p:cNvSpPr>
          <p:nvPr>
            <p:ph type="sldNum" sz="quarter" idx="10"/>
          </p:nvPr>
        </p:nvSpPr>
        <p:spPr/>
        <p:txBody>
          <a:bodyPr/>
          <a:lstStyle/>
          <a:p>
            <a:fld id="{3B311E57-B310-4CF4-A445-16D3C8C6208B}" type="slidenum">
              <a:rPr lang="en-US" smtClean="0"/>
              <a:pPr/>
              <a:t>89</a:t>
            </a:fld>
            <a:endParaRPr lang="en-US"/>
          </a:p>
        </p:txBody>
      </p:sp>
    </p:spTree>
    <p:extLst>
      <p:ext uri="{BB962C8B-B14F-4D97-AF65-F5344CB8AC3E}">
        <p14:creationId xmlns:p14="http://schemas.microsoft.com/office/powerpoint/2010/main" val="100085791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နိုင်ငံများအနေဖြင</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အကြံပြုချက်အမှတ</a:t>
            </a:r>
            <a:r>
              <a:rPr lang="en-US" sz="1200" kern="1200" dirty="0">
                <a:solidFill>
                  <a:schemeClr val="tx1"/>
                </a:solidFill>
                <a:effectLst/>
                <a:latin typeface="+mn-lt"/>
                <a:ea typeface="+mn-ea"/>
                <a:cs typeface="+mn-cs"/>
              </a:rPr>
              <a:t>် ၇ </a:t>
            </a:r>
            <a:r>
              <a:rPr lang="en-US" sz="1200" kern="1200" dirty="0" err="1">
                <a:solidFill>
                  <a:schemeClr val="tx1"/>
                </a:solidFill>
                <a:effectLst/>
                <a:latin typeface="+mn-lt"/>
                <a:ea typeface="+mn-ea"/>
                <a:cs typeface="+mn-cs"/>
              </a:rPr>
              <a:t>အရ</a:t>
            </a:r>
            <a:r>
              <a:rPr lang="en-US" sz="1200" kern="1200" dirty="0">
                <a:solidFill>
                  <a:schemeClr val="tx1"/>
                </a:solidFill>
                <a:effectLst/>
                <a:latin typeface="+mn-lt"/>
                <a:ea typeface="+mn-ea"/>
                <a:cs typeface="+mn-cs"/>
              </a:rPr>
              <a:t> Proliferation of </a:t>
            </a:r>
            <a:r>
              <a:rPr lang="en-US" sz="1200" kern="1200" dirty="0" err="1">
                <a:solidFill>
                  <a:schemeClr val="tx1"/>
                </a:solidFill>
                <a:effectLst/>
                <a:latin typeface="+mn-lt"/>
                <a:ea typeface="+mn-ea"/>
                <a:cs typeface="+mn-cs"/>
              </a:rPr>
              <a:t>WMDနှင</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ပတ်သက</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သည</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ဘဏ္ဍာရေးအရ</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ပစ်မှတ်ထားအရေးယူဆောင်ရွက်မှုကို</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နှောင</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နှေးကြန</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ကြာမှုမရှိဘဲ</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လိုက်နာ</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ဆောင်ရွက်ရ</a:t>
            </a:r>
            <a:endParaRPr lang="en-US" dirty="0"/>
          </a:p>
        </p:txBody>
      </p:sp>
      <p:sp>
        <p:nvSpPr>
          <p:cNvPr id="4" name="Slide Number Placeholder 3"/>
          <p:cNvSpPr>
            <a:spLocks noGrp="1"/>
          </p:cNvSpPr>
          <p:nvPr>
            <p:ph type="sldNum" sz="quarter" idx="10"/>
          </p:nvPr>
        </p:nvSpPr>
        <p:spPr/>
        <p:txBody>
          <a:bodyPr/>
          <a:lstStyle/>
          <a:p>
            <a:fld id="{3B311E57-B310-4CF4-A445-16D3C8C6208B}" type="slidenum">
              <a:rPr lang="en-US" smtClean="0"/>
              <a:pPr/>
              <a:t>90</a:t>
            </a:fld>
            <a:endParaRPr lang="en-US"/>
          </a:p>
        </p:txBody>
      </p:sp>
    </p:spTree>
    <p:extLst>
      <p:ext uri="{BB962C8B-B14F-4D97-AF65-F5344CB8AC3E}">
        <p14:creationId xmlns:p14="http://schemas.microsoft.com/office/powerpoint/2010/main" val="100085791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နိုင်ငံများအနေဖြင</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အကြံပြုချက်အမှတ</a:t>
            </a:r>
            <a:r>
              <a:rPr lang="en-US" sz="1200" kern="1200" dirty="0">
                <a:solidFill>
                  <a:schemeClr val="tx1"/>
                </a:solidFill>
                <a:effectLst/>
                <a:latin typeface="+mn-lt"/>
                <a:ea typeface="+mn-ea"/>
                <a:cs typeface="+mn-cs"/>
              </a:rPr>
              <a:t>် ၇ </a:t>
            </a:r>
            <a:r>
              <a:rPr lang="en-US" sz="1200" kern="1200" dirty="0" err="1">
                <a:solidFill>
                  <a:schemeClr val="tx1"/>
                </a:solidFill>
                <a:effectLst/>
                <a:latin typeface="+mn-lt"/>
                <a:ea typeface="+mn-ea"/>
                <a:cs typeface="+mn-cs"/>
              </a:rPr>
              <a:t>အရ</a:t>
            </a:r>
            <a:r>
              <a:rPr lang="en-US" sz="1200" kern="1200" dirty="0">
                <a:solidFill>
                  <a:schemeClr val="tx1"/>
                </a:solidFill>
                <a:effectLst/>
                <a:latin typeface="+mn-lt"/>
                <a:ea typeface="+mn-ea"/>
                <a:cs typeface="+mn-cs"/>
              </a:rPr>
              <a:t> Proliferation of </a:t>
            </a:r>
            <a:r>
              <a:rPr lang="en-US" sz="1200" kern="1200" dirty="0" err="1">
                <a:solidFill>
                  <a:schemeClr val="tx1"/>
                </a:solidFill>
                <a:effectLst/>
                <a:latin typeface="+mn-lt"/>
                <a:ea typeface="+mn-ea"/>
                <a:cs typeface="+mn-cs"/>
              </a:rPr>
              <a:t>WMDနှင</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ပတ်သက</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သည</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ဘဏ္ဍာရေးအရ</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ပစ်မှတ်ထားအရေးယူဆောင်ရွက်မှုကို</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နှောင</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နှေးကြန</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ကြာမှုမရှိဘဲ</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လိုက်နာ</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ဆောင်ရွက်ရ</a:t>
            </a:r>
            <a:endParaRPr lang="en-US" dirty="0"/>
          </a:p>
        </p:txBody>
      </p:sp>
      <p:sp>
        <p:nvSpPr>
          <p:cNvPr id="4" name="Slide Number Placeholder 3"/>
          <p:cNvSpPr>
            <a:spLocks noGrp="1"/>
          </p:cNvSpPr>
          <p:nvPr>
            <p:ph type="sldNum" sz="quarter" idx="10"/>
          </p:nvPr>
        </p:nvSpPr>
        <p:spPr/>
        <p:txBody>
          <a:bodyPr/>
          <a:lstStyle/>
          <a:p>
            <a:fld id="{3B311E57-B310-4CF4-A445-16D3C8C6208B}" type="slidenum">
              <a:rPr lang="en-US" smtClean="0"/>
              <a:pPr/>
              <a:t>91</a:t>
            </a:fld>
            <a:endParaRPr lang="en-US"/>
          </a:p>
        </p:txBody>
      </p:sp>
    </p:spTree>
    <p:extLst>
      <p:ext uri="{BB962C8B-B14F-4D97-AF65-F5344CB8AC3E}">
        <p14:creationId xmlns:p14="http://schemas.microsoft.com/office/powerpoint/2010/main" val="100085791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နိုင်ငံများအနေဖြင</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အကြံပြုချက်အမှတ</a:t>
            </a:r>
            <a:r>
              <a:rPr lang="en-US" sz="1200" kern="1200" dirty="0">
                <a:solidFill>
                  <a:schemeClr val="tx1"/>
                </a:solidFill>
                <a:effectLst/>
                <a:latin typeface="+mn-lt"/>
                <a:ea typeface="+mn-ea"/>
                <a:cs typeface="+mn-cs"/>
              </a:rPr>
              <a:t>် ၇ </a:t>
            </a:r>
            <a:r>
              <a:rPr lang="en-US" sz="1200" kern="1200" dirty="0" err="1">
                <a:solidFill>
                  <a:schemeClr val="tx1"/>
                </a:solidFill>
                <a:effectLst/>
                <a:latin typeface="+mn-lt"/>
                <a:ea typeface="+mn-ea"/>
                <a:cs typeface="+mn-cs"/>
              </a:rPr>
              <a:t>အရ</a:t>
            </a:r>
            <a:r>
              <a:rPr lang="en-US" sz="1200" kern="1200" dirty="0">
                <a:solidFill>
                  <a:schemeClr val="tx1"/>
                </a:solidFill>
                <a:effectLst/>
                <a:latin typeface="+mn-lt"/>
                <a:ea typeface="+mn-ea"/>
                <a:cs typeface="+mn-cs"/>
              </a:rPr>
              <a:t> Proliferation of </a:t>
            </a:r>
            <a:r>
              <a:rPr lang="en-US" sz="1200" kern="1200" dirty="0" err="1">
                <a:solidFill>
                  <a:schemeClr val="tx1"/>
                </a:solidFill>
                <a:effectLst/>
                <a:latin typeface="+mn-lt"/>
                <a:ea typeface="+mn-ea"/>
                <a:cs typeface="+mn-cs"/>
              </a:rPr>
              <a:t>WMDနှင</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ပတ်သက</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သည</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ဘဏ္ဍာရေးအရ</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ပစ်မှတ်ထားအရေးယူဆောင်ရွက်မှုကို</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နှောင</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နှေးကြန</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ကြာမှုမရှိဘဲ</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လိုက်နာ</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ဆောင်ရွက်ရ</a:t>
            </a:r>
            <a:endParaRPr lang="en-US" dirty="0"/>
          </a:p>
        </p:txBody>
      </p:sp>
      <p:sp>
        <p:nvSpPr>
          <p:cNvPr id="4" name="Slide Number Placeholder 3"/>
          <p:cNvSpPr>
            <a:spLocks noGrp="1"/>
          </p:cNvSpPr>
          <p:nvPr>
            <p:ph type="sldNum" sz="quarter" idx="10"/>
          </p:nvPr>
        </p:nvSpPr>
        <p:spPr/>
        <p:txBody>
          <a:bodyPr/>
          <a:lstStyle/>
          <a:p>
            <a:fld id="{3B311E57-B310-4CF4-A445-16D3C8C6208B}" type="slidenum">
              <a:rPr lang="en-US" smtClean="0"/>
              <a:pPr/>
              <a:t>92</a:t>
            </a:fld>
            <a:endParaRPr lang="en-US"/>
          </a:p>
        </p:txBody>
      </p:sp>
    </p:spTree>
    <p:extLst>
      <p:ext uri="{BB962C8B-B14F-4D97-AF65-F5344CB8AC3E}">
        <p14:creationId xmlns:p14="http://schemas.microsoft.com/office/powerpoint/2010/main" val="100085791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နိုင်ငံများအနေဖြင</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အကြံပြုချက်အမှတ</a:t>
            </a:r>
            <a:r>
              <a:rPr lang="en-US" sz="1200" kern="1200" dirty="0">
                <a:solidFill>
                  <a:schemeClr val="tx1"/>
                </a:solidFill>
                <a:effectLst/>
                <a:latin typeface="+mn-lt"/>
                <a:ea typeface="+mn-ea"/>
                <a:cs typeface="+mn-cs"/>
              </a:rPr>
              <a:t>် ၇ </a:t>
            </a:r>
            <a:r>
              <a:rPr lang="en-US" sz="1200" kern="1200" dirty="0" err="1">
                <a:solidFill>
                  <a:schemeClr val="tx1"/>
                </a:solidFill>
                <a:effectLst/>
                <a:latin typeface="+mn-lt"/>
                <a:ea typeface="+mn-ea"/>
                <a:cs typeface="+mn-cs"/>
              </a:rPr>
              <a:t>အရ</a:t>
            </a:r>
            <a:r>
              <a:rPr lang="en-US" sz="1200" kern="1200" dirty="0">
                <a:solidFill>
                  <a:schemeClr val="tx1"/>
                </a:solidFill>
                <a:effectLst/>
                <a:latin typeface="+mn-lt"/>
                <a:ea typeface="+mn-ea"/>
                <a:cs typeface="+mn-cs"/>
              </a:rPr>
              <a:t> Proliferation of </a:t>
            </a:r>
            <a:r>
              <a:rPr lang="en-US" sz="1200" kern="1200" dirty="0" err="1">
                <a:solidFill>
                  <a:schemeClr val="tx1"/>
                </a:solidFill>
                <a:effectLst/>
                <a:latin typeface="+mn-lt"/>
                <a:ea typeface="+mn-ea"/>
                <a:cs typeface="+mn-cs"/>
              </a:rPr>
              <a:t>WMDနှင</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ပတ်သက</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သည</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ဘဏ္ဍာရေးအရ</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ပစ်မှတ်ထားအရေးယူဆောင်ရွက်မှုကို</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နှောင</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နှေးကြန</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ကြာမှုမရှိဘဲ</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လိုက်နာ</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ဆောင်ရွက်ရ</a:t>
            </a:r>
            <a:endParaRPr lang="en-US" dirty="0"/>
          </a:p>
        </p:txBody>
      </p:sp>
      <p:sp>
        <p:nvSpPr>
          <p:cNvPr id="4" name="Slide Number Placeholder 3"/>
          <p:cNvSpPr>
            <a:spLocks noGrp="1"/>
          </p:cNvSpPr>
          <p:nvPr>
            <p:ph type="sldNum" sz="quarter" idx="10"/>
          </p:nvPr>
        </p:nvSpPr>
        <p:spPr/>
        <p:txBody>
          <a:bodyPr/>
          <a:lstStyle/>
          <a:p>
            <a:fld id="{3B311E57-B310-4CF4-A445-16D3C8C6208B}" type="slidenum">
              <a:rPr lang="en-US" smtClean="0"/>
              <a:pPr/>
              <a:t>93</a:t>
            </a:fld>
            <a:endParaRPr lang="en-US"/>
          </a:p>
        </p:txBody>
      </p:sp>
    </p:spTree>
    <p:extLst>
      <p:ext uri="{BB962C8B-B14F-4D97-AF65-F5344CB8AC3E}">
        <p14:creationId xmlns:p14="http://schemas.microsoft.com/office/powerpoint/2010/main" val="100085791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နိုင်ငံများအနေဖြင</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အကြံပြုချက်အမှတ</a:t>
            </a:r>
            <a:r>
              <a:rPr lang="en-US" sz="1200" kern="1200" dirty="0">
                <a:solidFill>
                  <a:schemeClr val="tx1"/>
                </a:solidFill>
                <a:effectLst/>
                <a:latin typeface="+mn-lt"/>
                <a:ea typeface="+mn-ea"/>
                <a:cs typeface="+mn-cs"/>
              </a:rPr>
              <a:t>် ၇ </a:t>
            </a:r>
            <a:r>
              <a:rPr lang="en-US" sz="1200" kern="1200" dirty="0" err="1">
                <a:solidFill>
                  <a:schemeClr val="tx1"/>
                </a:solidFill>
                <a:effectLst/>
                <a:latin typeface="+mn-lt"/>
                <a:ea typeface="+mn-ea"/>
                <a:cs typeface="+mn-cs"/>
              </a:rPr>
              <a:t>အရ</a:t>
            </a:r>
            <a:r>
              <a:rPr lang="en-US" sz="1200" kern="1200" dirty="0">
                <a:solidFill>
                  <a:schemeClr val="tx1"/>
                </a:solidFill>
                <a:effectLst/>
                <a:latin typeface="+mn-lt"/>
                <a:ea typeface="+mn-ea"/>
                <a:cs typeface="+mn-cs"/>
              </a:rPr>
              <a:t> Proliferation of </a:t>
            </a:r>
            <a:r>
              <a:rPr lang="en-US" sz="1200" kern="1200" dirty="0" err="1">
                <a:solidFill>
                  <a:schemeClr val="tx1"/>
                </a:solidFill>
                <a:effectLst/>
                <a:latin typeface="+mn-lt"/>
                <a:ea typeface="+mn-ea"/>
                <a:cs typeface="+mn-cs"/>
              </a:rPr>
              <a:t>WMDနှင</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ပတ်သက</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သည</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ဘဏ္ဍာရေးအရ</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ပစ်မှတ်ထားအရေးယူဆောင်ရွက်မှုကို</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နှောင</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နှေးကြန</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ကြာမှုမရှိဘဲ</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လိုက်နာ</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ဆောင်ရွက်ရ</a:t>
            </a:r>
            <a:endParaRPr lang="en-US" dirty="0"/>
          </a:p>
        </p:txBody>
      </p:sp>
      <p:sp>
        <p:nvSpPr>
          <p:cNvPr id="4" name="Slide Number Placeholder 3"/>
          <p:cNvSpPr>
            <a:spLocks noGrp="1"/>
          </p:cNvSpPr>
          <p:nvPr>
            <p:ph type="sldNum" sz="quarter" idx="10"/>
          </p:nvPr>
        </p:nvSpPr>
        <p:spPr/>
        <p:txBody>
          <a:bodyPr/>
          <a:lstStyle/>
          <a:p>
            <a:fld id="{3B311E57-B310-4CF4-A445-16D3C8C6208B}" type="slidenum">
              <a:rPr lang="en-US" smtClean="0"/>
              <a:pPr/>
              <a:t>94</a:t>
            </a:fld>
            <a:endParaRPr lang="en-US"/>
          </a:p>
        </p:txBody>
      </p:sp>
    </p:spTree>
    <p:extLst>
      <p:ext uri="{BB962C8B-B14F-4D97-AF65-F5344CB8AC3E}">
        <p14:creationId xmlns:p14="http://schemas.microsoft.com/office/powerpoint/2010/main" val="100085791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နိုင်ငံများအနေဖြင</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အကြံပြုချက်အမှတ</a:t>
            </a:r>
            <a:r>
              <a:rPr lang="en-US" sz="1200" kern="1200" dirty="0">
                <a:solidFill>
                  <a:schemeClr val="tx1"/>
                </a:solidFill>
                <a:effectLst/>
                <a:latin typeface="+mn-lt"/>
                <a:ea typeface="+mn-ea"/>
                <a:cs typeface="+mn-cs"/>
              </a:rPr>
              <a:t>် ၇ </a:t>
            </a:r>
            <a:r>
              <a:rPr lang="en-US" sz="1200" kern="1200" dirty="0" err="1">
                <a:solidFill>
                  <a:schemeClr val="tx1"/>
                </a:solidFill>
                <a:effectLst/>
                <a:latin typeface="+mn-lt"/>
                <a:ea typeface="+mn-ea"/>
                <a:cs typeface="+mn-cs"/>
              </a:rPr>
              <a:t>အရ</a:t>
            </a:r>
            <a:r>
              <a:rPr lang="en-US" sz="1200" kern="1200" dirty="0">
                <a:solidFill>
                  <a:schemeClr val="tx1"/>
                </a:solidFill>
                <a:effectLst/>
                <a:latin typeface="+mn-lt"/>
                <a:ea typeface="+mn-ea"/>
                <a:cs typeface="+mn-cs"/>
              </a:rPr>
              <a:t> Proliferation of </a:t>
            </a:r>
            <a:r>
              <a:rPr lang="en-US" sz="1200" kern="1200" dirty="0" err="1">
                <a:solidFill>
                  <a:schemeClr val="tx1"/>
                </a:solidFill>
                <a:effectLst/>
                <a:latin typeface="+mn-lt"/>
                <a:ea typeface="+mn-ea"/>
                <a:cs typeface="+mn-cs"/>
              </a:rPr>
              <a:t>WMDနှင</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ပတ်သက</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သည</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ဘဏ္ဍာရေးအရ</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ပစ်မှတ်ထားအရေးယူဆောင်ရွက်မှုကို</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နှောင</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နှေးကြန</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ကြာမှုမရှိဘဲ</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လိုက်နာ</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ဆောင်ရွက်ရ</a:t>
            </a:r>
            <a:endParaRPr lang="en-US" dirty="0"/>
          </a:p>
        </p:txBody>
      </p:sp>
      <p:sp>
        <p:nvSpPr>
          <p:cNvPr id="4" name="Slide Number Placeholder 3"/>
          <p:cNvSpPr>
            <a:spLocks noGrp="1"/>
          </p:cNvSpPr>
          <p:nvPr>
            <p:ph type="sldNum" sz="quarter" idx="10"/>
          </p:nvPr>
        </p:nvSpPr>
        <p:spPr/>
        <p:txBody>
          <a:bodyPr/>
          <a:lstStyle/>
          <a:p>
            <a:fld id="{3B311E57-B310-4CF4-A445-16D3C8C6208B}" type="slidenum">
              <a:rPr lang="en-US" smtClean="0"/>
              <a:pPr/>
              <a:t>95</a:t>
            </a:fld>
            <a:endParaRPr lang="en-US"/>
          </a:p>
        </p:txBody>
      </p:sp>
    </p:spTree>
    <p:extLst>
      <p:ext uri="{BB962C8B-B14F-4D97-AF65-F5344CB8AC3E}">
        <p14:creationId xmlns:p14="http://schemas.microsoft.com/office/powerpoint/2010/main" val="100085791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နိုင်ငံများအနေဖြင</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အကြံပြုချက်အမှတ</a:t>
            </a:r>
            <a:r>
              <a:rPr lang="en-US" sz="1200" kern="1200" dirty="0">
                <a:solidFill>
                  <a:schemeClr val="tx1"/>
                </a:solidFill>
                <a:effectLst/>
                <a:latin typeface="+mn-lt"/>
                <a:ea typeface="+mn-ea"/>
                <a:cs typeface="+mn-cs"/>
              </a:rPr>
              <a:t>် ၇ </a:t>
            </a:r>
            <a:r>
              <a:rPr lang="en-US" sz="1200" kern="1200" dirty="0" err="1">
                <a:solidFill>
                  <a:schemeClr val="tx1"/>
                </a:solidFill>
                <a:effectLst/>
                <a:latin typeface="+mn-lt"/>
                <a:ea typeface="+mn-ea"/>
                <a:cs typeface="+mn-cs"/>
              </a:rPr>
              <a:t>အရ</a:t>
            </a:r>
            <a:r>
              <a:rPr lang="en-US" sz="1200" kern="1200" dirty="0">
                <a:solidFill>
                  <a:schemeClr val="tx1"/>
                </a:solidFill>
                <a:effectLst/>
                <a:latin typeface="+mn-lt"/>
                <a:ea typeface="+mn-ea"/>
                <a:cs typeface="+mn-cs"/>
              </a:rPr>
              <a:t> Proliferation of </a:t>
            </a:r>
            <a:r>
              <a:rPr lang="en-US" sz="1200" kern="1200" dirty="0" err="1">
                <a:solidFill>
                  <a:schemeClr val="tx1"/>
                </a:solidFill>
                <a:effectLst/>
                <a:latin typeface="+mn-lt"/>
                <a:ea typeface="+mn-ea"/>
                <a:cs typeface="+mn-cs"/>
              </a:rPr>
              <a:t>WMDနှင</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ပတ်သက</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သည</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ဘဏ္ဍာရေးအရ</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ပစ်မှတ်ထားအရေးယူဆောင်ရွက်မှုကို</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နှောင</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နှေးကြန</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ကြာမှုမရှိဘဲ</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လိုက်နာ</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ဆောင်ရွက်ရ</a:t>
            </a:r>
            <a:endParaRPr lang="en-US" dirty="0"/>
          </a:p>
        </p:txBody>
      </p:sp>
      <p:sp>
        <p:nvSpPr>
          <p:cNvPr id="4" name="Slide Number Placeholder 3"/>
          <p:cNvSpPr>
            <a:spLocks noGrp="1"/>
          </p:cNvSpPr>
          <p:nvPr>
            <p:ph type="sldNum" sz="quarter" idx="10"/>
          </p:nvPr>
        </p:nvSpPr>
        <p:spPr/>
        <p:txBody>
          <a:bodyPr/>
          <a:lstStyle/>
          <a:p>
            <a:fld id="{3B311E57-B310-4CF4-A445-16D3C8C6208B}" type="slidenum">
              <a:rPr lang="en-US" smtClean="0"/>
              <a:pPr/>
              <a:t>96</a:t>
            </a:fld>
            <a:endParaRPr lang="en-US"/>
          </a:p>
        </p:txBody>
      </p:sp>
    </p:spTree>
    <p:extLst>
      <p:ext uri="{BB962C8B-B14F-4D97-AF65-F5344CB8AC3E}">
        <p14:creationId xmlns:p14="http://schemas.microsoft.com/office/powerpoint/2010/main" val="1000857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နိုင်ငံများအနေဖြင</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အကြံပြုချက်အမှတ</a:t>
            </a:r>
            <a:r>
              <a:rPr lang="en-US" sz="1200" kern="1200" dirty="0">
                <a:solidFill>
                  <a:schemeClr val="tx1"/>
                </a:solidFill>
                <a:effectLst/>
                <a:latin typeface="+mn-lt"/>
                <a:ea typeface="+mn-ea"/>
                <a:cs typeface="+mn-cs"/>
              </a:rPr>
              <a:t>် ၇ </a:t>
            </a:r>
            <a:r>
              <a:rPr lang="en-US" sz="1200" kern="1200" dirty="0" err="1">
                <a:solidFill>
                  <a:schemeClr val="tx1"/>
                </a:solidFill>
                <a:effectLst/>
                <a:latin typeface="+mn-lt"/>
                <a:ea typeface="+mn-ea"/>
                <a:cs typeface="+mn-cs"/>
              </a:rPr>
              <a:t>အရ</a:t>
            </a:r>
            <a:r>
              <a:rPr lang="en-US" sz="1200" kern="1200" dirty="0">
                <a:solidFill>
                  <a:schemeClr val="tx1"/>
                </a:solidFill>
                <a:effectLst/>
                <a:latin typeface="+mn-lt"/>
                <a:ea typeface="+mn-ea"/>
                <a:cs typeface="+mn-cs"/>
              </a:rPr>
              <a:t> Proliferation of </a:t>
            </a:r>
            <a:r>
              <a:rPr lang="en-US" sz="1200" kern="1200" dirty="0" err="1">
                <a:solidFill>
                  <a:schemeClr val="tx1"/>
                </a:solidFill>
                <a:effectLst/>
                <a:latin typeface="+mn-lt"/>
                <a:ea typeface="+mn-ea"/>
                <a:cs typeface="+mn-cs"/>
              </a:rPr>
              <a:t>WMDနှင</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ပတ်သက</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သည</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ဘဏ္ဍာရေးအရ</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ပစ်မှတ်ထားအရေးယူဆောင်ရွက်မှုကို</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နှောင</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နှေးကြန</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ကြာမှုမရှိဘဲ</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လိုက်နာ</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ဆောင်ရွက်ရ</a:t>
            </a:r>
            <a:endParaRPr lang="en-US" dirty="0"/>
          </a:p>
        </p:txBody>
      </p:sp>
      <p:sp>
        <p:nvSpPr>
          <p:cNvPr id="4" name="Slide Number Placeholder 3"/>
          <p:cNvSpPr>
            <a:spLocks noGrp="1"/>
          </p:cNvSpPr>
          <p:nvPr>
            <p:ph type="sldNum" sz="quarter" idx="10"/>
          </p:nvPr>
        </p:nvSpPr>
        <p:spPr/>
        <p:txBody>
          <a:bodyPr/>
          <a:lstStyle/>
          <a:p>
            <a:fld id="{3B311E57-B310-4CF4-A445-16D3C8C6208B}" type="slidenum">
              <a:rPr lang="en-US" smtClean="0"/>
              <a:pPr/>
              <a:t>16</a:t>
            </a:fld>
            <a:endParaRPr lang="en-US"/>
          </a:p>
        </p:txBody>
      </p:sp>
    </p:spTree>
    <p:extLst>
      <p:ext uri="{BB962C8B-B14F-4D97-AF65-F5344CB8AC3E}">
        <p14:creationId xmlns:p14="http://schemas.microsoft.com/office/powerpoint/2010/main" val="100085791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နိုင်ငံများအနေဖြင</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အကြံပြုချက်အမှတ</a:t>
            </a:r>
            <a:r>
              <a:rPr lang="en-US" sz="1200" kern="1200" dirty="0">
                <a:solidFill>
                  <a:schemeClr val="tx1"/>
                </a:solidFill>
                <a:effectLst/>
                <a:latin typeface="+mn-lt"/>
                <a:ea typeface="+mn-ea"/>
                <a:cs typeface="+mn-cs"/>
              </a:rPr>
              <a:t>် ၇ </a:t>
            </a:r>
            <a:r>
              <a:rPr lang="en-US" sz="1200" kern="1200" dirty="0" err="1">
                <a:solidFill>
                  <a:schemeClr val="tx1"/>
                </a:solidFill>
                <a:effectLst/>
                <a:latin typeface="+mn-lt"/>
                <a:ea typeface="+mn-ea"/>
                <a:cs typeface="+mn-cs"/>
              </a:rPr>
              <a:t>အရ</a:t>
            </a:r>
            <a:r>
              <a:rPr lang="en-US" sz="1200" kern="1200" dirty="0">
                <a:solidFill>
                  <a:schemeClr val="tx1"/>
                </a:solidFill>
                <a:effectLst/>
                <a:latin typeface="+mn-lt"/>
                <a:ea typeface="+mn-ea"/>
                <a:cs typeface="+mn-cs"/>
              </a:rPr>
              <a:t> Proliferation of </a:t>
            </a:r>
            <a:r>
              <a:rPr lang="en-US" sz="1200" kern="1200" dirty="0" err="1">
                <a:solidFill>
                  <a:schemeClr val="tx1"/>
                </a:solidFill>
                <a:effectLst/>
                <a:latin typeface="+mn-lt"/>
                <a:ea typeface="+mn-ea"/>
                <a:cs typeface="+mn-cs"/>
              </a:rPr>
              <a:t>WMDနှင</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ပတ်သက</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သည</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ဘဏ္ဍာရေးအရ</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ပစ်မှတ်ထားအရေးယူဆောင်ရွက်မှုကို</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နှောင</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နှေးကြန</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ကြာမှုမရှိဘဲ</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လိုက်နာ</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ဆောင်ရွက်ရ</a:t>
            </a:r>
            <a:endParaRPr lang="en-US" dirty="0"/>
          </a:p>
        </p:txBody>
      </p:sp>
      <p:sp>
        <p:nvSpPr>
          <p:cNvPr id="4" name="Slide Number Placeholder 3"/>
          <p:cNvSpPr>
            <a:spLocks noGrp="1"/>
          </p:cNvSpPr>
          <p:nvPr>
            <p:ph type="sldNum" sz="quarter" idx="10"/>
          </p:nvPr>
        </p:nvSpPr>
        <p:spPr/>
        <p:txBody>
          <a:bodyPr/>
          <a:lstStyle/>
          <a:p>
            <a:fld id="{3B311E57-B310-4CF4-A445-16D3C8C6208B}" type="slidenum">
              <a:rPr lang="en-US" smtClean="0"/>
              <a:pPr/>
              <a:t>97</a:t>
            </a:fld>
            <a:endParaRPr lang="en-US"/>
          </a:p>
        </p:txBody>
      </p:sp>
    </p:spTree>
    <p:extLst>
      <p:ext uri="{BB962C8B-B14F-4D97-AF65-F5344CB8AC3E}">
        <p14:creationId xmlns:p14="http://schemas.microsoft.com/office/powerpoint/2010/main" val="100085791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နိုင်ငံများအနေဖြင</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အကြံပြုချက်အမှတ</a:t>
            </a:r>
            <a:r>
              <a:rPr lang="en-US" sz="1200" kern="1200" dirty="0">
                <a:solidFill>
                  <a:schemeClr val="tx1"/>
                </a:solidFill>
                <a:effectLst/>
                <a:latin typeface="+mn-lt"/>
                <a:ea typeface="+mn-ea"/>
                <a:cs typeface="+mn-cs"/>
              </a:rPr>
              <a:t>် ၇ </a:t>
            </a:r>
            <a:r>
              <a:rPr lang="en-US" sz="1200" kern="1200" dirty="0" err="1">
                <a:solidFill>
                  <a:schemeClr val="tx1"/>
                </a:solidFill>
                <a:effectLst/>
                <a:latin typeface="+mn-lt"/>
                <a:ea typeface="+mn-ea"/>
                <a:cs typeface="+mn-cs"/>
              </a:rPr>
              <a:t>အရ</a:t>
            </a:r>
            <a:r>
              <a:rPr lang="en-US" sz="1200" kern="1200" dirty="0">
                <a:solidFill>
                  <a:schemeClr val="tx1"/>
                </a:solidFill>
                <a:effectLst/>
                <a:latin typeface="+mn-lt"/>
                <a:ea typeface="+mn-ea"/>
                <a:cs typeface="+mn-cs"/>
              </a:rPr>
              <a:t> Proliferation of </a:t>
            </a:r>
            <a:r>
              <a:rPr lang="en-US" sz="1200" kern="1200" dirty="0" err="1">
                <a:solidFill>
                  <a:schemeClr val="tx1"/>
                </a:solidFill>
                <a:effectLst/>
                <a:latin typeface="+mn-lt"/>
                <a:ea typeface="+mn-ea"/>
                <a:cs typeface="+mn-cs"/>
              </a:rPr>
              <a:t>WMDနှင</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ပတ်သက</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သည</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ဘဏ္ဍာရေးအရ</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ပစ်မှတ်ထားအရေးယူဆောင်ရွက်မှုကို</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နှောင</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နှေးကြန</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ကြာမှုမရှိဘဲ</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လိုက်နာ</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ဆောင်ရွက်ရ</a:t>
            </a:r>
            <a:endParaRPr lang="en-US" dirty="0"/>
          </a:p>
        </p:txBody>
      </p:sp>
      <p:sp>
        <p:nvSpPr>
          <p:cNvPr id="4" name="Slide Number Placeholder 3"/>
          <p:cNvSpPr>
            <a:spLocks noGrp="1"/>
          </p:cNvSpPr>
          <p:nvPr>
            <p:ph type="sldNum" sz="quarter" idx="10"/>
          </p:nvPr>
        </p:nvSpPr>
        <p:spPr/>
        <p:txBody>
          <a:bodyPr/>
          <a:lstStyle/>
          <a:p>
            <a:fld id="{3B311E57-B310-4CF4-A445-16D3C8C6208B}" type="slidenum">
              <a:rPr lang="en-US" smtClean="0"/>
              <a:pPr/>
              <a:t>98</a:t>
            </a:fld>
            <a:endParaRPr lang="en-US"/>
          </a:p>
        </p:txBody>
      </p:sp>
    </p:spTree>
    <p:extLst>
      <p:ext uri="{BB962C8B-B14F-4D97-AF65-F5344CB8AC3E}">
        <p14:creationId xmlns:p14="http://schemas.microsoft.com/office/powerpoint/2010/main" val="100085791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နိုင်ငံများအနေဖြင</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အကြံပြုချက်အမှတ</a:t>
            </a:r>
            <a:r>
              <a:rPr lang="en-US" sz="1200" kern="1200" dirty="0">
                <a:solidFill>
                  <a:schemeClr val="tx1"/>
                </a:solidFill>
                <a:effectLst/>
                <a:latin typeface="+mn-lt"/>
                <a:ea typeface="+mn-ea"/>
                <a:cs typeface="+mn-cs"/>
              </a:rPr>
              <a:t>် ၇ </a:t>
            </a:r>
            <a:r>
              <a:rPr lang="en-US" sz="1200" kern="1200" dirty="0" err="1">
                <a:solidFill>
                  <a:schemeClr val="tx1"/>
                </a:solidFill>
                <a:effectLst/>
                <a:latin typeface="+mn-lt"/>
                <a:ea typeface="+mn-ea"/>
                <a:cs typeface="+mn-cs"/>
              </a:rPr>
              <a:t>အရ</a:t>
            </a:r>
            <a:r>
              <a:rPr lang="en-US" sz="1200" kern="1200" dirty="0">
                <a:solidFill>
                  <a:schemeClr val="tx1"/>
                </a:solidFill>
                <a:effectLst/>
                <a:latin typeface="+mn-lt"/>
                <a:ea typeface="+mn-ea"/>
                <a:cs typeface="+mn-cs"/>
              </a:rPr>
              <a:t> Proliferation of </a:t>
            </a:r>
            <a:r>
              <a:rPr lang="en-US" sz="1200" kern="1200" dirty="0" err="1">
                <a:solidFill>
                  <a:schemeClr val="tx1"/>
                </a:solidFill>
                <a:effectLst/>
                <a:latin typeface="+mn-lt"/>
                <a:ea typeface="+mn-ea"/>
                <a:cs typeface="+mn-cs"/>
              </a:rPr>
              <a:t>WMDနှင</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ပတ်သက</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သည</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ဘဏ္ဍာရေးအရ</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ပစ်မှတ်ထားအရေးယူဆောင်ရွက်မှုကို</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နှောင</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နှေးကြန</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ကြာမှုမရှိဘဲ</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လိုက်နာ</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ဆောင်ရွက်ရ</a:t>
            </a:r>
            <a:endParaRPr lang="en-US" dirty="0"/>
          </a:p>
        </p:txBody>
      </p:sp>
      <p:sp>
        <p:nvSpPr>
          <p:cNvPr id="4" name="Slide Number Placeholder 3"/>
          <p:cNvSpPr>
            <a:spLocks noGrp="1"/>
          </p:cNvSpPr>
          <p:nvPr>
            <p:ph type="sldNum" sz="quarter" idx="10"/>
          </p:nvPr>
        </p:nvSpPr>
        <p:spPr/>
        <p:txBody>
          <a:bodyPr/>
          <a:lstStyle/>
          <a:p>
            <a:fld id="{3B311E57-B310-4CF4-A445-16D3C8C6208B}" type="slidenum">
              <a:rPr lang="en-US" smtClean="0"/>
              <a:pPr/>
              <a:t>99</a:t>
            </a:fld>
            <a:endParaRPr lang="en-US"/>
          </a:p>
        </p:txBody>
      </p:sp>
    </p:spTree>
    <p:extLst>
      <p:ext uri="{BB962C8B-B14F-4D97-AF65-F5344CB8AC3E}">
        <p14:creationId xmlns:p14="http://schemas.microsoft.com/office/powerpoint/2010/main" val="100085791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နိုင်ငံများအနေဖြင</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အကြံပြုချက်အမှတ</a:t>
            </a:r>
            <a:r>
              <a:rPr lang="en-US" sz="1200" kern="1200" dirty="0">
                <a:solidFill>
                  <a:schemeClr val="tx1"/>
                </a:solidFill>
                <a:effectLst/>
                <a:latin typeface="+mn-lt"/>
                <a:ea typeface="+mn-ea"/>
                <a:cs typeface="+mn-cs"/>
              </a:rPr>
              <a:t>် ၇ </a:t>
            </a:r>
            <a:r>
              <a:rPr lang="en-US" sz="1200" kern="1200" dirty="0" err="1">
                <a:solidFill>
                  <a:schemeClr val="tx1"/>
                </a:solidFill>
                <a:effectLst/>
                <a:latin typeface="+mn-lt"/>
                <a:ea typeface="+mn-ea"/>
                <a:cs typeface="+mn-cs"/>
              </a:rPr>
              <a:t>အရ</a:t>
            </a:r>
            <a:r>
              <a:rPr lang="en-US" sz="1200" kern="1200" dirty="0">
                <a:solidFill>
                  <a:schemeClr val="tx1"/>
                </a:solidFill>
                <a:effectLst/>
                <a:latin typeface="+mn-lt"/>
                <a:ea typeface="+mn-ea"/>
                <a:cs typeface="+mn-cs"/>
              </a:rPr>
              <a:t> Proliferation of </a:t>
            </a:r>
            <a:r>
              <a:rPr lang="en-US" sz="1200" kern="1200" dirty="0" err="1">
                <a:solidFill>
                  <a:schemeClr val="tx1"/>
                </a:solidFill>
                <a:effectLst/>
                <a:latin typeface="+mn-lt"/>
                <a:ea typeface="+mn-ea"/>
                <a:cs typeface="+mn-cs"/>
              </a:rPr>
              <a:t>WMDနှင</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ပတ်သက</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သည</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ဘဏ္ဍာရေးအရ</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ပစ်မှတ်ထားအရေးယူဆောင်ရွက်မှုကို</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နှောင</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နှေးကြန</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ကြာမှုမရှိဘဲ</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လိုက်နာ</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ဆောင်ရွက်ရ</a:t>
            </a:r>
            <a:endParaRPr lang="en-US" dirty="0"/>
          </a:p>
        </p:txBody>
      </p:sp>
      <p:sp>
        <p:nvSpPr>
          <p:cNvPr id="4" name="Slide Number Placeholder 3"/>
          <p:cNvSpPr>
            <a:spLocks noGrp="1"/>
          </p:cNvSpPr>
          <p:nvPr>
            <p:ph type="sldNum" sz="quarter" idx="10"/>
          </p:nvPr>
        </p:nvSpPr>
        <p:spPr/>
        <p:txBody>
          <a:bodyPr/>
          <a:lstStyle/>
          <a:p>
            <a:fld id="{3B311E57-B310-4CF4-A445-16D3C8C6208B}" type="slidenum">
              <a:rPr lang="en-US" smtClean="0"/>
              <a:pPr/>
              <a:t>100</a:t>
            </a:fld>
            <a:endParaRPr lang="en-US"/>
          </a:p>
        </p:txBody>
      </p:sp>
    </p:spTree>
    <p:extLst>
      <p:ext uri="{BB962C8B-B14F-4D97-AF65-F5344CB8AC3E}">
        <p14:creationId xmlns:p14="http://schemas.microsoft.com/office/powerpoint/2010/main" val="100085791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6197BF-8696-45FE-9053-B20C550E70F1}" type="slidenum">
              <a:rPr lang="en-US" smtClean="0"/>
              <a:pPr/>
              <a:t>105</a:t>
            </a:fld>
            <a:endParaRPr lang="en-US"/>
          </a:p>
        </p:txBody>
      </p:sp>
    </p:spTree>
    <p:extLst>
      <p:ext uri="{BB962C8B-B14F-4D97-AF65-F5344CB8AC3E}">
        <p14:creationId xmlns:p14="http://schemas.microsoft.com/office/powerpoint/2010/main" val="1195491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နိုင်ငံများအနေဖြင</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အကြံပြုချက်အမှတ</a:t>
            </a:r>
            <a:r>
              <a:rPr lang="en-US" sz="1200" kern="1200" dirty="0">
                <a:solidFill>
                  <a:schemeClr val="tx1"/>
                </a:solidFill>
                <a:effectLst/>
                <a:latin typeface="+mn-lt"/>
                <a:ea typeface="+mn-ea"/>
                <a:cs typeface="+mn-cs"/>
              </a:rPr>
              <a:t>် ၇ </a:t>
            </a:r>
            <a:r>
              <a:rPr lang="en-US" sz="1200" kern="1200" dirty="0" err="1">
                <a:solidFill>
                  <a:schemeClr val="tx1"/>
                </a:solidFill>
                <a:effectLst/>
                <a:latin typeface="+mn-lt"/>
                <a:ea typeface="+mn-ea"/>
                <a:cs typeface="+mn-cs"/>
              </a:rPr>
              <a:t>အရ</a:t>
            </a:r>
            <a:r>
              <a:rPr lang="en-US" sz="1200" kern="1200" dirty="0">
                <a:solidFill>
                  <a:schemeClr val="tx1"/>
                </a:solidFill>
                <a:effectLst/>
                <a:latin typeface="+mn-lt"/>
                <a:ea typeface="+mn-ea"/>
                <a:cs typeface="+mn-cs"/>
              </a:rPr>
              <a:t> Proliferation of </a:t>
            </a:r>
            <a:r>
              <a:rPr lang="en-US" sz="1200" kern="1200" dirty="0" err="1">
                <a:solidFill>
                  <a:schemeClr val="tx1"/>
                </a:solidFill>
                <a:effectLst/>
                <a:latin typeface="+mn-lt"/>
                <a:ea typeface="+mn-ea"/>
                <a:cs typeface="+mn-cs"/>
              </a:rPr>
              <a:t>WMDနှင</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ပတ်သက</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သည</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ဘဏ္ဍာရေးအရ</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ပစ်မှတ်ထားအရေးယူဆောင်ရွက်မှုကို</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နှောင</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နှေးကြန</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ကြာမှုမရှိဘဲ</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လိုက်နာ</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ဆောင်ရွက်ရ</a:t>
            </a:r>
            <a:endParaRPr lang="en-US" dirty="0"/>
          </a:p>
        </p:txBody>
      </p:sp>
      <p:sp>
        <p:nvSpPr>
          <p:cNvPr id="4" name="Slide Number Placeholder 3"/>
          <p:cNvSpPr>
            <a:spLocks noGrp="1"/>
          </p:cNvSpPr>
          <p:nvPr>
            <p:ph type="sldNum" sz="quarter" idx="10"/>
          </p:nvPr>
        </p:nvSpPr>
        <p:spPr/>
        <p:txBody>
          <a:bodyPr/>
          <a:lstStyle/>
          <a:p>
            <a:fld id="{3B311E57-B310-4CF4-A445-16D3C8C6208B}" type="slidenum">
              <a:rPr lang="en-US" smtClean="0"/>
              <a:pPr/>
              <a:t>23</a:t>
            </a:fld>
            <a:endParaRPr lang="en-US"/>
          </a:p>
        </p:txBody>
      </p:sp>
    </p:spTree>
    <p:extLst>
      <p:ext uri="{BB962C8B-B14F-4D97-AF65-F5344CB8AC3E}">
        <p14:creationId xmlns:p14="http://schemas.microsoft.com/office/powerpoint/2010/main" val="1000857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နိုင်ငံများအနေဖြင</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အကြံပြုချက်အမှတ</a:t>
            </a:r>
            <a:r>
              <a:rPr lang="en-US" sz="1200" kern="1200" dirty="0">
                <a:solidFill>
                  <a:schemeClr val="tx1"/>
                </a:solidFill>
                <a:effectLst/>
                <a:latin typeface="+mn-lt"/>
                <a:ea typeface="+mn-ea"/>
                <a:cs typeface="+mn-cs"/>
              </a:rPr>
              <a:t>် ၇ </a:t>
            </a:r>
            <a:r>
              <a:rPr lang="en-US" sz="1200" kern="1200" dirty="0" err="1">
                <a:solidFill>
                  <a:schemeClr val="tx1"/>
                </a:solidFill>
                <a:effectLst/>
                <a:latin typeface="+mn-lt"/>
                <a:ea typeface="+mn-ea"/>
                <a:cs typeface="+mn-cs"/>
              </a:rPr>
              <a:t>အရ</a:t>
            </a:r>
            <a:r>
              <a:rPr lang="en-US" sz="1200" kern="1200" dirty="0">
                <a:solidFill>
                  <a:schemeClr val="tx1"/>
                </a:solidFill>
                <a:effectLst/>
                <a:latin typeface="+mn-lt"/>
                <a:ea typeface="+mn-ea"/>
                <a:cs typeface="+mn-cs"/>
              </a:rPr>
              <a:t> Proliferation of </a:t>
            </a:r>
            <a:r>
              <a:rPr lang="en-US" sz="1200" kern="1200" dirty="0" err="1">
                <a:solidFill>
                  <a:schemeClr val="tx1"/>
                </a:solidFill>
                <a:effectLst/>
                <a:latin typeface="+mn-lt"/>
                <a:ea typeface="+mn-ea"/>
                <a:cs typeface="+mn-cs"/>
              </a:rPr>
              <a:t>WMDနှင</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ပတ်သက</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သည</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ဘဏ္ဍာရေးအရ</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ပစ်မှတ်ထားအရေးယူဆောင်ရွက်မှုကို</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နှောင</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နှေးကြန</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ကြာမှုမရှိဘဲ</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လိုက်နာ</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ဆောင်ရွက်ရ</a:t>
            </a:r>
            <a:endParaRPr lang="en-US" dirty="0"/>
          </a:p>
        </p:txBody>
      </p:sp>
      <p:sp>
        <p:nvSpPr>
          <p:cNvPr id="4" name="Slide Number Placeholder 3"/>
          <p:cNvSpPr>
            <a:spLocks noGrp="1"/>
          </p:cNvSpPr>
          <p:nvPr>
            <p:ph type="sldNum" sz="quarter" idx="10"/>
          </p:nvPr>
        </p:nvSpPr>
        <p:spPr/>
        <p:txBody>
          <a:bodyPr/>
          <a:lstStyle/>
          <a:p>
            <a:fld id="{3B311E57-B310-4CF4-A445-16D3C8C6208B}" type="slidenum">
              <a:rPr lang="en-US" smtClean="0"/>
              <a:pPr/>
              <a:t>24</a:t>
            </a:fld>
            <a:endParaRPr lang="en-US"/>
          </a:p>
        </p:txBody>
      </p:sp>
    </p:spTree>
    <p:extLst>
      <p:ext uri="{BB962C8B-B14F-4D97-AF65-F5344CB8AC3E}">
        <p14:creationId xmlns:p14="http://schemas.microsoft.com/office/powerpoint/2010/main" val="1000857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နိုင်ငံများအနေဖြင</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အကြံပြုချက်အမှတ</a:t>
            </a:r>
            <a:r>
              <a:rPr lang="en-US" sz="1200" kern="1200" dirty="0">
                <a:solidFill>
                  <a:schemeClr val="tx1"/>
                </a:solidFill>
                <a:effectLst/>
                <a:latin typeface="+mn-lt"/>
                <a:ea typeface="+mn-ea"/>
                <a:cs typeface="+mn-cs"/>
              </a:rPr>
              <a:t>် ၇ </a:t>
            </a:r>
            <a:r>
              <a:rPr lang="en-US" sz="1200" kern="1200" dirty="0" err="1">
                <a:solidFill>
                  <a:schemeClr val="tx1"/>
                </a:solidFill>
                <a:effectLst/>
                <a:latin typeface="+mn-lt"/>
                <a:ea typeface="+mn-ea"/>
                <a:cs typeface="+mn-cs"/>
              </a:rPr>
              <a:t>အရ</a:t>
            </a:r>
            <a:r>
              <a:rPr lang="en-US" sz="1200" kern="1200" dirty="0">
                <a:solidFill>
                  <a:schemeClr val="tx1"/>
                </a:solidFill>
                <a:effectLst/>
                <a:latin typeface="+mn-lt"/>
                <a:ea typeface="+mn-ea"/>
                <a:cs typeface="+mn-cs"/>
              </a:rPr>
              <a:t> Proliferation of </a:t>
            </a:r>
            <a:r>
              <a:rPr lang="en-US" sz="1200" kern="1200" dirty="0" err="1">
                <a:solidFill>
                  <a:schemeClr val="tx1"/>
                </a:solidFill>
                <a:effectLst/>
                <a:latin typeface="+mn-lt"/>
                <a:ea typeface="+mn-ea"/>
                <a:cs typeface="+mn-cs"/>
              </a:rPr>
              <a:t>WMDနှင</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ပတ်သက</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သည</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ဘဏ္ဍာရေးအရ</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ပစ်မှတ်ထားအရေးယူဆောင်ရွက်မှုကို</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နှောင</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နှေးကြန</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ကြာမှုမရှိဘဲ</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လိုက်နာ</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ဆောင်ရွက်ရ</a:t>
            </a:r>
            <a:endParaRPr lang="en-US" dirty="0"/>
          </a:p>
        </p:txBody>
      </p:sp>
      <p:sp>
        <p:nvSpPr>
          <p:cNvPr id="4" name="Slide Number Placeholder 3"/>
          <p:cNvSpPr>
            <a:spLocks noGrp="1"/>
          </p:cNvSpPr>
          <p:nvPr>
            <p:ph type="sldNum" sz="quarter" idx="10"/>
          </p:nvPr>
        </p:nvSpPr>
        <p:spPr/>
        <p:txBody>
          <a:bodyPr/>
          <a:lstStyle/>
          <a:p>
            <a:fld id="{3B311E57-B310-4CF4-A445-16D3C8C6208B}" type="slidenum">
              <a:rPr lang="en-US" smtClean="0"/>
              <a:pPr/>
              <a:t>25</a:t>
            </a:fld>
            <a:endParaRPr lang="en-US"/>
          </a:p>
        </p:txBody>
      </p:sp>
    </p:spTree>
    <p:extLst>
      <p:ext uri="{BB962C8B-B14F-4D97-AF65-F5344CB8AC3E}">
        <p14:creationId xmlns:p14="http://schemas.microsoft.com/office/powerpoint/2010/main" val="1000857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834015B-9771-4D15-9AAC-531F06369621}" type="datetimeFigureOut">
              <a:rPr lang="en-US" smtClean="0"/>
              <a:t>9/30/2021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31270-0FE8-4CA9-80E8-7CF19A3050D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34015B-9771-4D15-9AAC-531F06369621}" type="datetimeFigureOut">
              <a:rPr lang="en-US" smtClean="0"/>
              <a:t>9/30/2021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31270-0FE8-4CA9-80E8-7CF19A3050D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E834015B-9771-4D15-9AAC-531F06369621}" type="datetimeFigureOut">
              <a:rPr lang="en-US" smtClean="0"/>
              <a:t>9/30/2021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31270-0FE8-4CA9-80E8-7CF19A3050D5}"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34015B-9771-4D15-9AAC-531F06369621}" type="datetimeFigureOut">
              <a:rPr lang="en-US" smtClean="0"/>
              <a:t>9/30/2021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31270-0FE8-4CA9-80E8-7CF19A3050D5}" type="slidenum">
              <a:rPr lang="en-US" smtClean="0"/>
              <a:t>‹#›</a:t>
            </a:fld>
            <a:endParaRPr lang="en-US"/>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34015B-9771-4D15-9AAC-531F06369621}" type="datetimeFigureOut">
              <a:rPr lang="en-US" smtClean="0"/>
              <a:t>9/30/2021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31270-0FE8-4CA9-80E8-7CF19A3050D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E834015B-9771-4D15-9AAC-531F06369621}" type="datetimeFigureOut">
              <a:rPr lang="en-US" smtClean="0"/>
              <a:t>9/30/2021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131270-0FE8-4CA9-80E8-7CF19A3050D5}"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834015B-9771-4D15-9AAC-531F06369621}" type="datetimeFigureOut">
              <a:rPr lang="en-US" smtClean="0"/>
              <a:t>9/30/2021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131270-0FE8-4CA9-80E8-7CF19A3050D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34015B-9771-4D15-9AAC-531F06369621}" type="datetimeFigureOut">
              <a:rPr lang="en-US" smtClean="0"/>
              <a:t>9/30/2021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131270-0FE8-4CA9-80E8-7CF19A3050D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E834015B-9771-4D15-9AAC-531F06369621}" type="datetimeFigureOut">
              <a:rPr lang="en-US" smtClean="0"/>
              <a:t>9/30/2021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131270-0FE8-4CA9-80E8-7CF19A3050D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E834015B-9771-4D15-9AAC-531F06369621}" type="datetimeFigureOut">
              <a:rPr lang="en-US" smtClean="0"/>
              <a:t>9/30/2021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131270-0FE8-4CA9-80E8-7CF19A3050D5}"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34015B-9771-4D15-9AAC-531F06369621}" type="datetimeFigureOut">
              <a:rPr lang="en-US" smtClean="0"/>
              <a:t>9/30/2021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131270-0FE8-4CA9-80E8-7CF19A3050D5}"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E834015B-9771-4D15-9AAC-531F06369621}" type="datetimeFigureOut">
              <a:rPr lang="en-US" smtClean="0"/>
              <a:t>9/30/2021</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C3131270-0FE8-4CA9-80E8-7CF19A3050D5}"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FATF%20Guidance-Proliferation-Financing-Risk-Assessment-Mitigation.pdf"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hyperlink" Target="Proliferation%20Sanction%20List/UNSCR%202231(2015)%20(Iran)%20Sanction%20List.pdf" TargetMode="External"/><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hyperlink" Target="https://www.un.org/securitycouncil/content/2231/list" TargetMode="External"/></Relationships>
</file>

<file path=ppt/slides/_rels/slide103.xml.rels><?xml version="1.0" encoding="UTF-8" standalone="yes"?>
<Relationships xmlns="http://schemas.openxmlformats.org/package/2006/relationships"><Relationship Id="rId3" Type="http://schemas.openxmlformats.org/officeDocument/2006/relationships/hyperlink" Target="http://unscr.com/en/resolutions/2321" TargetMode="External"/><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hyperlink" Target="https://www.un.org/securitycouncil/sanctions/1718/materials" TargetMode="External"/><Relationship Id="rId2" Type="http://schemas.openxmlformats.org/officeDocument/2006/relationships/hyperlink" Target="Proliferation%20Sanction%20List/UNSCR%201718(2006)%20DPRK%20Sanction%20list.pdf" TargetMode="Externa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0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FATF%20Guidance-Proliferation-Financing-Risk-Assessment-Mitigation.pdf"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Myanmar%20UNSCR%201540%20implementation%20Report.pdf"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42.xml.rels><?xml version="1.0" encoding="UTF-8" standalone="yes"?>
<Relationships xmlns="http://schemas.openxmlformats.org/package/2006/relationships"><Relationship Id="rId8" Type="http://schemas.openxmlformats.org/officeDocument/2006/relationships/hyperlink" Target="UNSCR%20for%20NORK%20(PF)/UNSCR%202321%20(Travel%20Ban%20Asset%20Freezing%20material%20%20and%20luxury%20good%20List%20List).pdf" TargetMode="External"/><Relationship Id="rId3" Type="http://schemas.openxmlformats.org/officeDocument/2006/relationships/hyperlink" Target="UNSCR%20for%20NORK%20(PF)/UNSCR%201718.pdf" TargetMode="External"/><Relationship Id="rId7" Type="http://schemas.openxmlformats.org/officeDocument/2006/relationships/hyperlink" Target="UNSCR%20for%20NORK%20(PF)/UNSCR%202270%20((Travel%20Ban%20Asset%20Freezing%20vessel%20and%20luxury%20List).pdf" TargetMode="External"/><Relationship Id="rId12" Type="http://schemas.openxmlformats.org/officeDocument/2006/relationships/hyperlink" Target="UNSCR%20for%20NORK%20(PF)/UNSCR2397%20(Travel%20Ban%20Asset%20Freezing).pdf"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hyperlink" Target="UNSCR%20for%20NORK%20(PF)/UNSCR%202094%20(Travel%20Ban%20Asset%20Freezing%20material%20%20and%20luxury%20good%20List).pdf" TargetMode="External"/><Relationship Id="rId11" Type="http://schemas.openxmlformats.org/officeDocument/2006/relationships/hyperlink" Target="UNSCR%20for%20NORK%20(PF)/UNSCR2375%20(Travel%20Ban%20Asset%20Freezing).pdf" TargetMode="External"/><Relationship Id="rId5" Type="http://schemas.openxmlformats.org/officeDocument/2006/relationships/hyperlink" Target="UNSCR%20for%20NORK%20(PF)/UNSCR%202087%20(Travel%20Ban%20and%20Asset%20Freezing%20List).pdf" TargetMode="External"/><Relationship Id="rId10" Type="http://schemas.openxmlformats.org/officeDocument/2006/relationships/hyperlink" Target="UNSCR%20for%20NORK%20(PF)/UNSCR%202371%20(Travel%20Ban%20Asset%20Freezing).pdf" TargetMode="External"/><Relationship Id="rId4" Type="http://schemas.openxmlformats.org/officeDocument/2006/relationships/hyperlink" Target="UNSCR%20for%20NORK%20(PF)/UNSCR%201874.pdf" TargetMode="External"/><Relationship Id="rId9" Type="http://schemas.openxmlformats.org/officeDocument/2006/relationships/hyperlink" Target="UNSCR%20for%20NORK%20(PF)/UNSCR%202356%20(Travel%20Ban%20Asset%20Freezing).pdf"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hyperlink" Target="Designated%20Vessels%20List%20under%20UNSCR%201718.pdf"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hyperlink" Target="https://www.un.org/securitycouncil/content/2231/list"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hyperlink" Target="The%20List%20established%20and%20maintained%20Under%20UNSCR%202231%20(2015).pdf"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hyperlink" Target="https://www.un.org/securitycouncil/sanctions/1718/prohibited-items"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152400" y="533400"/>
            <a:ext cx="8915400" cy="189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lnSpc>
                <a:spcPct val="150000"/>
              </a:lnSpc>
              <a:spcBef>
                <a:spcPct val="50000"/>
              </a:spcBef>
            </a:pPr>
            <a:r>
              <a:rPr lang="en-US" altLang="en-US" sz="2400" b="1" dirty="0" err="1">
                <a:solidFill>
                  <a:srgbClr val="7030A0"/>
                </a:solidFill>
                <a:latin typeface="Pyidaungsu" pitchFamily="34" charset="0"/>
                <a:ea typeface="Myanmar3" pitchFamily="18" charset="0"/>
                <a:cs typeface="Pyidaungsu" pitchFamily="34" charset="0"/>
              </a:rPr>
              <a:t>လူအများအပြားသေကြေစေသောလက်နက်များပြန</a:t>
            </a:r>
            <a:r>
              <a:rPr lang="en-US" altLang="en-US" sz="2400" b="1" dirty="0">
                <a:solidFill>
                  <a:srgbClr val="7030A0"/>
                </a:solidFill>
                <a:latin typeface="Pyidaungsu" pitchFamily="34" charset="0"/>
                <a:ea typeface="Myanmar3" pitchFamily="18" charset="0"/>
                <a:cs typeface="Pyidaungsu" pitchFamily="34" charset="0"/>
              </a:rPr>
              <a:t>့်</a:t>
            </a:r>
            <a:r>
              <a:rPr lang="en-US" altLang="en-US" sz="2400" b="1" dirty="0" err="1">
                <a:solidFill>
                  <a:srgbClr val="7030A0"/>
                </a:solidFill>
                <a:latin typeface="Pyidaungsu" pitchFamily="34" charset="0"/>
                <a:ea typeface="Myanmar3" pitchFamily="18" charset="0"/>
                <a:cs typeface="Pyidaungsu" pitchFamily="34" charset="0"/>
              </a:rPr>
              <a:t>ပွားစေရန</a:t>
            </a:r>
            <a:r>
              <a:rPr lang="en-US" altLang="en-US" sz="2400" b="1" dirty="0">
                <a:solidFill>
                  <a:srgbClr val="7030A0"/>
                </a:solidFill>
                <a:latin typeface="Pyidaungsu" pitchFamily="34" charset="0"/>
                <a:ea typeface="Myanmar3" pitchFamily="18" charset="0"/>
                <a:cs typeface="Pyidaungsu" pitchFamily="34" charset="0"/>
              </a:rPr>
              <a:t>် </a:t>
            </a:r>
            <a:r>
              <a:rPr lang="en-US" altLang="en-US" sz="2400" b="1" dirty="0" err="1">
                <a:solidFill>
                  <a:srgbClr val="7030A0"/>
                </a:solidFill>
                <a:latin typeface="Pyidaungsu" pitchFamily="34" charset="0"/>
                <a:ea typeface="Myanmar3" pitchFamily="18" charset="0"/>
                <a:cs typeface="Pyidaungsu" pitchFamily="34" charset="0"/>
              </a:rPr>
              <a:t>ငွေကြေးထောက်ပံ</a:t>
            </a:r>
            <a:r>
              <a:rPr lang="en-US" altLang="en-US" sz="2400" b="1" dirty="0">
                <a:solidFill>
                  <a:srgbClr val="7030A0"/>
                </a:solidFill>
                <a:latin typeface="Pyidaungsu" pitchFamily="34" charset="0"/>
                <a:ea typeface="Myanmar3" pitchFamily="18" charset="0"/>
                <a:cs typeface="Pyidaungsu" pitchFamily="34" charset="0"/>
              </a:rPr>
              <a:t>့</a:t>
            </a:r>
            <a:r>
              <a:rPr lang="my-MM" altLang="en-US" sz="2400" b="1" dirty="0">
                <a:solidFill>
                  <a:srgbClr val="7030A0"/>
                </a:solidFill>
                <a:latin typeface="Pyidaungsu" pitchFamily="34" charset="0"/>
                <a:ea typeface="Myanmar3" pitchFamily="18" charset="0"/>
                <a:cs typeface="Pyidaungsu" pitchFamily="34" charset="0"/>
              </a:rPr>
              <a:t>မှုတိုက်ဖျက်ရေး</a:t>
            </a:r>
            <a:endParaRPr lang="en-US" altLang="en-US" sz="2400" b="1" dirty="0">
              <a:solidFill>
                <a:srgbClr val="7030A0"/>
              </a:solidFill>
              <a:latin typeface="Pyidaungsu" pitchFamily="34" charset="0"/>
              <a:ea typeface="Myanmar3" pitchFamily="18" charset="0"/>
              <a:cs typeface="Pyidaungsu" pitchFamily="34" charset="0"/>
            </a:endParaRPr>
          </a:p>
          <a:p>
            <a:pPr algn="ctr">
              <a:lnSpc>
                <a:spcPct val="150000"/>
              </a:lnSpc>
              <a:spcBef>
                <a:spcPct val="50000"/>
              </a:spcBef>
            </a:pPr>
            <a:r>
              <a:rPr lang="en-US" altLang="en-US" sz="2400" b="1" dirty="0">
                <a:solidFill>
                  <a:srgbClr val="7030A0"/>
                </a:solidFill>
                <a:latin typeface="Pyidaungsu" pitchFamily="34" charset="0"/>
                <a:ea typeface="Myanmar3" pitchFamily="18" charset="0"/>
                <a:cs typeface="Pyidaungsu" pitchFamily="34" charset="0"/>
              </a:rPr>
              <a:t>(Countering the Financing of Proliferation)</a:t>
            </a:r>
            <a:endParaRPr lang="en-US" altLang="en-US" sz="2400" dirty="0">
              <a:solidFill>
                <a:srgbClr val="7030A0"/>
              </a:solidFill>
              <a:latin typeface="Pyidaungsu" pitchFamily="34" charset="0"/>
              <a:ea typeface="Myanmar3" pitchFamily="18" charset="0"/>
              <a:cs typeface="Pyidaungsu" pitchFamily="34" charset="0"/>
            </a:endParaRPr>
          </a:p>
        </p:txBody>
      </p:sp>
      <p:pic>
        <p:nvPicPr>
          <p:cNvPr id="6" name="Picture 2">
            <a:hlinkClick r:id="rId2" action="ppaction://hlinkfile"/>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740" t="38392" r="26933" b="17337"/>
          <a:stretch/>
        </p:blipFill>
        <p:spPr bwMode="auto">
          <a:xfrm>
            <a:off x="1143000" y="2387585"/>
            <a:ext cx="6858000" cy="294641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a:xfrm>
            <a:off x="5722883" y="5540375"/>
            <a:ext cx="3429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50000"/>
              </a:lnSpc>
            </a:pPr>
            <a:r>
              <a:rPr lang="en-US" sz="1800" b="1" dirty="0">
                <a:solidFill>
                  <a:srgbClr val="002060"/>
                </a:solidFill>
                <a:latin typeface="Pyidaungsu" pitchFamily="34" charset="0"/>
                <a:cs typeface="Pyidaungsu" pitchFamily="34" charset="0"/>
              </a:rPr>
              <a:t>(</a:t>
            </a:r>
            <a:r>
              <a:rPr lang="en-US" sz="1800" b="1" dirty="0" err="1">
                <a:solidFill>
                  <a:srgbClr val="002060"/>
                </a:solidFill>
                <a:latin typeface="Pyidaungsu" pitchFamily="34" charset="0"/>
                <a:cs typeface="Pyidaungsu" pitchFamily="34" charset="0"/>
              </a:rPr>
              <a:t>သူရိန်အောင</a:t>
            </a:r>
            <a:r>
              <a:rPr lang="en-US" sz="1800" b="1" dirty="0">
                <a:solidFill>
                  <a:srgbClr val="002060"/>
                </a:solidFill>
                <a:latin typeface="Pyidaungsu" pitchFamily="34" charset="0"/>
                <a:cs typeface="Pyidaungsu" pitchFamily="34" charset="0"/>
              </a:rPr>
              <a:t>်)</a:t>
            </a:r>
          </a:p>
          <a:p>
            <a:pPr>
              <a:lnSpc>
                <a:spcPct val="150000"/>
              </a:lnSpc>
            </a:pPr>
            <a:r>
              <a:rPr lang="en-US" sz="1800" b="1" dirty="0" err="1">
                <a:solidFill>
                  <a:srgbClr val="002060"/>
                </a:solidFill>
                <a:latin typeface="Pyidaungsu" pitchFamily="34" charset="0"/>
                <a:cs typeface="Pyidaungsu" pitchFamily="34" charset="0"/>
              </a:rPr>
              <a:t>ဒုတိယည</a:t>
            </a:r>
            <a:r>
              <a:rPr lang="en-US" sz="1800" b="1" dirty="0">
                <a:solidFill>
                  <a:srgbClr val="002060"/>
                </a:solidFill>
                <a:latin typeface="Pyidaungsu" pitchFamily="34" charset="0"/>
                <a:cs typeface="Pyidaungsu" pitchFamily="34" charset="0"/>
              </a:rPr>
              <a:t>ွှ</a:t>
            </a:r>
            <a:r>
              <a:rPr lang="en-US" sz="1800" b="1" dirty="0" err="1">
                <a:solidFill>
                  <a:srgbClr val="002060"/>
                </a:solidFill>
                <a:latin typeface="Pyidaungsu" pitchFamily="34" charset="0"/>
                <a:cs typeface="Pyidaungsu" pitchFamily="34" charset="0"/>
              </a:rPr>
              <a:t>န်ကြားရေးမှူး</a:t>
            </a:r>
            <a:endParaRPr lang="en-US" sz="1800" b="1" dirty="0">
              <a:solidFill>
                <a:srgbClr val="002060"/>
              </a:solidFill>
              <a:latin typeface="Pyidaungsu" pitchFamily="34" charset="0"/>
              <a:cs typeface="Pyidaungsu" pitchFamily="34" charset="0"/>
            </a:endParaRPr>
          </a:p>
          <a:p>
            <a:pPr>
              <a:lnSpc>
                <a:spcPct val="150000"/>
              </a:lnSpc>
            </a:pPr>
            <a:r>
              <a:rPr lang="en-US" sz="1800" b="1" dirty="0" err="1">
                <a:solidFill>
                  <a:srgbClr val="002060"/>
                </a:solidFill>
                <a:latin typeface="Pyidaungsu" pitchFamily="34" charset="0"/>
                <a:cs typeface="Pyidaungsu" pitchFamily="34" charset="0"/>
              </a:rPr>
              <a:t>အထူးစုံစမ်းစစ်ဆေးရေးဦးစီးဌာန</a:t>
            </a:r>
            <a:endParaRPr lang="en-US" sz="1800" b="1" dirty="0">
              <a:solidFill>
                <a:srgbClr val="002060"/>
              </a:solidFill>
              <a:latin typeface="Pyidaungsu" pitchFamily="34" charset="0"/>
              <a:cs typeface="Pyidaungsu" pitchFamily="34" charset="0"/>
            </a:endParaRPr>
          </a:p>
        </p:txBody>
      </p:sp>
      <p:sp>
        <p:nvSpPr>
          <p:cNvPr id="8" name="Title 1"/>
          <p:cNvSpPr txBox="1">
            <a:spLocks/>
          </p:cNvSpPr>
          <p:nvPr/>
        </p:nvSpPr>
        <p:spPr>
          <a:xfrm>
            <a:off x="0" y="5513388"/>
            <a:ext cx="2819400" cy="73501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200000"/>
              </a:lnSpc>
            </a:pPr>
            <a:r>
              <a:rPr lang="my-MM" sz="1800" b="1" dirty="0">
                <a:solidFill>
                  <a:srgbClr val="002060"/>
                </a:solidFill>
                <a:latin typeface="Pyidaungsu" pitchFamily="34" charset="0"/>
                <a:cs typeface="Pyidaungsu" pitchFamily="34" charset="0"/>
              </a:rPr>
              <a:t>၂၇/၂၈/၂၉/၃၀ - </a:t>
            </a:r>
            <a:r>
              <a:rPr lang="en-US" sz="1800" b="1" dirty="0">
                <a:solidFill>
                  <a:srgbClr val="002060"/>
                </a:solidFill>
                <a:latin typeface="Pyidaungsu" pitchFamily="34" charset="0"/>
                <a:cs typeface="Pyidaungsu" pitchFamily="34" charset="0"/>
              </a:rPr>
              <a:t>၇</a:t>
            </a:r>
            <a:r>
              <a:rPr lang="my-MM" sz="1800" b="1" dirty="0">
                <a:solidFill>
                  <a:srgbClr val="002060"/>
                </a:solidFill>
                <a:latin typeface="Pyidaungsu" pitchFamily="34" charset="0"/>
                <a:cs typeface="Pyidaungsu" pitchFamily="34" charset="0"/>
              </a:rPr>
              <a:t> - ၂၀၂၁</a:t>
            </a:r>
            <a:endParaRPr lang="en-US" sz="1800" b="1" dirty="0">
              <a:solidFill>
                <a:srgbClr val="002060"/>
              </a:solidFill>
              <a:latin typeface="Pyidaungsu" pitchFamily="34" charset="0"/>
              <a:cs typeface="Pyidaungsu" pitchFamily="34" charset="0"/>
            </a:endParaRPr>
          </a:p>
        </p:txBody>
      </p:sp>
      <p:cxnSp>
        <p:nvCxnSpPr>
          <p:cNvPr id="9" name="Straight Connector 8"/>
          <p:cNvCxnSpPr/>
          <p:nvPr/>
        </p:nvCxnSpPr>
        <p:spPr>
          <a:xfrm>
            <a:off x="0" y="5562600"/>
            <a:ext cx="9144000" cy="0"/>
          </a:xfrm>
          <a:prstGeom prst="line">
            <a:avLst/>
          </a:prstGeom>
          <a:ln w="76200" cmpd="dbl"/>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7663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2"/>
          <p:cNvSpPr txBox="1">
            <a:spLocks noChangeArrowheads="1"/>
          </p:cNvSpPr>
          <p:nvPr/>
        </p:nvSpPr>
        <p:spPr bwMode="auto">
          <a:xfrm>
            <a:off x="304800" y="1447800"/>
            <a:ext cx="8458200" cy="4124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marL="457200" indent="-457200" algn="just">
              <a:lnSpc>
                <a:spcPct val="150000"/>
              </a:lnSpc>
              <a:spcAft>
                <a:spcPts val="1200"/>
              </a:spcAft>
              <a:buFont typeface="+mj-lt"/>
              <a:buAutoNum type="arabicParenR"/>
            </a:pPr>
            <a:r>
              <a:rPr lang="my-MM" altLang="en-US" sz="2400" dirty="0">
                <a:solidFill>
                  <a:srgbClr val="002060"/>
                </a:solidFill>
                <a:latin typeface="Pyidaungsu" pitchFamily="34" charset="0"/>
                <a:ea typeface="Myanmar2" pitchFamily="34" charset="0"/>
                <a:cs typeface="Pyidaungsu" pitchFamily="34" charset="0"/>
              </a:rPr>
              <a:t>အကြမ်းဖက်အဖွဲ့အစည်းများ </a:t>
            </a:r>
            <a:r>
              <a:rPr lang="en-US" altLang="en-US" sz="2400" dirty="0">
                <a:solidFill>
                  <a:srgbClr val="002060"/>
                </a:solidFill>
                <a:latin typeface="Pyidaungsu" pitchFamily="34" charset="0"/>
                <a:ea typeface="Myanmar2" pitchFamily="34" charset="0"/>
                <a:cs typeface="Pyidaungsu" pitchFamily="34" charset="0"/>
              </a:rPr>
              <a:t>WMD</a:t>
            </a:r>
            <a:r>
              <a:rPr lang="my-MM" altLang="en-US" sz="2400" dirty="0">
                <a:solidFill>
                  <a:srgbClr val="002060"/>
                </a:solidFill>
                <a:latin typeface="Pyidaungsu" pitchFamily="34" charset="0"/>
                <a:ea typeface="Myanmar2" pitchFamily="34" charset="0"/>
                <a:cs typeface="Pyidaungsu" pitchFamily="34" charset="0"/>
              </a:rPr>
              <a:t> ပိုင်ဆိုင်စေရန် (သို့) အသုံးပြု နိုင်စေရန် အကြမ်းဖက်မှုကို ငွေကြေးထောက်ပံ့ခြင်း၊</a:t>
            </a:r>
          </a:p>
          <a:p>
            <a:pPr marL="457200" indent="-457200" algn="just">
              <a:lnSpc>
                <a:spcPct val="150000"/>
              </a:lnSpc>
              <a:spcAft>
                <a:spcPts val="1200"/>
              </a:spcAft>
              <a:buFont typeface="+mj-lt"/>
              <a:buAutoNum type="arabicParenR"/>
            </a:pPr>
            <a:r>
              <a:rPr lang="my-MM" altLang="en-US" sz="2400" dirty="0">
                <a:solidFill>
                  <a:srgbClr val="002060"/>
                </a:solidFill>
                <a:latin typeface="Pyidaungsu" pitchFamily="34" charset="0"/>
                <a:ea typeface="Myanmar2" pitchFamily="34" charset="0"/>
                <a:cs typeface="Pyidaungsu" pitchFamily="34" charset="0"/>
              </a:rPr>
              <a:t>နိုင်ငံတစ်နိုင်ငံ (သို့) နိုင်ငံတစ်နိုင်ငံက</a:t>
            </a:r>
            <a:r>
              <a:rPr lang="en-US" altLang="en-US" sz="2400" dirty="0">
                <a:solidFill>
                  <a:srgbClr val="002060"/>
                </a:solidFill>
                <a:latin typeface="Pyidaungsu" pitchFamily="34" charset="0"/>
                <a:ea typeface="Myanmar2" pitchFamily="34" charset="0"/>
                <a:cs typeface="Pyidaungsu" pitchFamily="34" charset="0"/>
              </a:rPr>
              <a:t> </a:t>
            </a:r>
            <a:r>
              <a:rPr lang="my-MM" altLang="en-US" sz="2400" dirty="0">
                <a:solidFill>
                  <a:srgbClr val="002060"/>
                </a:solidFill>
                <a:latin typeface="Pyidaungsu" pitchFamily="34" charset="0"/>
                <a:ea typeface="Myanmar2" pitchFamily="34" charset="0"/>
                <a:cs typeface="Pyidaungsu" pitchFamily="34" charset="0"/>
              </a:rPr>
              <a:t>ထိန်းချုပ်ထားသည့်/ပံ့ပိုး ထားသည့် အဖွဲ့အစည်းတစ်ရပ်က အခြားနိုင်ငံတစ်နိုင်ငံကို </a:t>
            </a:r>
            <a:r>
              <a:rPr lang="en-US" altLang="en-US" sz="2400" dirty="0">
                <a:solidFill>
                  <a:srgbClr val="002060"/>
                </a:solidFill>
                <a:latin typeface="Pyidaungsu" pitchFamily="34" charset="0"/>
                <a:ea typeface="Myanmar2" pitchFamily="34" charset="0"/>
                <a:cs typeface="Pyidaungsu" pitchFamily="34" charset="0"/>
              </a:rPr>
              <a:t>WMD </a:t>
            </a:r>
            <a:r>
              <a:rPr lang="my-MM" altLang="en-US" sz="2400" dirty="0">
                <a:solidFill>
                  <a:srgbClr val="002060"/>
                </a:solidFill>
                <a:latin typeface="Pyidaungsu" pitchFamily="34" charset="0"/>
                <a:ea typeface="Myanmar2" pitchFamily="34" charset="0"/>
                <a:cs typeface="Pyidaungsu" pitchFamily="34" charset="0"/>
              </a:rPr>
              <a:t>ထောက်ပံ့ခြင်း (သို့) ယင်းနိုင်ငံတွင် ရှိနှင့်ပြီးဖြစ်သည့် </a:t>
            </a:r>
            <a:r>
              <a:rPr lang="en-US" altLang="en-US" sz="2400" dirty="0">
                <a:solidFill>
                  <a:srgbClr val="002060"/>
                </a:solidFill>
                <a:latin typeface="Pyidaungsu" pitchFamily="34" charset="0"/>
                <a:ea typeface="Myanmar2" pitchFamily="34" charset="0"/>
                <a:cs typeface="Pyidaungsu" pitchFamily="34" charset="0"/>
              </a:rPr>
              <a:t>WMD</a:t>
            </a:r>
            <a:r>
              <a:rPr lang="my-MM" altLang="en-US" sz="2400" dirty="0">
                <a:solidFill>
                  <a:srgbClr val="002060"/>
                </a:solidFill>
                <a:latin typeface="Pyidaungsu" pitchFamily="34" charset="0"/>
                <a:ea typeface="Myanmar2" pitchFamily="34" charset="0"/>
                <a:cs typeface="Pyidaungsu" pitchFamily="34" charset="0"/>
              </a:rPr>
              <a:t> ကို စွမ်းရည်မြှင့်တင်ရန်၊ တိုးတက်ကောင်းမွန်စေရန် (သို့) အစားထိုးရန် ငွေကြေးထောက်ပံ့ခြင်း၊</a:t>
            </a:r>
          </a:p>
        </p:txBody>
      </p:sp>
      <p:sp>
        <p:nvSpPr>
          <p:cNvPr id="104451" name="Text Box 3"/>
          <p:cNvSpPr txBox="1">
            <a:spLocks noChangeArrowheads="1"/>
          </p:cNvSpPr>
          <p:nvPr/>
        </p:nvSpPr>
        <p:spPr bwMode="auto">
          <a:xfrm>
            <a:off x="381000" y="396925"/>
            <a:ext cx="838200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lnSpc>
                <a:spcPct val="150000"/>
              </a:lnSpc>
              <a:spcBef>
                <a:spcPct val="50000"/>
              </a:spcBef>
            </a:pPr>
            <a:r>
              <a:rPr lang="en-US" altLang="en-US" sz="2400" b="1" dirty="0">
                <a:solidFill>
                  <a:srgbClr val="002060"/>
                </a:solidFill>
                <a:latin typeface="Pyidaungsu" pitchFamily="34" charset="0"/>
                <a:ea typeface="Myanmar3" pitchFamily="18" charset="0"/>
                <a:cs typeface="Pyidaungsu" pitchFamily="34" charset="0"/>
              </a:rPr>
              <a:t>Proliferation Financing </a:t>
            </a:r>
            <a:r>
              <a:rPr lang="my-MM" altLang="en-US" sz="2400" b="1" dirty="0">
                <a:solidFill>
                  <a:srgbClr val="002060"/>
                </a:solidFill>
                <a:latin typeface="Pyidaungsu" pitchFamily="34" charset="0"/>
                <a:ea typeface="Myanmar3" pitchFamily="18" charset="0"/>
                <a:cs typeface="Pyidaungsu" pitchFamily="34" charset="0"/>
              </a:rPr>
              <a:t>အမျိုးအစားများ</a:t>
            </a:r>
            <a:endParaRPr lang="en-US" altLang="en-US" sz="2400" b="1" dirty="0">
              <a:solidFill>
                <a:srgbClr val="002060"/>
              </a:solidFill>
              <a:latin typeface="Pyidaungsu" pitchFamily="34" charset="0"/>
              <a:ea typeface="Myanmar3" pitchFamily="18" charset="0"/>
              <a:cs typeface="Pyidaungsu" pitchFamily="34" charset="0"/>
            </a:endParaRPr>
          </a:p>
        </p:txBody>
      </p:sp>
    </p:spTree>
    <p:extLst>
      <p:ext uri="{BB962C8B-B14F-4D97-AF65-F5344CB8AC3E}">
        <p14:creationId xmlns:p14="http://schemas.microsoft.com/office/powerpoint/2010/main" val="1971848372"/>
      </p:ext>
    </p:extLst>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Text Box 3"/>
          <p:cNvSpPr txBox="1">
            <a:spLocks noChangeArrowheads="1"/>
          </p:cNvSpPr>
          <p:nvPr/>
        </p:nvSpPr>
        <p:spPr bwMode="auto">
          <a:xfrm>
            <a:off x="381000" y="381000"/>
            <a:ext cx="83820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lnSpc>
                <a:spcPct val="200000"/>
              </a:lnSpc>
            </a:pPr>
            <a:r>
              <a:rPr lang="my-MM" altLang="en-US" sz="2400" b="1" dirty="0">
                <a:solidFill>
                  <a:srgbClr val="002060"/>
                </a:solidFill>
                <a:latin typeface="Pyidaungsu" pitchFamily="34" charset="0"/>
                <a:ea typeface="Myanmar2" pitchFamily="34" charset="0"/>
                <a:cs typeface="Pyidaungsu" pitchFamily="34" charset="0"/>
              </a:rPr>
              <a:t>တာဝန်ဝတ္တရားများနားလည်းသဘောပေါက်မှုကို မြှင့်တင်ခြင်း</a:t>
            </a:r>
            <a:endParaRPr lang="en-US" altLang="en-US" sz="2400" b="1" dirty="0">
              <a:solidFill>
                <a:srgbClr val="002060"/>
              </a:solidFill>
              <a:latin typeface="Pyidaungsu" pitchFamily="34" charset="0"/>
              <a:ea typeface="Myanmar2" pitchFamily="34" charset="0"/>
              <a:cs typeface="Pyidaungsu" pitchFamily="34" charset="0"/>
            </a:endParaRPr>
          </a:p>
        </p:txBody>
      </p:sp>
      <p:sp>
        <p:nvSpPr>
          <p:cNvPr id="4" name="Text Box 2"/>
          <p:cNvSpPr txBox="1">
            <a:spLocks noChangeArrowheads="1"/>
          </p:cNvSpPr>
          <p:nvPr/>
        </p:nvSpPr>
        <p:spPr bwMode="auto">
          <a:xfrm>
            <a:off x="190500" y="1219200"/>
            <a:ext cx="8724900" cy="5752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marL="457200" indent="-457200" algn="just">
              <a:lnSpc>
                <a:spcPct val="140000"/>
              </a:lnSpc>
              <a:spcAft>
                <a:spcPts val="600"/>
              </a:spcAft>
              <a:buFont typeface="+mj-lt"/>
              <a:buAutoNum type="arabicParenR"/>
            </a:pPr>
            <a:r>
              <a:rPr lang="my-MM" altLang="en-US" sz="2100" b="1" i="1" dirty="0">
                <a:solidFill>
                  <a:srgbClr val="002060"/>
                </a:solidFill>
                <a:latin typeface="Pyidaungsu" pitchFamily="34" charset="0"/>
                <a:ea typeface="Myanmar2" pitchFamily="34" charset="0"/>
                <a:cs typeface="Pyidaungsu" pitchFamily="34" charset="0"/>
              </a:rPr>
              <a:t>ဆိုင်ရာတာဝန်ရှိသူများ</a:t>
            </a:r>
            <a:r>
              <a:rPr lang="my-MM" altLang="en-US" sz="2100" dirty="0">
                <a:solidFill>
                  <a:srgbClr val="002060"/>
                </a:solidFill>
                <a:latin typeface="Pyidaungsu" pitchFamily="34" charset="0"/>
                <a:ea typeface="Myanmar2" pitchFamily="34" charset="0"/>
                <a:cs typeface="Pyidaungsu" pitchFamily="34" charset="0"/>
              </a:rPr>
              <a:t>က ကြီးကြပ်ခံအဖွဲ့အစည်းများအတွက် </a:t>
            </a:r>
            <a:r>
              <a:rPr lang="en-US" altLang="en-US" sz="2100" dirty="0">
                <a:solidFill>
                  <a:srgbClr val="002060"/>
                </a:solidFill>
                <a:latin typeface="Pyidaungsu" pitchFamily="34" charset="0"/>
                <a:ea typeface="Myanmar2" pitchFamily="34" charset="0"/>
                <a:cs typeface="Pyidaungsu" pitchFamily="34" charset="0"/>
              </a:rPr>
              <a:t>Sanction </a:t>
            </a:r>
            <a:r>
              <a:rPr lang="my-MM" altLang="en-US" sz="2100" dirty="0">
                <a:solidFill>
                  <a:srgbClr val="002060"/>
                </a:solidFill>
                <a:latin typeface="Pyidaungsu" pitchFamily="34" charset="0"/>
                <a:ea typeface="Myanmar2" pitchFamily="34" charset="0"/>
                <a:cs typeface="Pyidaungsu" pitchFamily="34" charset="0"/>
              </a:rPr>
              <a:t>ဆိုင်ရာ တာဝန်ရှိများမှု၊ </a:t>
            </a:r>
            <a:r>
              <a:rPr lang="en-US" altLang="en-US" sz="2100" dirty="0">
                <a:solidFill>
                  <a:srgbClr val="002060"/>
                </a:solidFill>
                <a:latin typeface="Pyidaungsu" pitchFamily="34" charset="0"/>
                <a:ea typeface="Myanmar2" pitchFamily="34" charset="0"/>
                <a:cs typeface="Pyidaungsu" pitchFamily="34" charset="0"/>
              </a:rPr>
              <a:t>Sanction </a:t>
            </a:r>
            <a:r>
              <a:rPr lang="my-MM" altLang="en-US" sz="2100" dirty="0">
                <a:solidFill>
                  <a:srgbClr val="002060"/>
                </a:solidFill>
                <a:latin typeface="Pyidaungsu" pitchFamily="34" charset="0"/>
                <a:ea typeface="Myanmar2" pitchFamily="34" charset="0"/>
                <a:cs typeface="Pyidaungsu" pitchFamily="34" charset="0"/>
              </a:rPr>
              <a:t>တိမ်းရှောင်မှုများဆိုင်ရာ ပုံမှန် အသိပညာပေးမှုများ၊ လမ်းညွှန်ချက်နှင့် လုပ်ထုံးလုပ်နည်းထုတ်ပြန်မှုများ ဆောင်ရွက်ခြင်း၊</a:t>
            </a:r>
          </a:p>
          <a:p>
            <a:pPr marL="457200" indent="-457200" algn="just">
              <a:lnSpc>
                <a:spcPct val="140000"/>
              </a:lnSpc>
              <a:spcAft>
                <a:spcPts val="600"/>
              </a:spcAft>
              <a:buFont typeface="+mj-lt"/>
              <a:buAutoNum type="arabicParenR"/>
            </a:pPr>
            <a:r>
              <a:rPr lang="my-MM" altLang="en-US" sz="2100" dirty="0">
                <a:solidFill>
                  <a:srgbClr val="002060"/>
                </a:solidFill>
                <a:latin typeface="Pyidaungsu" pitchFamily="34" charset="0"/>
                <a:ea typeface="Myanmar2" pitchFamily="34" charset="0"/>
                <a:cs typeface="Pyidaungsu" pitchFamily="34" charset="0"/>
              </a:rPr>
              <a:t>လုပ်ငန်းလမ်းညွှန်ချက်ပေးရန် နှင့် စုံစမ်းမေးမြန်းမှုများကို</a:t>
            </a:r>
            <a:r>
              <a:rPr lang="en-US" altLang="en-US" sz="2100" dirty="0">
                <a:solidFill>
                  <a:srgbClr val="002060"/>
                </a:solidFill>
                <a:latin typeface="Pyidaungsu" pitchFamily="34" charset="0"/>
                <a:ea typeface="Myanmar2" pitchFamily="34" charset="0"/>
                <a:cs typeface="Pyidaungsu" pitchFamily="34" charset="0"/>
              </a:rPr>
              <a:t> </a:t>
            </a:r>
            <a:r>
              <a:rPr lang="my-MM" altLang="en-US" sz="2100" dirty="0">
                <a:solidFill>
                  <a:srgbClr val="002060"/>
                </a:solidFill>
                <a:latin typeface="Pyidaungsu" pitchFamily="34" charset="0"/>
                <a:ea typeface="Myanmar2" pitchFamily="34" charset="0"/>
                <a:cs typeface="Pyidaungsu" pitchFamily="34" charset="0"/>
              </a:rPr>
              <a:t>ဖြေကြားရန် </a:t>
            </a:r>
            <a:r>
              <a:rPr lang="my-MM" altLang="en-US" sz="2100" b="1" i="1" dirty="0">
                <a:solidFill>
                  <a:srgbClr val="002060"/>
                </a:solidFill>
                <a:latin typeface="Pyidaungsu" pitchFamily="34" charset="0"/>
                <a:ea typeface="Myanmar2" pitchFamily="34" charset="0"/>
                <a:cs typeface="Pyidaungsu" pitchFamily="34" charset="0"/>
              </a:rPr>
              <a:t>နိုင်ငံတော်က </a:t>
            </a:r>
            <a:r>
              <a:rPr lang="en-US" altLang="en-US" sz="2100" b="1" i="1" dirty="0">
                <a:solidFill>
                  <a:srgbClr val="002060"/>
                </a:solidFill>
                <a:latin typeface="Pyidaungsu" pitchFamily="34" charset="0"/>
                <a:ea typeface="Myanmar2" pitchFamily="34" charset="0"/>
                <a:cs typeface="Pyidaungsu" pitchFamily="34" charset="0"/>
              </a:rPr>
              <a:t> </a:t>
            </a:r>
            <a:r>
              <a:rPr lang="my-MM" altLang="en-US" sz="2100" dirty="0">
                <a:solidFill>
                  <a:srgbClr val="002060"/>
                </a:solidFill>
                <a:latin typeface="Pyidaungsu" pitchFamily="34" charset="0"/>
                <a:ea typeface="Myanmar2" pitchFamily="34" charset="0"/>
                <a:cs typeface="Pyidaungsu" pitchFamily="34" charset="0"/>
              </a:rPr>
              <a:t>အရေးပေါ်ဆက်သွယ်ရေးလမ်းကြောင်းများထားရှိပေးခြင်း၊</a:t>
            </a:r>
          </a:p>
          <a:p>
            <a:pPr marL="457200" indent="-457200" algn="just">
              <a:lnSpc>
                <a:spcPct val="140000"/>
              </a:lnSpc>
              <a:spcAft>
                <a:spcPts val="600"/>
              </a:spcAft>
              <a:buFont typeface="+mj-lt"/>
              <a:buAutoNum type="arabicParenR"/>
            </a:pPr>
            <a:r>
              <a:rPr lang="en-US" altLang="en-US" sz="2100" dirty="0">
                <a:solidFill>
                  <a:srgbClr val="002060"/>
                </a:solidFill>
                <a:latin typeface="Pyidaungsu" pitchFamily="34" charset="0"/>
                <a:ea typeface="Myanmar2" pitchFamily="34" charset="0"/>
                <a:cs typeface="Pyidaungsu" pitchFamily="34" charset="0"/>
              </a:rPr>
              <a:t>Sanction </a:t>
            </a:r>
            <a:r>
              <a:rPr lang="my-MM" altLang="en-US" sz="2100" dirty="0">
                <a:solidFill>
                  <a:srgbClr val="002060"/>
                </a:solidFill>
                <a:latin typeface="Pyidaungsu" pitchFamily="34" charset="0"/>
                <a:ea typeface="Myanmar2" pitchFamily="34" charset="0"/>
                <a:cs typeface="Pyidaungsu" pitchFamily="34" charset="0"/>
              </a:rPr>
              <a:t>ဆိုင်ရာ ဝတ္တရားများနှင့်ပတ်သက်၍ နောက်ဆုံးအခြေအနေများကို သိရှိစေရေးအတွက် </a:t>
            </a:r>
            <a:r>
              <a:rPr lang="my-MM" altLang="en-US" sz="2100" b="1" i="1" dirty="0">
                <a:solidFill>
                  <a:srgbClr val="002060"/>
                </a:solidFill>
                <a:latin typeface="Pyidaungsu" pitchFamily="34" charset="0"/>
                <a:ea typeface="Myanmar2" pitchFamily="34" charset="0"/>
                <a:cs typeface="Pyidaungsu" pitchFamily="34" charset="0"/>
              </a:rPr>
              <a:t>ကြီးကြပ်သူများက </a:t>
            </a:r>
            <a:r>
              <a:rPr lang="my-MM" altLang="en-US" sz="2100" dirty="0">
                <a:solidFill>
                  <a:srgbClr val="002060"/>
                </a:solidFill>
                <a:latin typeface="Pyidaungsu" pitchFamily="34" charset="0"/>
                <a:ea typeface="Myanmar2" pitchFamily="34" charset="0"/>
                <a:cs typeface="Pyidaungsu" pitchFamily="34" charset="0"/>
              </a:rPr>
              <a:t>လမ်းညွှန်ချက်များကိုအချိန်နှင့် တစ်ပြေးညီပြင်ဆင်ပြောင်းလဲမှုများဆောင်ရွက်ရန်၊</a:t>
            </a:r>
          </a:p>
          <a:p>
            <a:pPr marL="457200" indent="-457200" algn="just">
              <a:lnSpc>
                <a:spcPct val="140000"/>
              </a:lnSpc>
              <a:spcAft>
                <a:spcPts val="600"/>
              </a:spcAft>
              <a:buFont typeface="+mj-lt"/>
              <a:buAutoNum type="arabicParenR"/>
            </a:pPr>
            <a:r>
              <a:rPr lang="my-MM" altLang="en-US" sz="2100" b="1" i="1" dirty="0">
                <a:solidFill>
                  <a:srgbClr val="002060"/>
                </a:solidFill>
                <a:latin typeface="Pyidaungsu" pitchFamily="34" charset="0"/>
                <a:ea typeface="Myanmar2" pitchFamily="34" charset="0"/>
                <a:cs typeface="Pyidaungsu" pitchFamily="34" charset="0"/>
              </a:rPr>
              <a:t>ကြီးကြပ်သူများက </a:t>
            </a:r>
            <a:r>
              <a:rPr lang="my-MM" altLang="en-US" sz="2100" dirty="0">
                <a:solidFill>
                  <a:srgbClr val="002060"/>
                </a:solidFill>
                <a:latin typeface="Pyidaungsu" pitchFamily="34" charset="0"/>
                <a:ea typeface="Myanmar2" pitchFamily="34" charset="0"/>
                <a:cs typeface="Pyidaungsu" pitchFamily="34" charset="0"/>
              </a:rPr>
              <a:t>အထွေထွေနှင့် မိတ်ဆက်အဆင့် စာအုပ်စာတမ်းများနှင့် မတူညီသည့် အဖွဲ့အစည်း၊ တာဝန်ဝတ္တရား၊ ရာထူးအဆင့်၊ အဓိကနယ်ပယ်၊ နည်းလမ်းနှင့်ပထဝီဝင် အခြေအနေများအတွက် သီးခြားအထူးပြုသတင်းအချက် ထုတ်ပြန်ပေးရန်။</a:t>
            </a:r>
            <a:endParaRPr lang="en-US" altLang="en-US" sz="2100" dirty="0">
              <a:solidFill>
                <a:srgbClr val="002060"/>
              </a:solidFill>
              <a:latin typeface="Pyidaungsu" pitchFamily="34" charset="0"/>
              <a:ea typeface="Myanmar2" pitchFamily="34" charset="0"/>
              <a:cs typeface="Pyidaungsu" pitchFamily="34" charset="0"/>
            </a:endParaRPr>
          </a:p>
        </p:txBody>
      </p:sp>
    </p:spTree>
    <p:extLst>
      <p:ext uri="{BB962C8B-B14F-4D97-AF65-F5344CB8AC3E}">
        <p14:creationId xmlns:p14="http://schemas.microsoft.com/office/powerpoint/2010/main" val="1617174372"/>
      </p:ext>
    </p:extLst>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Text Box 3"/>
          <p:cNvSpPr txBox="1">
            <a:spLocks noChangeArrowheads="1"/>
          </p:cNvSpPr>
          <p:nvPr/>
        </p:nvSpPr>
        <p:spPr bwMode="auto">
          <a:xfrm>
            <a:off x="381000" y="381997"/>
            <a:ext cx="8382000" cy="1331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lnSpc>
                <a:spcPct val="150000"/>
              </a:lnSpc>
            </a:pPr>
            <a:r>
              <a:rPr lang="en-US" altLang="en-US" sz="2800" b="1" dirty="0">
                <a:solidFill>
                  <a:srgbClr val="7030A0"/>
                </a:solidFill>
                <a:latin typeface="Pyidaungsu" pitchFamily="34" charset="0"/>
                <a:ea typeface="Myanmar3" pitchFamily="18" charset="0"/>
                <a:cs typeface="Pyidaungsu" pitchFamily="34" charset="0"/>
              </a:rPr>
              <a:t>1540 Committee</a:t>
            </a:r>
          </a:p>
          <a:p>
            <a:pPr algn="ctr">
              <a:lnSpc>
                <a:spcPct val="150000"/>
              </a:lnSpc>
            </a:pPr>
            <a:r>
              <a:rPr lang="en-US" altLang="en-US" sz="2800" b="1" dirty="0">
                <a:solidFill>
                  <a:srgbClr val="7030A0"/>
                </a:solidFill>
                <a:latin typeface="Pyidaungsu" pitchFamily="34" charset="0"/>
                <a:ea typeface="Myanmar3" pitchFamily="18" charset="0"/>
                <a:cs typeface="Pyidaungsu" pitchFamily="34" charset="0"/>
              </a:rPr>
              <a:t>http://www.un.org/en/sc/1540/</a:t>
            </a: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247" t="5160" r="7634" b="17658"/>
          <a:stretch/>
        </p:blipFill>
        <p:spPr bwMode="auto">
          <a:xfrm>
            <a:off x="413657" y="2133600"/>
            <a:ext cx="816613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0211477"/>
      </p:ext>
    </p:extLst>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6271" t="5704" r="9284" b="6374"/>
          <a:stretch/>
        </p:blipFill>
        <p:spPr bwMode="auto">
          <a:xfrm>
            <a:off x="762000" y="2253343"/>
            <a:ext cx="7736114" cy="4528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Box 3"/>
          <p:cNvSpPr txBox="1">
            <a:spLocks noChangeArrowheads="1"/>
          </p:cNvSpPr>
          <p:nvPr/>
        </p:nvSpPr>
        <p:spPr bwMode="auto">
          <a:xfrm>
            <a:off x="381000" y="425540"/>
            <a:ext cx="8382000" cy="1331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lnSpc>
                <a:spcPct val="150000"/>
              </a:lnSpc>
            </a:pPr>
            <a:r>
              <a:rPr lang="en-US" altLang="en-US" sz="2800" b="1" dirty="0">
                <a:solidFill>
                  <a:srgbClr val="7030A0"/>
                </a:solidFill>
                <a:latin typeface="Pyidaungsu" pitchFamily="34" charset="0"/>
                <a:ea typeface="Myanmar3" pitchFamily="18" charset="0"/>
                <a:cs typeface="Pyidaungsu" pitchFamily="34" charset="0"/>
                <a:hlinkClick r:id="rId3" action="ppaction://hlinkfile"/>
              </a:rPr>
              <a:t>UNSCR 2231/2015 (Iran) Sanction List</a:t>
            </a:r>
            <a:endParaRPr lang="en-US" altLang="en-US" sz="2800" b="1" dirty="0">
              <a:solidFill>
                <a:srgbClr val="7030A0"/>
              </a:solidFill>
              <a:latin typeface="Pyidaungsu" pitchFamily="34" charset="0"/>
              <a:ea typeface="Myanmar3" pitchFamily="18" charset="0"/>
              <a:cs typeface="Pyidaungsu" pitchFamily="34" charset="0"/>
            </a:endParaRPr>
          </a:p>
          <a:p>
            <a:pPr algn="ctr">
              <a:lnSpc>
                <a:spcPct val="150000"/>
              </a:lnSpc>
            </a:pPr>
            <a:r>
              <a:rPr lang="en-US" sz="2800" dirty="0">
                <a:solidFill>
                  <a:srgbClr val="7030A0"/>
                </a:solidFill>
                <a:latin typeface="Pyidaungsu" pitchFamily="34" charset="0"/>
                <a:cs typeface="Pyidaungsu" pitchFamily="34" charset="0"/>
                <a:hlinkClick r:id="rId4"/>
              </a:rPr>
              <a:t>https://www.un.org/securitycouncil/content/2231/list</a:t>
            </a:r>
            <a:endParaRPr lang="en-US" altLang="en-US" sz="2800" b="1" dirty="0">
              <a:solidFill>
                <a:srgbClr val="7030A0"/>
              </a:solidFill>
              <a:latin typeface="Pyidaungsu" pitchFamily="34" charset="0"/>
              <a:ea typeface="Myanmar3" pitchFamily="18" charset="0"/>
              <a:cs typeface="Pyidaungsu" pitchFamily="34" charset="0"/>
            </a:endParaRPr>
          </a:p>
        </p:txBody>
      </p:sp>
    </p:spTree>
    <p:extLst>
      <p:ext uri="{BB962C8B-B14F-4D97-AF65-F5344CB8AC3E}">
        <p14:creationId xmlns:p14="http://schemas.microsoft.com/office/powerpoint/2010/main" val="334827395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695" t="5603" r="9729" b="11854"/>
          <a:stretch/>
        </p:blipFill>
        <p:spPr bwMode="auto">
          <a:xfrm>
            <a:off x="304800" y="2057400"/>
            <a:ext cx="8557327" cy="4695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Box 3"/>
          <p:cNvSpPr txBox="1">
            <a:spLocks noChangeArrowheads="1"/>
          </p:cNvSpPr>
          <p:nvPr/>
        </p:nvSpPr>
        <p:spPr bwMode="auto">
          <a:xfrm>
            <a:off x="381000" y="383738"/>
            <a:ext cx="838200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lnSpc>
                <a:spcPct val="150000"/>
              </a:lnSpc>
            </a:pPr>
            <a:r>
              <a:rPr lang="en-US" altLang="en-US" sz="2800" b="1" dirty="0" err="1">
                <a:solidFill>
                  <a:srgbClr val="7030A0"/>
                </a:solidFill>
                <a:latin typeface="Pyidaungsu" pitchFamily="34" charset="0"/>
                <a:ea typeface="Myanmar3" pitchFamily="18" charset="0"/>
                <a:cs typeface="Pyidaungsu" pitchFamily="34" charset="0"/>
              </a:rPr>
              <a:t>လုံခြုံရေးကောင်စီဆုံးဖြတ်ချက်များရှာဖွေရန</a:t>
            </a:r>
            <a:r>
              <a:rPr lang="en-US" altLang="en-US" sz="2800" b="1" dirty="0">
                <a:solidFill>
                  <a:srgbClr val="7030A0"/>
                </a:solidFill>
                <a:latin typeface="Pyidaungsu" pitchFamily="34" charset="0"/>
                <a:ea typeface="Myanmar3" pitchFamily="18" charset="0"/>
                <a:cs typeface="Pyidaungsu" pitchFamily="34" charset="0"/>
              </a:rPr>
              <a:t>်</a:t>
            </a:r>
          </a:p>
          <a:p>
            <a:pPr algn="ctr">
              <a:lnSpc>
                <a:spcPct val="150000"/>
              </a:lnSpc>
            </a:pPr>
            <a:r>
              <a:rPr lang="en-US" sz="2400" dirty="0">
                <a:solidFill>
                  <a:srgbClr val="7030A0"/>
                </a:solidFill>
                <a:latin typeface="Pyidaungsu" pitchFamily="34" charset="0"/>
                <a:cs typeface="Pyidaungsu" pitchFamily="34" charset="0"/>
                <a:hlinkClick r:id="rId3"/>
              </a:rPr>
              <a:t>http://unscr.com/en/resolutions/2321</a:t>
            </a:r>
            <a:endParaRPr lang="en-US" altLang="en-US" sz="2800" b="1" dirty="0">
              <a:solidFill>
                <a:srgbClr val="7030A0"/>
              </a:solidFill>
              <a:latin typeface="Pyidaungsu" pitchFamily="34" charset="0"/>
              <a:ea typeface="Myanmar3" pitchFamily="18" charset="0"/>
              <a:cs typeface="Pyidaungsu" pitchFamily="34" charset="0"/>
            </a:endParaRPr>
          </a:p>
        </p:txBody>
      </p:sp>
    </p:spTree>
    <p:extLst>
      <p:ext uri="{BB962C8B-B14F-4D97-AF65-F5344CB8AC3E}">
        <p14:creationId xmlns:p14="http://schemas.microsoft.com/office/powerpoint/2010/main" val="217885071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381000" y="381997"/>
            <a:ext cx="838200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lnSpc>
                <a:spcPct val="150000"/>
              </a:lnSpc>
            </a:pPr>
            <a:r>
              <a:rPr lang="en-US" altLang="en-US" sz="2800" b="1" dirty="0">
                <a:solidFill>
                  <a:srgbClr val="7030A0"/>
                </a:solidFill>
                <a:latin typeface="Pyidaungsu" pitchFamily="34" charset="0"/>
                <a:ea typeface="Myanmar3" pitchFamily="18" charset="0"/>
                <a:cs typeface="Pyidaungsu" pitchFamily="34" charset="0"/>
                <a:hlinkClick r:id="rId2" action="ppaction://hlinkfile"/>
              </a:rPr>
              <a:t>UNSCR 1718/2006 (DPRK) Sanction List</a:t>
            </a:r>
            <a:endParaRPr lang="en-US" altLang="en-US" sz="2800" b="1" dirty="0">
              <a:solidFill>
                <a:srgbClr val="7030A0"/>
              </a:solidFill>
              <a:latin typeface="Pyidaungsu" pitchFamily="34" charset="0"/>
              <a:ea typeface="Myanmar3" pitchFamily="18" charset="0"/>
              <a:cs typeface="Pyidaungsu" pitchFamily="34" charset="0"/>
            </a:endParaRPr>
          </a:p>
          <a:p>
            <a:pPr algn="ctr">
              <a:lnSpc>
                <a:spcPct val="150000"/>
              </a:lnSpc>
            </a:pPr>
            <a:r>
              <a:rPr lang="en-US" sz="2400" dirty="0">
                <a:solidFill>
                  <a:srgbClr val="7030A0"/>
                </a:solidFill>
                <a:latin typeface="Pyidaungsu" pitchFamily="34" charset="0"/>
                <a:cs typeface="Pyidaungsu" pitchFamily="34" charset="0"/>
                <a:hlinkClick r:id="rId3"/>
              </a:rPr>
              <a:t>https://www.un.org/securitycouncil/sanctions/1718/materials</a:t>
            </a:r>
            <a:endParaRPr lang="en-US" altLang="en-US" sz="2800" b="1" dirty="0">
              <a:solidFill>
                <a:srgbClr val="7030A0"/>
              </a:solidFill>
              <a:latin typeface="Pyidaungsu" pitchFamily="34" charset="0"/>
              <a:ea typeface="Myanmar3" pitchFamily="18" charset="0"/>
              <a:cs typeface="Pyidaungsu" pitchFamily="34" charset="0"/>
            </a:endParaRPr>
          </a:p>
        </p:txBody>
      </p:sp>
      <p:pic>
        <p:nvPicPr>
          <p:cNvPr id="307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8255" t="3139" r="11428" b="18651"/>
          <a:stretch/>
        </p:blipFill>
        <p:spPr bwMode="auto">
          <a:xfrm>
            <a:off x="535644" y="2057400"/>
            <a:ext cx="8072712"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351357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990600"/>
            <a:ext cx="5257800" cy="4350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7771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2"/>
          <p:cNvSpPr txBox="1">
            <a:spLocks noChangeArrowheads="1"/>
          </p:cNvSpPr>
          <p:nvPr/>
        </p:nvSpPr>
        <p:spPr bwMode="auto">
          <a:xfrm>
            <a:off x="304800" y="1295400"/>
            <a:ext cx="8610600" cy="539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marL="465138" indent="-465138" algn="just">
              <a:lnSpc>
                <a:spcPct val="130000"/>
              </a:lnSpc>
              <a:spcAft>
                <a:spcPts val="600"/>
              </a:spcAft>
            </a:pPr>
            <a:r>
              <a:rPr lang="en-US" altLang="en-US" sz="2200" b="1" dirty="0">
                <a:solidFill>
                  <a:srgbClr val="002060"/>
                </a:solidFill>
                <a:latin typeface="Pyidaungsu" pitchFamily="34" charset="0"/>
                <a:ea typeface="Myanmar2" pitchFamily="34" charset="0"/>
                <a:cs typeface="Pyidaungsu" pitchFamily="34" charset="0"/>
              </a:rPr>
              <a:t>1.	Fund Raising (</a:t>
            </a:r>
            <a:r>
              <a:rPr lang="my-MM" altLang="en-US" sz="2200" b="1" dirty="0">
                <a:solidFill>
                  <a:srgbClr val="002060"/>
                </a:solidFill>
                <a:latin typeface="Pyidaungsu" pitchFamily="34" charset="0"/>
                <a:ea typeface="Myanmar2" pitchFamily="34" charset="0"/>
                <a:cs typeface="Pyidaungsu" pitchFamily="34" charset="0"/>
              </a:rPr>
              <a:t>ရန်ပုံငွေရှာဖွေခြင်း</a:t>
            </a:r>
            <a:r>
              <a:rPr lang="en-US" altLang="en-US" sz="2200" b="1" dirty="0">
                <a:solidFill>
                  <a:srgbClr val="002060"/>
                </a:solidFill>
                <a:latin typeface="Pyidaungsu" pitchFamily="34" charset="0"/>
                <a:ea typeface="Myanmar2" pitchFamily="34" charset="0"/>
                <a:cs typeface="Pyidaungsu" pitchFamily="34" charset="0"/>
              </a:rPr>
              <a:t>)</a:t>
            </a:r>
          </a:p>
          <a:p>
            <a:pPr marL="857250" indent="-342900" algn="just">
              <a:lnSpc>
                <a:spcPct val="130000"/>
              </a:lnSpc>
              <a:spcAft>
                <a:spcPts val="600"/>
              </a:spcAft>
              <a:buFont typeface="Arial" pitchFamily="34" charset="0"/>
              <a:buChar char="•"/>
            </a:pPr>
            <a:r>
              <a:rPr lang="en-US" altLang="en-US" sz="2200" dirty="0">
                <a:solidFill>
                  <a:srgbClr val="002060"/>
                </a:solidFill>
                <a:latin typeface="Pyidaungsu" pitchFamily="34" charset="0"/>
                <a:ea typeface="Myanmar2" pitchFamily="34" charset="0"/>
                <a:cs typeface="Pyidaungsu" pitchFamily="34" charset="0"/>
              </a:rPr>
              <a:t>	Domestic budget, networks overseas, criminal activities.</a:t>
            </a:r>
          </a:p>
          <a:p>
            <a:pPr marL="465138" indent="-465138" algn="just">
              <a:lnSpc>
                <a:spcPct val="130000"/>
              </a:lnSpc>
              <a:spcAft>
                <a:spcPts val="600"/>
              </a:spcAft>
            </a:pPr>
            <a:r>
              <a:rPr lang="en-US" altLang="en-US" sz="2200" b="1" dirty="0">
                <a:solidFill>
                  <a:srgbClr val="002060"/>
                </a:solidFill>
                <a:latin typeface="Pyidaungsu" pitchFamily="34" charset="0"/>
                <a:ea typeface="Myanmar2" pitchFamily="34" charset="0"/>
                <a:cs typeface="Pyidaungsu" pitchFamily="34" charset="0"/>
              </a:rPr>
              <a:t>2.	Disguising the Funds</a:t>
            </a:r>
            <a:r>
              <a:rPr lang="my-MM" altLang="en-US" sz="2200" b="1" dirty="0">
                <a:solidFill>
                  <a:srgbClr val="002060"/>
                </a:solidFill>
                <a:latin typeface="Pyidaungsu" pitchFamily="34" charset="0"/>
                <a:ea typeface="Myanmar2" pitchFamily="34" charset="0"/>
                <a:cs typeface="Pyidaungsu" pitchFamily="34" charset="0"/>
              </a:rPr>
              <a:t> (ရရှိရန်ပုံငွေများအားဖုံးကွယ်ခြင်း)</a:t>
            </a:r>
            <a:endParaRPr lang="en-US" altLang="en-US" sz="2200" b="1" dirty="0">
              <a:solidFill>
                <a:srgbClr val="002060"/>
              </a:solidFill>
              <a:latin typeface="Pyidaungsu" pitchFamily="34" charset="0"/>
              <a:ea typeface="Myanmar2" pitchFamily="34" charset="0"/>
              <a:cs typeface="Pyidaungsu" pitchFamily="34" charset="0"/>
            </a:endParaRPr>
          </a:p>
          <a:p>
            <a:pPr marL="857250" indent="-342900" algn="just">
              <a:lnSpc>
                <a:spcPct val="130000"/>
              </a:lnSpc>
              <a:spcAft>
                <a:spcPts val="600"/>
              </a:spcAft>
              <a:buFont typeface="Arial" pitchFamily="34" charset="0"/>
              <a:buChar char="•"/>
            </a:pPr>
            <a:r>
              <a:rPr lang="en-US" altLang="en-US" sz="2200" dirty="0">
                <a:solidFill>
                  <a:srgbClr val="002060"/>
                </a:solidFill>
                <a:latin typeface="Pyidaungsu" pitchFamily="34" charset="0"/>
                <a:ea typeface="Myanmar2" pitchFamily="34" charset="0"/>
                <a:cs typeface="Pyidaungsu" pitchFamily="34" charset="0"/>
              </a:rPr>
              <a:t>Transfer the funds into the International Financial System</a:t>
            </a:r>
          </a:p>
          <a:p>
            <a:pPr marL="857250" indent="-342900" algn="just">
              <a:lnSpc>
                <a:spcPct val="130000"/>
              </a:lnSpc>
              <a:spcAft>
                <a:spcPts val="600"/>
              </a:spcAft>
              <a:buFont typeface="Arial" pitchFamily="34" charset="0"/>
              <a:buChar char="•"/>
            </a:pPr>
            <a:r>
              <a:rPr lang="en-US" altLang="en-US" sz="2200" dirty="0">
                <a:solidFill>
                  <a:srgbClr val="002060"/>
                </a:solidFill>
                <a:latin typeface="Pyidaungsu" pitchFamily="34" charset="0"/>
                <a:ea typeface="Myanmar2" pitchFamily="34" charset="0"/>
                <a:cs typeface="Pyidaungsu" pitchFamily="34" charset="0"/>
              </a:rPr>
              <a:t>Using extensive networks of Business (e.g.. Front Co.,), middle man, opaque ownership structure, companies/ accounts near a sanctioned countries, false documentation.</a:t>
            </a:r>
          </a:p>
          <a:p>
            <a:pPr marL="465138" indent="-465138" algn="just">
              <a:lnSpc>
                <a:spcPct val="130000"/>
              </a:lnSpc>
              <a:spcAft>
                <a:spcPts val="600"/>
              </a:spcAft>
            </a:pPr>
            <a:r>
              <a:rPr lang="en-US" altLang="en-US" sz="2200" b="1" dirty="0">
                <a:solidFill>
                  <a:srgbClr val="002060"/>
                </a:solidFill>
                <a:latin typeface="Pyidaungsu" pitchFamily="34" charset="0"/>
                <a:ea typeface="Myanmar2" pitchFamily="34" charset="0"/>
                <a:cs typeface="Pyidaungsu" pitchFamily="34" charset="0"/>
              </a:rPr>
              <a:t>3.	Procurement of materials and technology</a:t>
            </a:r>
            <a:r>
              <a:rPr lang="my-MM" altLang="en-US" sz="2200" b="1" dirty="0">
                <a:solidFill>
                  <a:srgbClr val="002060"/>
                </a:solidFill>
                <a:latin typeface="Pyidaungsu" pitchFamily="34" charset="0"/>
                <a:ea typeface="Myanmar2" pitchFamily="34" charset="0"/>
                <a:cs typeface="Pyidaungsu" pitchFamily="34" charset="0"/>
              </a:rPr>
              <a:t> (ပစ္စည်းကိရိယာနှင့် နည်းပညာများရယူခြင်း</a:t>
            </a:r>
            <a:r>
              <a:rPr lang="my-MM" altLang="en-US" sz="2200" dirty="0">
                <a:solidFill>
                  <a:srgbClr val="002060"/>
                </a:solidFill>
                <a:latin typeface="Pyidaungsu" pitchFamily="34" charset="0"/>
                <a:ea typeface="Myanmar2" pitchFamily="34" charset="0"/>
                <a:cs typeface="Pyidaungsu" pitchFamily="34" charset="0"/>
              </a:rPr>
              <a:t>)</a:t>
            </a:r>
            <a:endParaRPr lang="en-US" altLang="en-US" sz="2200" dirty="0">
              <a:solidFill>
                <a:srgbClr val="002060"/>
              </a:solidFill>
              <a:latin typeface="Pyidaungsu" pitchFamily="34" charset="0"/>
              <a:ea typeface="Myanmar2" pitchFamily="34" charset="0"/>
              <a:cs typeface="Pyidaungsu" pitchFamily="34" charset="0"/>
            </a:endParaRPr>
          </a:p>
          <a:p>
            <a:pPr marL="914400" lvl="1" indent="-457200" algn="just">
              <a:lnSpc>
                <a:spcPct val="130000"/>
              </a:lnSpc>
              <a:spcAft>
                <a:spcPts val="600"/>
              </a:spcAft>
              <a:buFont typeface="Arial" pitchFamily="34" charset="0"/>
              <a:buChar char="•"/>
            </a:pPr>
            <a:r>
              <a:rPr lang="en-US" altLang="en-US" sz="2200" dirty="0">
                <a:solidFill>
                  <a:srgbClr val="002060"/>
                </a:solidFill>
                <a:latin typeface="Pyidaungsu" pitchFamily="34" charset="0"/>
                <a:ea typeface="Myanmar2" pitchFamily="34" charset="0"/>
                <a:cs typeface="Pyidaungsu" pitchFamily="34" charset="0"/>
              </a:rPr>
              <a:t>Use this funds to pay for goods, materials, technology and logistics needed for WMD program.</a:t>
            </a:r>
            <a:endParaRPr lang="my-MM" altLang="en-US" sz="2200" dirty="0">
              <a:solidFill>
                <a:srgbClr val="002060"/>
              </a:solidFill>
              <a:latin typeface="Pyidaungsu" pitchFamily="34" charset="0"/>
              <a:ea typeface="Myanmar2" pitchFamily="34" charset="0"/>
              <a:cs typeface="Pyidaungsu" pitchFamily="34" charset="0"/>
            </a:endParaRPr>
          </a:p>
        </p:txBody>
      </p:sp>
      <p:sp>
        <p:nvSpPr>
          <p:cNvPr id="104451" name="Text Box 3"/>
          <p:cNvSpPr txBox="1">
            <a:spLocks noChangeArrowheads="1"/>
          </p:cNvSpPr>
          <p:nvPr/>
        </p:nvSpPr>
        <p:spPr bwMode="auto">
          <a:xfrm>
            <a:off x="381000" y="396925"/>
            <a:ext cx="838200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lnSpc>
                <a:spcPct val="150000"/>
              </a:lnSpc>
              <a:spcBef>
                <a:spcPct val="50000"/>
              </a:spcBef>
            </a:pPr>
            <a:r>
              <a:rPr lang="en-US" altLang="en-US" sz="2400" b="1" dirty="0">
                <a:solidFill>
                  <a:srgbClr val="002060"/>
                </a:solidFill>
                <a:latin typeface="Pyidaungsu" pitchFamily="34" charset="0"/>
                <a:ea typeface="Myanmar3" pitchFamily="18" charset="0"/>
                <a:cs typeface="Pyidaungsu" pitchFamily="34" charset="0"/>
              </a:rPr>
              <a:t>Proliferation Financing </a:t>
            </a:r>
            <a:r>
              <a:rPr lang="my-MM" altLang="en-US" sz="2400" b="1" dirty="0">
                <a:solidFill>
                  <a:srgbClr val="002060"/>
                </a:solidFill>
                <a:latin typeface="Pyidaungsu" pitchFamily="34" charset="0"/>
                <a:ea typeface="Myanmar3" pitchFamily="18" charset="0"/>
                <a:cs typeface="Pyidaungsu" pitchFamily="34" charset="0"/>
              </a:rPr>
              <a:t>အဆင့်များ</a:t>
            </a:r>
            <a:endParaRPr lang="en-US" altLang="en-US" sz="2400" b="1" dirty="0">
              <a:solidFill>
                <a:srgbClr val="002060"/>
              </a:solidFill>
              <a:latin typeface="Pyidaungsu" pitchFamily="34" charset="0"/>
              <a:ea typeface="Myanmar3" pitchFamily="18" charset="0"/>
              <a:cs typeface="Pyidaungsu" pitchFamily="34" charset="0"/>
            </a:endParaRPr>
          </a:p>
        </p:txBody>
      </p:sp>
    </p:spTree>
    <p:extLst>
      <p:ext uri="{BB962C8B-B14F-4D97-AF65-F5344CB8AC3E}">
        <p14:creationId xmlns:p14="http://schemas.microsoft.com/office/powerpoint/2010/main" val="401877905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Text Box 3"/>
          <p:cNvSpPr txBox="1">
            <a:spLocks noChangeArrowheads="1"/>
          </p:cNvSpPr>
          <p:nvPr/>
        </p:nvSpPr>
        <p:spPr bwMode="auto">
          <a:xfrm>
            <a:off x="381000" y="396925"/>
            <a:ext cx="838200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lnSpc>
                <a:spcPct val="150000"/>
              </a:lnSpc>
              <a:spcBef>
                <a:spcPct val="50000"/>
              </a:spcBef>
            </a:pPr>
            <a:r>
              <a:rPr lang="en-US" altLang="en-US" sz="2400" b="1" dirty="0">
                <a:solidFill>
                  <a:srgbClr val="002060"/>
                </a:solidFill>
                <a:latin typeface="Pyidaungsu" pitchFamily="34" charset="0"/>
                <a:ea typeface="Myanmar3" pitchFamily="18" charset="0"/>
                <a:cs typeface="Pyidaungsu" pitchFamily="34" charset="0"/>
              </a:rPr>
              <a:t>Proliferation Financing </a:t>
            </a:r>
            <a:r>
              <a:rPr lang="my-MM" altLang="en-US" sz="2400" b="1" dirty="0">
                <a:solidFill>
                  <a:srgbClr val="002060"/>
                </a:solidFill>
                <a:latin typeface="Pyidaungsu" pitchFamily="34" charset="0"/>
                <a:ea typeface="Myanmar3" pitchFamily="18" charset="0"/>
                <a:cs typeface="Pyidaungsu" pitchFamily="34" charset="0"/>
              </a:rPr>
              <a:t>အဆင့်များ</a:t>
            </a:r>
            <a:endParaRPr lang="en-US" altLang="en-US" sz="2400" b="1" dirty="0">
              <a:solidFill>
                <a:srgbClr val="002060"/>
              </a:solidFill>
              <a:latin typeface="Pyidaungsu" pitchFamily="34" charset="0"/>
              <a:ea typeface="Myanmar3" pitchFamily="18" charset="0"/>
              <a:cs typeface="Pyidaungsu" pitchFamily="34" charset="0"/>
            </a:endParaRPr>
          </a:p>
        </p:txBody>
      </p:sp>
      <p:graphicFrame>
        <p:nvGraphicFramePr>
          <p:cNvPr id="3" name="Diagram 2"/>
          <p:cNvGraphicFramePr/>
          <p:nvPr>
            <p:extLst>
              <p:ext uri="{D42A27DB-BD31-4B8C-83A1-F6EECF244321}">
                <p14:modId xmlns:p14="http://schemas.microsoft.com/office/powerpoint/2010/main" val="3926498058"/>
              </p:ext>
            </p:extLst>
          </p:nvPr>
        </p:nvGraphicFramePr>
        <p:xfrm>
          <a:off x="609600" y="1397000"/>
          <a:ext cx="8077200" cy="546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own Arrow 3"/>
          <p:cNvSpPr/>
          <p:nvPr/>
        </p:nvSpPr>
        <p:spPr>
          <a:xfrm>
            <a:off x="1981200" y="2438400"/>
            <a:ext cx="1524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1981200" y="3886200"/>
            <a:ext cx="1524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1981200" y="5410200"/>
            <a:ext cx="1524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847587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265" t="16417" r="28445" b="23415"/>
          <a:stretch/>
        </p:blipFill>
        <p:spPr bwMode="auto">
          <a:xfrm>
            <a:off x="228600" y="1542197"/>
            <a:ext cx="8686800" cy="5315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457200" y="381000"/>
            <a:ext cx="8229600" cy="715962"/>
          </a:xfrm>
        </p:spPr>
        <p:txBody>
          <a:bodyPr>
            <a:normAutofit/>
          </a:bodyPr>
          <a:lstStyle/>
          <a:p>
            <a:pPr>
              <a:lnSpc>
                <a:spcPct val="150000"/>
              </a:lnSpc>
              <a:spcBef>
                <a:spcPct val="50000"/>
              </a:spcBef>
            </a:pPr>
            <a:r>
              <a:rPr lang="en-US" altLang="en-US" sz="2400" b="1" dirty="0">
                <a:solidFill>
                  <a:srgbClr val="002060"/>
                </a:solidFill>
                <a:latin typeface="Pyidaungsu" pitchFamily="34" charset="0"/>
                <a:ea typeface="Myanmar3" pitchFamily="18" charset="0"/>
                <a:cs typeface="Pyidaungsu" pitchFamily="34" charset="0"/>
              </a:rPr>
              <a:t>Proliferation Financing </a:t>
            </a:r>
            <a:r>
              <a:rPr lang="my-MM" altLang="en-US" sz="2400" b="1" dirty="0">
                <a:solidFill>
                  <a:srgbClr val="002060"/>
                </a:solidFill>
                <a:latin typeface="Pyidaungsu" pitchFamily="34" charset="0"/>
                <a:ea typeface="Myanmar3" pitchFamily="18" charset="0"/>
                <a:cs typeface="Pyidaungsu" pitchFamily="34" charset="0"/>
              </a:rPr>
              <a:t>အဆင့်များ</a:t>
            </a:r>
            <a:endParaRPr lang="en-US" altLang="en-US" sz="2400" b="1" dirty="0">
              <a:solidFill>
                <a:srgbClr val="002060"/>
              </a:solidFill>
              <a:latin typeface="Pyidaungsu" pitchFamily="34" charset="0"/>
              <a:ea typeface="Myanmar3" pitchFamily="18" charset="0"/>
              <a:cs typeface="Pyidaungsu" pitchFamily="34" charset="0"/>
            </a:endParaRPr>
          </a:p>
        </p:txBody>
      </p:sp>
    </p:spTree>
    <p:extLst>
      <p:ext uri="{BB962C8B-B14F-4D97-AF65-F5344CB8AC3E}">
        <p14:creationId xmlns:p14="http://schemas.microsoft.com/office/powerpoint/2010/main" val="3014710418"/>
      </p:ext>
    </p:extLst>
  </p:cSld>
  <p:clrMapOvr>
    <a:masterClrMapping/>
  </p:clrMapOvr>
  <p:transition spd="slow" advTm="2762"/>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67453" y="1752600"/>
            <a:ext cx="6633547" cy="523220"/>
          </a:xfrm>
          <a:prstGeom prst="rect">
            <a:avLst/>
          </a:prstGeom>
        </p:spPr>
        <p:txBody>
          <a:bodyPr wrap="none">
            <a:spAutoFit/>
          </a:bodyPr>
          <a:lstStyle/>
          <a:p>
            <a:r>
              <a:rPr lang="en-US" altLang="en-US" sz="2800" b="1" dirty="0">
                <a:solidFill>
                  <a:srgbClr val="002060"/>
                </a:solidFill>
                <a:latin typeface="Pyidaungsu" pitchFamily="34" charset="0"/>
                <a:ea typeface="Myanmar3" pitchFamily="18" charset="0"/>
                <a:cs typeface="Pyidaungsu" pitchFamily="34" charset="0"/>
              </a:rPr>
              <a:t>FATF’s Recommendations for Proliferation</a:t>
            </a:r>
            <a:endParaRPr lang="en-US" sz="2800" dirty="0"/>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139" t="16234" r="33669" b="5876"/>
          <a:stretch/>
        </p:blipFill>
        <p:spPr bwMode="auto">
          <a:xfrm>
            <a:off x="3048000" y="2618330"/>
            <a:ext cx="3019796" cy="4239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4325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2"/>
          <p:cNvSpPr txBox="1">
            <a:spLocks noChangeArrowheads="1"/>
          </p:cNvSpPr>
          <p:nvPr/>
        </p:nvSpPr>
        <p:spPr bwMode="auto">
          <a:xfrm>
            <a:off x="383628" y="1371600"/>
            <a:ext cx="8382001"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marL="457200" indent="-457200" algn="just">
              <a:lnSpc>
                <a:spcPct val="200000"/>
              </a:lnSpc>
              <a:buFont typeface="+mj-lt"/>
              <a:buAutoNum type="arabicParenR"/>
            </a:pPr>
            <a:r>
              <a:rPr lang="en-US" altLang="en-US" sz="2200" dirty="0">
                <a:solidFill>
                  <a:srgbClr val="002060"/>
                </a:solidFill>
                <a:latin typeface="Pyidaungsu" pitchFamily="34" charset="0"/>
                <a:ea typeface="Myanmar2" pitchFamily="34" charset="0"/>
                <a:cs typeface="Pyidaungsu" pitchFamily="34" charset="0"/>
              </a:rPr>
              <a:t>R-1		Assessing risks and applying a risk-based approach</a:t>
            </a:r>
          </a:p>
          <a:p>
            <a:pPr marL="457200" indent="-457200" algn="just">
              <a:lnSpc>
                <a:spcPct val="200000"/>
              </a:lnSpc>
              <a:buFont typeface="+mj-lt"/>
              <a:buAutoNum type="arabicParenR"/>
            </a:pPr>
            <a:r>
              <a:rPr lang="en-US" altLang="en-US" sz="2200" dirty="0">
                <a:solidFill>
                  <a:srgbClr val="002060"/>
                </a:solidFill>
                <a:latin typeface="Pyidaungsu" pitchFamily="34" charset="0"/>
                <a:ea typeface="Myanmar2" pitchFamily="34" charset="0"/>
                <a:cs typeface="Pyidaungsu" pitchFamily="34" charset="0"/>
              </a:rPr>
              <a:t>R-2		National cooperation and coordination</a:t>
            </a:r>
          </a:p>
          <a:p>
            <a:pPr marL="457200" indent="-457200" algn="just">
              <a:lnSpc>
                <a:spcPct val="200000"/>
              </a:lnSpc>
              <a:buFont typeface="+mj-lt"/>
              <a:buAutoNum type="arabicParenR"/>
            </a:pPr>
            <a:r>
              <a:rPr lang="en-US" altLang="en-US" sz="2200" dirty="0">
                <a:solidFill>
                  <a:srgbClr val="002060"/>
                </a:solidFill>
                <a:latin typeface="Pyidaungsu" pitchFamily="34" charset="0"/>
                <a:ea typeface="Myanmar2" pitchFamily="34" charset="0"/>
                <a:cs typeface="Pyidaungsu" pitchFamily="34" charset="0"/>
              </a:rPr>
              <a:t>R-7		Targeted financial sanctions related to proliferation</a:t>
            </a:r>
          </a:p>
          <a:p>
            <a:pPr marL="457200" indent="-457200" algn="just">
              <a:lnSpc>
                <a:spcPct val="200000"/>
              </a:lnSpc>
              <a:buFont typeface="+mj-lt"/>
              <a:buAutoNum type="arabicParenR"/>
            </a:pPr>
            <a:r>
              <a:rPr lang="en-US" altLang="en-US" sz="2200" dirty="0">
                <a:solidFill>
                  <a:srgbClr val="002060"/>
                </a:solidFill>
                <a:latin typeface="Pyidaungsu" pitchFamily="34" charset="0"/>
                <a:ea typeface="Myanmar2" pitchFamily="34" charset="0"/>
                <a:cs typeface="Pyidaungsu" pitchFamily="34" charset="0"/>
              </a:rPr>
              <a:t>R-15	New Technologies</a:t>
            </a:r>
          </a:p>
          <a:p>
            <a:pPr marL="457200" indent="-457200" algn="just">
              <a:lnSpc>
                <a:spcPct val="200000"/>
              </a:lnSpc>
              <a:buFont typeface="+mj-lt"/>
              <a:buAutoNum type="arabicParenR"/>
            </a:pPr>
            <a:r>
              <a:rPr lang="en-US" altLang="en-US" sz="2200" dirty="0">
                <a:solidFill>
                  <a:srgbClr val="002060"/>
                </a:solidFill>
                <a:latin typeface="Pyidaungsu" pitchFamily="34" charset="0"/>
                <a:ea typeface="Myanmar2" pitchFamily="34" charset="0"/>
                <a:cs typeface="Pyidaungsu" pitchFamily="34" charset="0"/>
              </a:rPr>
              <a:t>IO-11	</a:t>
            </a:r>
            <a:r>
              <a:rPr lang="en-US" sz="2400" dirty="0">
                <a:solidFill>
                  <a:srgbClr val="002060"/>
                </a:solidFill>
              </a:rPr>
              <a:t>Persons and entities involved in PF are prevented 		from </a:t>
            </a:r>
            <a:r>
              <a:rPr lang="en-US" sz="2400" b="1" i="1" dirty="0">
                <a:solidFill>
                  <a:srgbClr val="002060"/>
                </a:solidFill>
              </a:rPr>
              <a:t>raising, moving and using funds</a:t>
            </a:r>
            <a:r>
              <a:rPr lang="en-US" sz="2400" dirty="0">
                <a:solidFill>
                  <a:srgbClr val="002060"/>
                </a:solidFill>
              </a:rPr>
              <a:t>, consistent 		with the relevant UNSCRs. 	</a:t>
            </a:r>
          </a:p>
          <a:p>
            <a:pPr marL="457200" indent="-457200" algn="just">
              <a:lnSpc>
                <a:spcPct val="200000"/>
              </a:lnSpc>
              <a:buFont typeface="+mj-lt"/>
              <a:buAutoNum type="arabicParenR"/>
            </a:pPr>
            <a:endParaRPr lang="en-US" altLang="en-US" sz="2200" dirty="0">
              <a:solidFill>
                <a:srgbClr val="002060"/>
              </a:solidFill>
              <a:latin typeface="Pyidaungsu" pitchFamily="34" charset="0"/>
              <a:ea typeface="Myanmar2" pitchFamily="34" charset="0"/>
              <a:cs typeface="Pyidaungsu" pitchFamily="34" charset="0"/>
            </a:endParaRPr>
          </a:p>
        </p:txBody>
      </p:sp>
      <p:sp>
        <p:nvSpPr>
          <p:cNvPr id="104451" name="Text Box 3"/>
          <p:cNvSpPr txBox="1">
            <a:spLocks noChangeArrowheads="1"/>
          </p:cNvSpPr>
          <p:nvPr/>
        </p:nvSpPr>
        <p:spPr bwMode="auto">
          <a:xfrm>
            <a:off x="381000" y="381000"/>
            <a:ext cx="838200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lnSpc>
                <a:spcPct val="150000"/>
              </a:lnSpc>
              <a:spcBef>
                <a:spcPct val="50000"/>
              </a:spcBef>
            </a:pPr>
            <a:r>
              <a:rPr lang="en-US" altLang="en-US" sz="2400" b="1" dirty="0">
                <a:solidFill>
                  <a:srgbClr val="002060"/>
                </a:solidFill>
                <a:latin typeface="Pyidaungsu" pitchFamily="34" charset="0"/>
                <a:ea typeface="Myanmar3" pitchFamily="18" charset="0"/>
                <a:cs typeface="Pyidaungsu" pitchFamily="34" charset="0"/>
              </a:rPr>
              <a:t>Applicable FATF’s Standards for Proliferation</a:t>
            </a:r>
          </a:p>
        </p:txBody>
      </p:sp>
    </p:spTree>
    <p:extLst>
      <p:ext uri="{BB962C8B-B14F-4D97-AF65-F5344CB8AC3E}">
        <p14:creationId xmlns:p14="http://schemas.microsoft.com/office/powerpoint/2010/main" val="305146680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2"/>
          <p:cNvSpPr txBox="1">
            <a:spLocks noChangeArrowheads="1"/>
          </p:cNvSpPr>
          <p:nvPr/>
        </p:nvSpPr>
        <p:spPr bwMode="auto">
          <a:xfrm>
            <a:off x="349468" y="1371600"/>
            <a:ext cx="8382001" cy="5401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just">
              <a:lnSpc>
                <a:spcPct val="150000"/>
              </a:lnSpc>
            </a:pPr>
            <a:r>
              <a:rPr lang="my-MM" altLang="en-US" sz="2200" b="1" dirty="0">
                <a:solidFill>
                  <a:srgbClr val="002060"/>
                </a:solidFill>
                <a:latin typeface="Pyidaungsu" pitchFamily="34" charset="0"/>
                <a:ea typeface="Myanmar2" pitchFamily="34" charset="0"/>
                <a:cs typeface="Pyidaungsu" pitchFamily="34" charset="0"/>
              </a:rPr>
              <a:t>နိုင်ငံတော်အစိုးရ</a:t>
            </a:r>
            <a:endParaRPr lang="en-US" altLang="en-US" sz="2200" b="1" dirty="0">
              <a:solidFill>
                <a:srgbClr val="002060"/>
              </a:solidFill>
              <a:latin typeface="Pyidaungsu" pitchFamily="34" charset="0"/>
              <a:ea typeface="Myanmar2" pitchFamily="34" charset="0"/>
              <a:cs typeface="Pyidaungsu" pitchFamily="34" charset="0"/>
            </a:endParaRPr>
          </a:p>
          <a:p>
            <a:pPr marL="463550" indent="-231775" algn="just">
              <a:lnSpc>
                <a:spcPct val="150000"/>
              </a:lnSpc>
              <a:spcAft>
                <a:spcPts val="600"/>
              </a:spcAft>
              <a:buFont typeface="Arial" pitchFamily="34" charset="0"/>
              <a:buChar char="•"/>
            </a:pPr>
            <a:r>
              <a:rPr lang="en-US" altLang="en-US" sz="2200" dirty="0">
                <a:solidFill>
                  <a:srgbClr val="002060"/>
                </a:solidFill>
                <a:latin typeface="Pyidaungsu" pitchFamily="34" charset="0"/>
                <a:ea typeface="Myanmar2" pitchFamily="34" charset="0"/>
                <a:cs typeface="Pyidaungsu" pitchFamily="34" charset="0"/>
              </a:rPr>
              <a:t>PF</a:t>
            </a:r>
            <a:r>
              <a:rPr lang="my-MM" altLang="en-US" sz="2200" dirty="0">
                <a:solidFill>
                  <a:srgbClr val="002060"/>
                </a:solidFill>
                <a:latin typeface="Pyidaungsu" pitchFamily="34" charset="0"/>
                <a:ea typeface="Myanmar2" pitchFamily="34" charset="0"/>
                <a:cs typeface="Pyidaungsu" pitchFamily="34" charset="0"/>
              </a:rPr>
              <a:t>ဆိုင်ရာ ဆုံးရှုံးနိုင်ခြေအန္တရာယ်ရှိမှုများကို </a:t>
            </a:r>
            <a:r>
              <a:rPr lang="my-MM" altLang="en-US" sz="2200" i="1" dirty="0">
                <a:solidFill>
                  <a:srgbClr val="002060"/>
                </a:solidFill>
                <a:latin typeface="Pyidaungsu" pitchFamily="34" charset="0"/>
                <a:ea typeface="Myanmar2" pitchFamily="34" charset="0"/>
                <a:cs typeface="Pyidaungsu" pitchFamily="34" charset="0"/>
              </a:rPr>
              <a:t>ဖော်ထုတ်ရန်၊ အကဲဖြတ်ရန် နှင့် နားလည်သဘောပေါက်အောင်ဆောင်ရွက်ရန်၊</a:t>
            </a:r>
            <a:endParaRPr lang="my-MM" altLang="en-US" sz="2200" dirty="0">
              <a:solidFill>
                <a:srgbClr val="002060"/>
              </a:solidFill>
              <a:latin typeface="Pyidaungsu" pitchFamily="34" charset="0"/>
              <a:ea typeface="Myanmar2" pitchFamily="34" charset="0"/>
              <a:cs typeface="Pyidaungsu" pitchFamily="34" charset="0"/>
            </a:endParaRPr>
          </a:p>
          <a:p>
            <a:pPr algn="just">
              <a:lnSpc>
                <a:spcPct val="150000"/>
              </a:lnSpc>
              <a:spcAft>
                <a:spcPts val="600"/>
              </a:spcAft>
            </a:pPr>
            <a:r>
              <a:rPr lang="my-MM" altLang="en-US" sz="2200" b="1" dirty="0">
                <a:solidFill>
                  <a:srgbClr val="002060"/>
                </a:solidFill>
                <a:latin typeface="Pyidaungsu" pitchFamily="34" charset="0"/>
                <a:ea typeface="Myanmar2" pitchFamily="34" charset="0"/>
                <a:cs typeface="Pyidaungsu" pitchFamily="34" charset="0"/>
              </a:rPr>
              <a:t>ငွေရေးကြေးရေးအဖွဲ့အစည်းများနှင့် </a:t>
            </a:r>
            <a:r>
              <a:rPr lang="en-US" altLang="en-US" sz="2200" b="1" dirty="0">
                <a:solidFill>
                  <a:srgbClr val="002060"/>
                </a:solidFill>
                <a:latin typeface="Pyidaungsu" pitchFamily="34" charset="0"/>
                <a:ea typeface="Myanmar2" pitchFamily="34" charset="0"/>
                <a:cs typeface="Pyidaungsu" pitchFamily="34" charset="0"/>
              </a:rPr>
              <a:t>DNFBP</a:t>
            </a:r>
            <a:r>
              <a:rPr lang="my-MM" altLang="en-US" sz="2200" b="1" dirty="0">
                <a:solidFill>
                  <a:srgbClr val="002060"/>
                </a:solidFill>
                <a:latin typeface="Pyidaungsu" pitchFamily="34" charset="0"/>
                <a:ea typeface="Myanmar2" pitchFamily="34" charset="0"/>
                <a:cs typeface="Pyidaungsu" pitchFamily="34" charset="0"/>
              </a:rPr>
              <a:t>များ</a:t>
            </a:r>
            <a:endParaRPr lang="en-US" altLang="en-US" sz="2200" b="1" dirty="0">
              <a:solidFill>
                <a:srgbClr val="002060"/>
              </a:solidFill>
              <a:latin typeface="Pyidaungsu" pitchFamily="34" charset="0"/>
              <a:ea typeface="Myanmar2" pitchFamily="34" charset="0"/>
              <a:cs typeface="Pyidaungsu" pitchFamily="34" charset="0"/>
            </a:endParaRPr>
          </a:p>
          <a:p>
            <a:pPr marL="463550" indent="-231775" algn="just">
              <a:lnSpc>
                <a:spcPct val="150000"/>
              </a:lnSpc>
              <a:spcAft>
                <a:spcPts val="600"/>
              </a:spcAft>
              <a:buFont typeface="Arial" pitchFamily="34" charset="0"/>
              <a:buChar char="•"/>
            </a:pPr>
            <a:r>
              <a:rPr lang="en-US" altLang="en-US" sz="2200" dirty="0">
                <a:solidFill>
                  <a:srgbClr val="002060"/>
                </a:solidFill>
                <a:latin typeface="Pyidaungsu" pitchFamily="34" charset="0"/>
                <a:ea typeface="Myanmar2" pitchFamily="34" charset="0"/>
                <a:cs typeface="Pyidaungsu" pitchFamily="34" charset="0"/>
              </a:rPr>
              <a:t>PF</a:t>
            </a:r>
            <a:r>
              <a:rPr lang="my-MM" altLang="en-US" sz="2200" dirty="0">
                <a:solidFill>
                  <a:srgbClr val="002060"/>
                </a:solidFill>
                <a:latin typeface="Pyidaungsu" pitchFamily="34" charset="0"/>
                <a:ea typeface="Myanmar2" pitchFamily="34" charset="0"/>
                <a:cs typeface="Pyidaungsu" pitchFamily="34" charset="0"/>
              </a:rPr>
              <a:t>ဆိုင်ရာ ဆုံးရှုံးနိုင်ခြေအန္တရာယ်ရှိမှုများကို </a:t>
            </a:r>
            <a:r>
              <a:rPr lang="my-MM" altLang="en-US" sz="2200" i="1" dirty="0">
                <a:solidFill>
                  <a:srgbClr val="002060"/>
                </a:solidFill>
                <a:latin typeface="Pyidaungsu" pitchFamily="34" charset="0"/>
                <a:ea typeface="Myanmar2" pitchFamily="34" charset="0"/>
                <a:cs typeface="Pyidaungsu" pitchFamily="34" charset="0"/>
              </a:rPr>
              <a:t>ဖော်ထုတ်ရန်၊ အကဲဖြတ်ရန်၊ စောင့်ကြည့်စစ်ဆေးရန်၊ စီမံခန့်ခွဲရန်</a:t>
            </a:r>
            <a:r>
              <a:rPr lang="en-US" altLang="en-US" sz="2200" i="1" dirty="0">
                <a:solidFill>
                  <a:srgbClr val="002060"/>
                </a:solidFill>
                <a:latin typeface="Pyidaungsu" pitchFamily="34" charset="0"/>
                <a:ea typeface="Myanmar2" pitchFamily="34" charset="0"/>
                <a:cs typeface="Pyidaungsu" pitchFamily="34" charset="0"/>
              </a:rPr>
              <a:t> </a:t>
            </a:r>
            <a:r>
              <a:rPr lang="my-MM" altLang="en-US" sz="2200" i="1" dirty="0">
                <a:solidFill>
                  <a:srgbClr val="002060"/>
                </a:solidFill>
                <a:latin typeface="Pyidaungsu" pitchFamily="34" charset="0"/>
                <a:ea typeface="Myanmar2" pitchFamily="34" charset="0"/>
                <a:cs typeface="Pyidaungsu" pitchFamily="34" charset="0"/>
              </a:rPr>
              <a:t>နှင့် လျော့ပါးသက်သာအောင် ဆောင်ရွက်ရန်</a:t>
            </a:r>
            <a:r>
              <a:rPr lang="my-MM" altLang="en-US" sz="2200" dirty="0">
                <a:solidFill>
                  <a:srgbClr val="002060"/>
                </a:solidFill>
                <a:latin typeface="Pyidaungsu" pitchFamily="34" charset="0"/>
                <a:ea typeface="Myanmar2" pitchFamily="34" charset="0"/>
                <a:cs typeface="Pyidaungsu" pitchFamily="34" charset="0"/>
              </a:rPr>
              <a:t>။</a:t>
            </a:r>
          </a:p>
          <a:p>
            <a:pPr marL="457200" algn="just">
              <a:lnSpc>
                <a:spcPct val="150000"/>
              </a:lnSpc>
            </a:pPr>
            <a:endParaRPr lang="my-MM" altLang="en-US" sz="2200" dirty="0">
              <a:solidFill>
                <a:srgbClr val="002060"/>
              </a:solidFill>
              <a:latin typeface="Pyidaungsu" pitchFamily="34" charset="0"/>
              <a:ea typeface="Myanmar2" pitchFamily="34" charset="0"/>
              <a:cs typeface="Pyidaungsu" pitchFamily="34" charset="0"/>
            </a:endParaRPr>
          </a:p>
          <a:p>
            <a:pPr marL="457200" algn="just">
              <a:lnSpc>
                <a:spcPct val="150000"/>
              </a:lnSpc>
            </a:pPr>
            <a:r>
              <a:rPr lang="my-MM" altLang="en-US" sz="2200" dirty="0">
                <a:solidFill>
                  <a:srgbClr val="002060"/>
                </a:solidFill>
                <a:latin typeface="Pyidaungsu" pitchFamily="34" charset="0"/>
                <a:ea typeface="Myanmar2" pitchFamily="34" charset="0"/>
                <a:cs typeface="Pyidaungsu" pitchFamily="34" charset="0"/>
              </a:rPr>
              <a:t>(</a:t>
            </a:r>
            <a:r>
              <a:rPr lang="en-US" altLang="en-US" sz="2200" dirty="0">
                <a:solidFill>
                  <a:srgbClr val="002060"/>
                </a:solidFill>
                <a:latin typeface="Pyidaungsu" pitchFamily="34" charset="0"/>
                <a:ea typeface="Myanmar2" pitchFamily="34" charset="0"/>
                <a:cs typeface="Pyidaungsu" pitchFamily="34" charset="0"/>
              </a:rPr>
              <a:t>“risk” refers strictly and only to the potential breach, non-implementation or evasion of TFS PF)</a:t>
            </a:r>
          </a:p>
        </p:txBody>
      </p:sp>
      <p:sp>
        <p:nvSpPr>
          <p:cNvPr id="104451" name="Text Box 3"/>
          <p:cNvSpPr txBox="1">
            <a:spLocks noChangeArrowheads="1"/>
          </p:cNvSpPr>
          <p:nvPr/>
        </p:nvSpPr>
        <p:spPr bwMode="auto">
          <a:xfrm>
            <a:off x="381000" y="381000"/>
            <a:ext cx="8382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lnSpc>
                <a:spcPct val="150000"/>
              </a:lnSpc>
              <a:spcBef>
                <a:spcPct val="50000"/>
              </a:spcBef>
            </a:pPr>
            <a:r>
              <a:rPr lang="en-US" altLang="en-US" sz="2400" b="1" dirty="0">
                <a:solidFill>
                  <a:srgbClr val="002060"/>
                </a:solidFill>
                <a:latin typeface="Pyidaungsu" pitchFamily="34" charset="0"/>
                <a:ea typeface="Myanmar3" pitchFamily="18" charset="0"/>
                <a:cs typeface="Pyidaungsu" pitchFamily="34" charset="0"/>
              </a:rPr>
              <a:t>R-1	Assessing risks and applying a risk-based approach</a:t>
            </a:r>
          </a:p>
        </p:txBody>
      </p:sp>
    </p:spTree>
    <p:extLst>
      <p:ext uri="{BB962C8B-B14F-4D97-AF65-F5344CB8AC3E}">
        <p14:creationId xmlns:p14="http://schemas.microsoft.com/office/powerpoint/2010/main" val="121032685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2"/>
          <p:cNvSpPr txBox="1">
            <a:spLocks noChangeArrowheads="1"/>
          </p:cNvSpPr>
          <p:nvPr/>
        </p:nvSpPr>
        <p:spPr bwMode="auto">
          <a:xfrm>
            <a:off x="609600" y="2215074"/>
            <a:ext cx="8610600" cy="1975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marL="465138" indent="-465138" algn="just">
              <a:lnSpc>
                <a:spcPct val="140000"/>
              </a:lnSpc>
              <a:spcAft>
                <a:spcPts val="1800"/>
              </a:spcAft>
              <a:buFont typeface="Arial" pitchFamily="34" charset="0"/>
              <a:buChar char="•"/>
            </a:pPr>
            <a:r>
              <a:rPr lang="en-US" altLang="en-US" sz="2200" dirty="0">
                <a:solidFill>
                  <a:srgbClr val="002060"/>
                </a:solidFill>
                <a:latin typeface="Pyidaungsu" pitchFamily="34" charset="0"/>
                <a:ea typeface="Myanmar2" pitchFamily="34" charset="0"/>
                <a:cs typeface="Pyidaungsu" pitchFamily="34" charset="0"/>
              </a:rPr>
              <a:t>COUNTRY/GEOGRAPHIC RISK</a:t>
            </a:r>
          </a:p>
          <a:p>
            <a:pPr marL="465138" indent="-465138" algn="just">
              <a:lnSpc>
                <a:spcPct val="140000"/>
              </a:lnSpc>
              <a:spcAft>
                <a:spcPts val="1800"/>
              </a:spcAft>
              <a:buFont typeface="Arial" pitchFamily="34" charset="0"/>
              <a:buChar char="•"/>
            </a:pPr>
            <a:r>
              <a:rPr lang="en-US" altLang="en-US" sz="2200" dirty="0">
                <a:solidFill>
                  <a:srgbClr val="002060"/>
                </a:solidFill>
                <a:latin typeface="Pyidaungsu" pitchFamily="34" charset="0"/>
                <a:ea typeface="Myanmar2" pitchFamily="34" charset="0"/>
                <a:cs typeface="Pyidaungsu" pitchFamily="34" charset="0"/>
              </a:rPr>
              <a:t>CUSTOMER/VENDOR RISK</a:t>
            </a:r>
          </a:p>
          <a:p>
            <a:pPr marL="465138" indent="-465138" algn="just">
              <a:lnSpc>
                <a:spcPct val="140000"/>
              </a:lnSpc>
              <a:spcAft>
                <a:spcPts val="1800"/>
              </a:spcAft>
              <a:buFont typeface="Arial" pitchFamily="34" charset="0"/>
              <a:buChar char="•"/>
            </a:pPr>
            <a:r>
              <a:rPr lang="en-US" altLang="en-US" sz="2200" dirty="0">
                <a:solidFill>
                  <a:srgbClr val="002060"/>
                </a:solidFill>
                <a:latin typeface="Pyidaungsu" pitchFamily="34" charset="0"/>
                <a:ea typeface="Myanmar2" pitchFamily="34" charset="0"/>
                <a:cs typeface="Pyidaungsu" pitchFamily="34" charset="0"/>
              </a:rPr>
              <a:t>PRODUCT AND SERVICE RISKS</a:t>
            </a:r>
            <a:endParaRPr lang="my-MM" altLang="en-US" sz="2200" dirty="0">
              <a:solidFill>
                <a:srgbClr val="002060"/>
              </a:solidFill>
              <a:latin typeface="Pyidaungsu" pitchFamily="34" charset="0"/>
              <a:ea typeface="Myanmar2" pitchFamily="34" charset="0"/>
              <a:cs typeface="Pyidaungsu" pitchFamily="34" charset="0"/>
            </a:endParaRPr>
          </a:p>
        </p:txBody>
      </p:sp>
      <p:sp>
        <p:nvSpPr>
          <p:cNvPr id="104451" name="Text Box 3"/>
          <p:cNvSpPr txBox="1">
            <a:spLocks noChangeArrowheads="1"/>
          </p:cNvSpPr>
          <p:nvPr/>
        </p:nvSpPr>
        <p:spPr bwMode="auto">
          <a:xfrm>
            <a:off x="381000" y="396925"/>
            <a:ext cx="838200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lnSpc>
                <a:spcPct val="150000"/>
              </a:lnSpc>
              <a:spcBef>
                <a:spcPct val="50000"/>
              </a:spcBef>
            </a:pPr>
            <a:r>
              <a:rPr lang="en-US" altLang="en-US" sz="2400" b="1" dirty="0">
                <a:solidFill>
                  <a:srgbClr val="002060"/>
                </a:solidFill>
                <a:latin typeface="Pyidaungsu" pitchFamily="34" charset="0"/>
                <a:ea typeface="Myanmar3" pitchFamily="18" charset="0"/>
                <a:cs typeface="Pyidaungsu" pitchFamily="34" charset="0"/>
              </a:rPr>
              <a:t>Risk Factors of PF</a:t>
            </a:r>
          </a:p>
        </p:txBody>
      </p:sp>
      <p:pic>
        <p:nvPicPr>
          <p:cNvPr id="1026" name="Picture 2" descr="What More Could My Doctor Do? Redefining High Risk Pregnancy | Stillbirth  Matt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459772"/>
            <a:ext cx="2905125" cy="3762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273856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2"/>
          <p:cNvSpPr txBox="1">
            <a:spLocks noChangeArrowheads="1"/>
          </p:cNvSpPr>
          <p:nvPr/>
        </p:nvSpPr>
        <p:spPr bwMode="auto">
          <a:xfrm>
            <a:off x="304800" y="1219200"/>
            <a:ext cx="8610600" cy="5740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marL="465138" indent="-465138" algn="just">
              <a:lnSpc>
                <a:spcPct val="135000"/>
              </a:lnSpc>
              <a:spcAft>
                <a:spcPts val="1200"/>
              </a:spcAft>
              <a:buFont typeface="Arial" pitchFamily="34" charset="0"/>
              <a:buChar char="•"/>
            </a:pPr>
            <a:r>
              <a:rPr lang="my-MM" altLang="en-US" sz="2200" dirty="0">
                <a:solidFill>
                  <a:srgbClr val="002060"/>
                </a:solidFill>
                <a:latin typeface="Pyidaungsu" pitchFamily="34" charset="0"/>
                <a:ea typeface="Myanmar2" pitchFamily="34" charset="0"/>
                <a:cs typeface="Pyidaungsu" pitchFamily="34" charset="0"/>
              </a:rPr>
              <a:t>စစ်ဘက်သုံးပစ္စည်းများဆိုင်ရာ အရေးယူပိတ်ဆို့မှုခံထားရသည့် နိုင်ငံများ၊</a:t>
            </a:r>
          </a:p>
          <a:p>
            <a:pPr marL="465138" indent="-465138" algn="just">
              <a:lnSpc>
                <a:spcPct val="135000"/>
              </a:lnSpc>
              <a:spcAft>
                <a:spcPts val="1200"/>
              </a:spcAft>
              <a:buFont typeface="Arial" pitchFamily="34" charset="0"/>
              <a:buChar char="•"/>
            </a:pPr>
            <a:r>
              <a:rPr lang="my-MM" altLang="en-US" sz="2200" dirty="0">
                <a:solidFill>
                  <a:srgbClr val="002060"/>
                </a:solidFill>
                <a:latin typeface="Pyidaungsu" pitchFamily="34" charset="0"/>
                <a:ea typeface="Myanmar2" pitchFamily="34" charset="0"/>
                <a:cs typeface="Pyidaungsu" pitchFamily="34" charset="0"/>
              </a:rPr>
              <a:t>ကုန်သွယ်မှုပိတ်ပင်ခြင်းခံထားရသည့်နိုင်ငံများ၊</a:t>
            </a:r>
          </a:p>
          <a:p>
            <a:pPr marL="465138" indent="-465138" algn="just">
              <a:lnSpc>
                <a:spcPct val="135000"/>
              </a:lnSpc>
              <a:spcAft>
                <a:spcPts val="1200"/>
              </a:spcAft>
              <a:buFont typeface="Arial" pitchFamily="34" charset="0"/>
              <a:buChar char="•"/>
            </a:pPr>
            <a:r>
              <a:rPr lang="en-US" altLang="en-US" sz="2200" dirty="0">
                <a:solidFill>
                  <a:srgbClr val="002060"/>
                </a:solidFill>
                <a:latin typeface="Pyidaungsu" pitchFamily="34" charset="0"/>
                <a:ea typeface="Myanmar2" pitchFamily="34" charset="0"/>
                <a:cs typeface="Pyidaungsu" pitchFamily="34" charset="0"/>
              </a:rPr>
              <a:t>PF </a:t>
            </a:r>
            <a:r>
              <a:rPr lang="my-MM" altLang="en-US" sz="2200" dirty="0">
                <a:solidFill>
                  <a:srgbClr val="002060"/>
                </a:solidFill>
                <a:latin typeface="Pyidaungsu" pitchFamily="34" charset="0"/>
                <a:ea typeface="Myanmar2" pitchFamily="34" charset="0"/>
                <a:cs typeface="Pyidaungsu" pitchFamily="34" charset="0"/>
              </a:rPr>
              <a:t>ဆိုင်ရာ အရေးယူပိတ်ဆို့မှုများခံထားရသည့်နိုင်ငံများ၊</a:t>
            </a:r>
          </a:p>
          <a:p>
            <a:pPr marL="465138" indent="-465138" algn="just">
              <a:lnSpc>
                <a:spcPct val="135000"/>
              </a:lnSpc>
              <a:spcAft>
                <a:spcPts val="1200"/>
              </a:spcAft>
              <a:buFont typeface="Arial" pitchFamily="34" charset="0"/>
              <a:buChar char="•"/>
            </a:pPr>
            <a:r>
              <a:rPr lang="en-US" altLang="en-US" sz="2200" dirty="0">
                <a:solidFill>
                  <a:srgbClr val="002060"/>
                </a:solidFill>
                <a:latin typeface="Pyidaungsu" pitchFamily="34" charset="0"/>
                <a:ea typeface="Myanmar2" pitchFamily="34" charset="0"/>
                <a:cs typeface="Pyidaungsu" pitchFamily="34" charset="0"/>
              </a:rPr>
              <a:t>AML/CFT </a:t>
            </a:r>
            <a:r>
              <a:rPr lang="my-MM" altLang="en-US" sz="2200" dirty="0">
                <a:solidFill>
                  <a:srgbClr val="002060"/>
                </a:solidFill>
                <a:latin typeface="Pyidaungsu" pitchFamily="34" charset="0"/>
                <a:ea typeface="Myanmar2" pitchFamily="34" charset="0"/>
                <a:cs typeface="Pyidaungsu" pitchFamily="34" charset="0"/>
              </a:rPr>
              <a:t>စနစ်တွင်မဟာဗျူဟာမြောက်အားနည်းချက်များရှိသည့်နိုင်ငံများ၊</a:t>
            </a:r>
          </a:p>
          <a:p>
            <a:pPr marL="465138" indent="-465138" algn="just">
              <a:lnSpc>
                <a:spcPct val="135000"/>
              </a:lnSpc>
              <a:spcAft>
                <a:spcPts val="1200"/>
              </a:spcAft>
              <a:buFont typeface="Arial" pitchFamily="34" charset="0"/>
              <a:buChar char="•"/>
            </a:pPr>
            <a:r>
              <a:rPr lang="my-MM" altLang="en-US" sz="2200" dirty="0">
                <a:solidFill>
                  <a:srgbClr val="002060"/>
                </a:solidFill>
                <a:latin typeface="Pyidaungsu" pitchFamily="34" charset="0"/>
                <a:ea typeface="Myanmar2" pitchFamily="34" charset="0"/>
                <a:cs typeface="Pyidaungsu" pitchFamily="34" charset="0"/>
              </a:rPr>
              <a:t>ပို့ကုန်ထိန်းချုပ်မှုတွင် အားနည်းချက်ရှိသည့်နိုင်ငံများ၊</a:t>
            </a:r>
            <a:endParaRPr lang="en-US" altLang="en-US" sz="2200" dirty="0">
              <a:solidFill>
                <a:srgbClr val="002060"/>
              </a:solidFill>
              <a:latin typeface="Pyidaungsu" pitchFamily="34" charset="0"/>
              <a:ea typeface="Myanmar2" pitchFamily="34" charset="0"/>
              <a:cs typeface="Pyidaungsu" pitchFamily="34" charset="0"/>
            </a:endParaRPr>
          </a:p>
          <a:p>
            <a:pPr marL="465138" indent="-465138" algn="just">
              <a:lnSpc>
                <a:spcPct val="135000"/>
              </a:lnSpc>
              <a:spcAft>
                <a:spcPts val="1200"/>
              </a:spcAft>
              <a:buFont typeface="Arial" pitchFamily="34" charset="0"/>
              <a:buChar char="•"/>
            </a:pPr>
            <a:r>
              <a:rPr lang="my-MM" altLang="en-US" sz="2200" dirty="0">
                <a:solidFill>
                  <a:srgbClr val="002060"/>
                </a:solidFill>
                <a:latin typeface="Pyidaungsu" pitchFamily="34" charset="0"/>
                <a:ea typeface="Myanmar2" pitchFamily="34" charset="0"/>
                <a:cs typeface="Pyidaungsu" pitchFamily="34" charset="0"/>
              </a:rPr>
              <a:t>အီရန်နှင့်</a:t>
            </a:r>
            <a:r>
              <a:rPr lang="en-US" altLang="en-US" sz="2200" dirty="0">
                <a:solidFill>
                  <a:srgbClr val="002060"/>
                </a:solidFill>
                <a:latin typeface="Pyidaungsu" pitchFamily="34" charset="0"/>
                <a:ea typeface="Myanmar2" pitchFamily="34" charset="0"/>
                <a:cs typeface="Pyidaungsu" pitchFamily="34" charset="0"/>
              </a:rPr>
              <a:t> DPRK</a:t>
            </a:r>
            <a:r>
              <a:rPr lang="my-MM" altLang="en-US" sz="2200" dirty="0">
                <a:solidFill>
                  <a:srgbClr val="002060"/>
                </a:solidFill>
                <a:latin typeface="Pyidaungsu" pitchFamily="34" charset="0"/>
                <a:ea typeface="Myanmar2" pitchFamily="34" charset="0"/>
                <a:cs typeface="Pyidaungsu" pitchFamily="34" charset="0"/>
              </a:rPr>
              <a:t>တို့၏အကျိုးစီးပွားအတွက် ထောက်ပံ့နေသည့် နိုင်ငံများနှင့် အိမ်နီးချင်းနိုင်ငံများ၊</a:t>
            </a:r>
          </a:p>
          <a:p>
            <a:pPr marL="465138" indent="-465138" algn="just">
              <a:lnSpc>
                <a:spcPct val="135000"/>
              </a:lnSpc>
              <a:spcAft>
                <a:spcPts val="1200"/>
              </a:spcAft>
              <a:buFont typeface="Arial" pitchFamily="34" charset="0"/>
              <a:buChar char="•"/>
            </a:pPr>
            <a:r>
              <a:rPr lang="my-MM" altLang="en-US" sz="2200" dirty="0">
                <a:solidFill>
                  <a:srgbClr val="002060"/>
                </a:solidFill>
                <a:latin typeface="Pyidaungsu" pitchFamily="34" charset="0"/>
                <a:ea typeface="Myanmar2" pitchFamily="34" charset="0"/>
                <a:cs typeface="Pyidaungsu" pitchFamily="34" charset="0"/>
              </a:rPr>
              <a:t>အကြမ်းဖက်မှုများနှင့်အခိုင်အမာဆက်စပ်နေသည့်နိုင်ငံများ၊</a:t>
            </a:r>
          </a:p>
          <a:p>
            <a:pPr marL="465138" indent="-465138" algn="just">
              <a:lnSpc>
                <a:spcPct val="135000"/>
              </a:lnSpc>
              <a:spcAft>
                <a:spcPts val="1200"/>
              </a:spcAft>
              <a:buFont typeface="Arial" pitchFamily="34" charset="0"/>
              <a:buChar char="•"/>
            </a:pPr>
            <a:r>
              <a:rPr lang="my-MM" altLang="en-US" sz="2200" dirty="0">
                <a:solidFill>
                  <a:srgbClr val="002060"/>
                </a:solidFill>
                <a:latin typeface="Pyidaungsu" pitchFamily="34" charset="0"/>
                <a:ea typeface="Myanmar2" pitchFamily="34" charset="0"/>
                <a:cs typeface="Pyidaungsu" pitchFamily="34" charset="0"/>
              </a:rPr>
              <a:t>လက်နက်ရောင်းဝယ်မှုနှင့်ဆက်စပ်နေသည့် ဂိုဏ်းဖွဲ့မှုခင်း များပြားသည့် နိုင်ငံများ။</a:t>
            </a:r>
          </a:p>
        </p:txBody>
      </p:sp>
      <p:sp>
        <p:nvSpPr>
          <p:cNvPr id="104451" name="Text Box 3"/>
          <p:cNvSpPr txBox="1">
            <a:spLocks noChangeArrowheads="1"/>
          </p:cNvSpPr>
          <p:nvPr/>
        </p:nvSpPr>
        <p:spPr bwMode="auto">
          <a:xfrm>
            <a:off x="381000" y="396925"/>
            <a:ext cx="838200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lnSpc>
                <a:spcPct val="150000"/>
              </a:lnSpc>
              <a:spcBef>
                <a:spcPct val="50000"/>
              </a:spcBef>
            </a:pPr>
            <a:r>
              <a:rPr lang="en-US" altLang="en-US" sz="2400" b="1" dirty="0">
                <a:solidFill>
                  <a:srgbClr val="002060"/>
                </a:solidFill>
                <a:latin typeface="Pyidaungsu" pitchFamily="34" charset="0"/>
                <a:ea typeface="Myanmar3" pitchFamily="18" charset="0"/>
                <a:cs typeface="Pyidaungsu" pitchFamily="34" charset="0"/>
              </a:rPr>
              <a:t>Country/Geographic Risk</a:t>
            </a:r>
          </a:p>
        </p:txBody>
      </p:sp>
    </p:spTree>
    <p:extLst>
      <p:ext uri="{BB962C8B-B14F-4D97-AF65-F5344CB8AC3E}">
        <p14:creationId xmlns:p14="http://schemas.microsoft.com/office/powerpoint/2010/main" val="429366741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2"/>
          <p:cNvSpPr txBox="1">
            <a:spLocks noChangeArrowheads="1"/>
          </p:cNvSpPr>
          <p:nvPr/>
        </p:nvSpPr>
        <p:spPr bwMode="auto">
          <a:xfrm>
            <a:off x="304800" y="1365034"/>
            <a:ext cx="8610600" cy="387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marL="465138" indent="-465138" algn="just">
              <a:lnSpc>
                <a:spcPct val="140000"/>
              </a:lnSpc>
              <a:spcAft>
                <a:spcPts val="1800"/>
              </a:spcAft>
              <a:buFont typeface="Arial" pitchFamily="34" charset="0"/>
              <a:buChar char="•"/>
            </a:pPr>
            <a:r>
              <a:rPr lang="en-US" altLang="en-US" sz="2200" dirty="0">
                <a:solidFill>
                  <a:srgbClr val="002060"/>
                </a:solidFill>
                <a:latin typeface="Pyidaungsu" pitchFamily="34" charset="0"/>
                <a:ea typeface="Myanmar2" pitchFamily="34" charset="0"/>
                <a:cs typeface="Pyidaungsu" pitchFamily="34" charset="0"/>
              </a:rPr>
              <a:t>TFS PF </a:t>
            </a:r>
            <a:r>
              <a:rPr lang="my-MM" altLang="en-US" sz="2200" dirty="0">
                <a:solidFill>
                  <a:srgbClr val="002060"/>
                </a:solidFill>
                <a:latin typeface="Pyidaungsu" pitchFamily="34" charset="0"/>
                <a:ea typeface="Myanmar2" pitchFamily="34" charset="0"/>
                <a:cs typeface="Pyidaungsu" pitchFamily="34" charset="0"/>
              </a:rPr>
              <a:t>စာရင်းတွင်ပါဝင်သည့် လူပုဂ္ဂိုလ်/အဖွဲ့အစည်းများ၊</a:t>
            </a:r>
            <a:endParaRPr lang="en-US" altLang="en-US" sz="2200" dirty="0">
              <a:solidFill>
                <a:srgbClr val="002060"/>
              </a:solidFill>
              <a:latin typeface="Pyidaungsu" pitchFamily="34" charset="0"/>
              <a:ea typeface="Myanmar2" pitchFamily="34" charset="0"/>
              <a:cs typeface="Pyidaungsu" pitchFamily="34" charset="0"/>
            </a:endParaRPr>
          </a:p>
          <a:p>
            <a:pPr marL="465138" indent="-465138" algn="just">
              <a:lnSpc>
                <a:spcPct val="140000"/>
              </a:lnSpc>
              <a:spcAft>
                <a:spcPts val="1800"/>
              </a:spcAft>
              <a:buFont typeface="Arial" pitchFamily="34" charset="0"/>
              <a:buChar char="•"/>
            </a:pPr>
            <a:r>
              <a:rPr lang="en-US" altLang="en-US" sz="2200" dirty="0">
                <a:solidFill>
                  <a:srgbClr val="002060"/>
                </a:solidFill>
                <a:latin typeface="Pyidaungsu" pitchFamily="34" charset="0"/>
                <a:ea typeface="Myanmar2" pitchFamily="34" charset="0"/>
                <a:cs typeface="Pyidaungsu" pitchFamily="34" charset="0"/>
              </a:rPr>
              <a:t>High Risk Country </a:t>
            </a:r>
            <a:r>
              <a:rPr lang="my-MM" altLang="en-US" sz="2200" dirty="0">
                <a:solidFill>
                  <a:srgbClr val="002060"/>
                </a:solidFill>
                <a:latin typeface="Pyidaungsu" pitchFamily="34" charset="0"/>
                <a:ea typeface="Myanmar2" pitchFamily="34" charset="0"/>
                <a:cs typeface="Pyidaungsu" pitchFamily="34" charset="0"/>
              </a:rPr>
              <a:t>များနှင့် အဆက်အသွယ်ရှိသည့် စစ်တပ်</a:t>
            </a:r>
            <a:r>
              <a:rPr lang="en-US" altLang="en-US" sz="2200" dirty="0">
                <a:solidFill>
                  <a:srgbClr val="002060"/>
                </a:solidFill>
                <a:latin typeface="Pyidaungsu" pitchFamily="34" charset="0"/>
                <a:ea typeface="Myanmar2" pitchFamily="34" charset="0"/>
                <a:cs typeface="Pyidaungsu" pitchFamily="34" charset="0"/>
              </a:rPr>
              <a:t> </a:t>
            </a:r>
            <a:r>
              <a:rPr lang="my-MM" altLang="en-US" sz="2200" dirty="0">
                <a:solidFill>
                  <a:srgbClr val="002060"/>
                </a:solidFill>
                <a:latin typeface="Pyidaungsu" pitchFamily="34" charset="0"/>
                <a:ea typeface="Myanmar2" pitchFamily="34" charset="0"/>
                <a:cs typeface="Pyidaungsu" pitchFamily="34" charset="0"/>
              </a:rPr>
              <a:t>(သို့) ထောက်လှမ်းရေးအဖွဲ့အစည်းများနှင့် စီးပွားဆက်ဆံဆောင်ရွက်မှု</a:t>
            </a:r>
            <a:r>
              <a:rPr lang="en-US" altLang="en-US" sz="2200" dirty="0">
                <a:solidFill>
                  <a:srgbClr val="002060"/>
                </a:solidFill>
                <a:latin typeface="Pyidaungsu" pitchFamily="34" charset="0"/>
                <a:ea typeface="Myanmar2" pitchFamily="34" charset="0"/>
                <a:cs typeface="Pyidaungsu" pitchFamily="34" charset="0"/>
              </a:rPr>
              <a:t> </a:t>
            </a:r>
            <a:r>
              <a:rPr lang="my-MM" altLang="en-US" sz="2200" dirty="0">
                <a:solidFill>
                  <a:srgbClr val="002060"/>
                </a:solidFill>
                <a:latin typeface="Pyidaungsu" pitchFamily="34" charset="0"/>
                <a:ea typeface="Myanmar2" pitchFamily="34" charset="0"/>
                <a:cs typeface="Pyidaungsu" pitchFamily="34" charset="0"/>
              </a:rPr>
              <a:t>ရှိသည့် လူပုဂ္ဂိုလ်/အဖွဲ့အစည်းများ၊</a:t>
            </a:r>
          </a:p>
          <a:p>
            <a:pPr marL="465138" indent="-465138" algn="just">
              <a:lnSpc>
                <a:spcPct val="140000"/>
              </a:lnSpc>
              <a:spcAft>
                <a:spcPts val="1800"/>
              </a:spcAft>
              <a:buFont typeface="Arial" pitchFamily="34" charset="0"/>
              <a:buChar char="•"/>
            </a:pPr>
            <a:r>
              <a:rPr lang="my-MM" altLang="en-US" sz="2200" dirty="0">
                <a:solidFill>
                  <a:srgbClr val="002060"/>
                </a:solidFill>
                <a:latin typeface="Pyidaungsu" pitchFamily="34" charset="0"/>
                <a:ea typeface="Myanmar2" pitchFamily="34" charset="0"/>
                <a:cs typeface="Pyidaungsu" pitchFamily="34" charset="0"/>
              </a:rPr>
              <a:t>နှစ်မျိုးသုံး</a:t>
            </a:r>
            <a:r>
              <a:rPr lang="my-MM" altLang="en-US" sz="2200" dirty="0">
                <a:solidFill>
                  <a:srgbClr val="FFFF00"/>
                </a:solidFill>
                <a:latin typeface="Pyidaungsu" pitchFamily="34" charset="0"/>
                <a:ea typeface="Myanmar2" pitchFamily="34" charset="0"/>
                <a:cs typeface="Pyidaungsu" pitchFamily="34" charset="0"/>
              </a:rPr>
              <a:t>,</a:t>
            </a:r>
            <a:r>
              <a:rPr lang="my-MM" altLang="en-US" sz="2200" dirty="0">
                <a:solidFill>
                  <a:srgbClr val="002060"/>
                </a:solidFill>
                <a:latin typeface="Pyidaungsu" pitchFamily="34" charset="0"/>
                <a:ea typeface="Myanmar2" pitchFamily="34" charset="0"/>
                <a:cs typeface="Pyidaungsu" pitchFamily="34" charset="0"/>
              </a:rPr>
              <a:t> စစ်ဘက်သုံး</a:t>
            </a:r>
            <a:r>
              <a:rPr lang="my-MM" altLang="en-US" sz="2200" dirty="0">
                <a:solidFill>
                  <a:srgbClr val="FFFF00"/>
                </a:solidFill>
                <a:latin typeface="Pyidaungsu" pitchFamily="34" charset="0"/>
                <a:ea typeface="Myanmar2" pitchFamily="34" charset="0"/>
                <a:cs typeface="Pyidaungsu" pitchFamily="34" charset="0"/>
              </a:rPr>
              <a:t>,</a:t>
            </a:r>
            <a:r>
              <a:rPr lang="my-MM" altLang="en-US" sz="2200" dirty="0">
                <a:solidFill>
                  <a:srgbClr val="002060"/>
                </a:solidFill>
                <a:latin typeface="Pyidaungsu" pitchFamily="34" charset="0"/>
                <a:ea typeface="Myanmar2" pitchFamily="34" charset="0"/>
                <a:cs typeface="Pyidaungsu" pitchFamily="34" charset="0"/>
              </a:rPr>
              <a:t> </a:t>
            </a:r>
            <a:r>
              <a:rPr lang="en-US" altLang="en-US" sz="2200" dirty="0">
                <a:solidFill>
                  <a:srgbClr val="002060"/>
                </a:solidFill>
                <a:latin typeface="Pyidaungsu" pitchFamily="34" charset="0"/>
                <a:ea typeface="Myanmar2" pitchFamily="34" charset="0"/>
                <a:cs typeface="Pyidaungsu" pitchFamily="34" charset="0"/>
              </a:rPr>
              <a:t>Proliferation</a:t>
            </a:r>
            <a:r>
              <a:rPr lang="my-MM" altLang="en-US" sz="2200" dirty="0">
                <a:solidFill>
                  <a:srgbClr val="002060"/>
                </a:solidFill>
                <a:latin typeface="Pyidaungsu" pitchFamily="34" charset="0"/>
                <a:ea typeface="Myanmar2" pitchFamily="34" charset="0"/>
                <a:cs typeface="Pyidaungsu" pitchFamily="34" charset="0"/>
              </a:rPr>
              <a:t> ဆိုင်ရာအကဲဆတ်သည့် ကုန်ပစ္စည်း များ ဝယ်ယူမှု၊ ရောင်းချမှုနှင့် ထောက်ပံ့မှုတွင် ပါဝင်ပတ်သက်သည့် လူပုဂ္ဂိုလ်/အဖွဲ့အစည်းများ။</a:t>
            </a:r>
          </a:p>
        </p:txBody>
      </p:sp>
      <p:sp>
        <p:nvSpPr>
          <p:cNvPr id="104451" name="Text Box 3"/>
          <p:cNvSpPr txBox="1">
            <a:spLocks noChangeArrowheads="1"/>
          </p:cNvSpPr>
          <p:nvPr/>
        </p:nvSpPr>
        <p:spPr bwMode="auto">
          <a:xfrm>
            <a:off x="381000" y="396925"/>
            <a:ext cx="838200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lnSpc>
                <a:spcPct val="150000"/>
              </a:lnSpc>
              <a:spcBef>
                <a:spcPct val="50000"/>
              </a:spcBef>
            </a:pPr>
            <a:r>
              <a:rPr lang="en-US" altLang="en-US" sz="2400" b="1" dirty="0">
                <a:solidFill>
                  <a:srgbClr val="002060"/>
                </a:solidFill>
                <a:latin typeface="Pyidaungsu" pitchFamily="34" charset="0"/>
                <a:ea typeface="Myanmar3" pitchFamily="18" charset="0"/>
                <a:cs typeface="Pyidaungsu" pitchFamily="34" charset="0"/>
              </a:rPr>
              <a:t>Customer/Vendor Risk</a:t>
            </a:r>
          </a:p>
        </p:txBody>
      </p:sp>
    </p:spTree>
    <p:extLst>
      <p:ext uri="{BB962C8B-B14F-4D97-AF65-F5344CB8AC3E}">
        <p14:creationId xmlns:p14="http://schemas.microsoft.com/office/powerpoint/2010/main" val="285712914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Text Box 3"/>
          <p:cNvSpPr txBox="1">
            <a:spLocks noChangeArrowheads="1"/>
          </p:cNvSpPr>
          <p:nvPr/>
        </p:nvSpPr>
        <p:spPr bwMode="auto">
          <a:xfrm>
            <a:off x="417394" y="1676400"/>
            <a:ext cx="838200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lnSpc>
                <a:spcPct val="150000"/>
              </a:lnSpc>
              <a:spcBef>
                <a:spcPct val="50000"/>
              </a:spcBef>
            </a:pPr>
            <a:r>
              <a:rPr lang="en-US" altLang="en-US" sz="2400" b="1" dirty="0">
                <a:solidFill>
                  <a:srgbClr val="002060"/>
                </a:solidFill>
                <a:latin typeface="Pyidaungsu" pitchFamily="34" charset="0"/>
                <a:ea typeface="Myanmar3" pitchFamily="18" charset="0"/>
                <a:cs typeface="Pyidaungsu" pitchFamily="34" charset="0"/>
              </a:rPr>
              <a:t>Proliferation </a:t>
            </a:r>
            <a:r>
              <a:rPr lang="en-US" altLang="en-US" sz="2400" b="1" dirty="0" err="1">
                <a:solidFill>
                  <a:srgbClr val="002060"/>
                </a:solidFill>
                <a:latin typeface="Pyidaungsu" pitchFamily="34" charset="0"/>
                <a:ea typeface="Myanmar3" pitchFamily="18" charset="0"/>
                <a:cs typeface="Pyidaungsu" pitchFamily="34" charset="0"/>
              </a:rPr>
              <a:t>ဆိုင်ရာအဓိပ္ပါယ်ဖွင</a:t>
            </a:r>
            <a:r>
              <a:rPr lang="en-US" altLang="en-US" sz="2400" b="1" dirty="0">
                <a:solidFill>
                  <a:srgbClr val="002060"/>
                </a:solidFill>
                <a:latin typeface="Pyidaungsu" pitchFamily="34" charset="0"/>
                <a:ea typeface="Myanmar3" pitchFamily="18" charset="0"/>
                <a:cs typeface="Pyidaungsu" pitchFamily="34" charset="0"/>
              </a:rPr>
              <a:t>့်</a:t>
            </a:r>
            <a:r>
              <a:rPr lang="en-US" altLang="en-US" sz="2400" b="1" dirty="0" err="1">
                <a:solidFill>
                  <a:srgbClr val="002060"/>
                </a:solidFill>
                <a:latin typeface="Pyidaungsu" pitchFamily="34" charset="0"/>
                <a:ea typeface="Myanmar3" pitchFamily="18" charset="0"/>
                <a:cs typeface="Pyidaungsu" pitchFamily="34" charset="0"/>
              </a:rPr>
              <a:t>ဆိုချက</a:t>
            </a:r>
            <a:r>
              <a:rPr lang="en-US" altLang="en-US" sz="2400" b="1" dirty="0">
                <a:solidFill>
                  <a:srgbClr val="002060"/>
                </a:solidFill>
                <a:latin typeface="Pyidaungsu" pitchFamily="34" charset="0"/>
                <a:ea typeface="Myanmar3" pitchFamily="18" charset="0"/>
                <a:cs typeface="Pyidaungsu" pitchFamily="34" charset="0"/>
              </a:rPr>
              <a:t>်</a:t>
            </a:r>
            <a:r>
              <a:rPr lang="my-MM" altLang="en-US" sz="2400" b="1" dirty="0">
                <a:solidFill>
                  <a:srgbClr val="002060"/>
                </a:solidFill>
                <a:latin typeface="Pyidaungsu" pitchFamily="34" charset="0"/>
                <a:ea typeface="Myanmar3" pitchFamily="18" charset="0"/>
                <a:cs typeface="Pyidaungsu" pitchFamily="34" charset="0"/>
              </a:rPr>
              <a:t>များ</a:t>
            </a:r>
            <a:endParaRPr lang="en-US" altLang="en-US" sz="2400" b="1" dirty="0">
              <a:solidFill>
                <a:srgbClr val="002060"/>
              </a:solidFill>
              <a:latin typeface="Pyidaungsu" pitchFamily="34" charset="0"/>
              <a:ea typeface="Myanmar3" pitchFamily="18" charset="0"/>
              <a:cs typeface="Pyidaungsu" pitchFamily="34" charset="0"/>
            </a:endParaRPr>
          </a:p>
        </p:txBody>
      </p:sp>
      <p:pic>
        <p:nvPicPr>
          <p:cNvPr id="2050" name="Picture 2" descr="Definitions | Sustainable Environment On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4331" y="3048000"/>
            <a:ext cx="4048125" cy="2686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0278307"/>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2"/>
          <p:cNvSpPr txBox="1">
            <a:spLocks noChangeArrowheads="1"/>
          </p:cNvSpPr>
          <p:nvPr/>
        </p:nvSpPr>
        <p:spPr bwMode="auto">
          <a:xfrm>
            <a:off x="304800" y="1365034"/>
            <a:ext cx="8610600" cy="5613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marL="465138" indent="-465138" algn="just">
              <a:lnSpc>
                <a:spcPct val="140000"/>
              </a:lnSpc>
              <a:spcAft>
                <a:spcPts val="600"/>
              </a:spcAft>
              <a:buFont typeface="Arial" pitchFamily="34" charset="0"/>
              <a:buChar char="•"/>
            </a:pPr>
            <a:r>
              <a:rPr lang="en-US" altLang="en-US" sz="2200" dirty="0">
                <a:solidFill>
                  <a:srgbClr val="002060"/>
                </a:solidFill>
                <a:latin typeface="Pyidaungsu" pitchFamily="34" charset="0"/>
                <a:ea typeface="Myanmar2" pitchFamily="34" charset="0"/>
                <a:cs typeface="Pyidaungsu" pitchFamily="34" charset="0"/>
              </a:rPr>
              <a:t>Proliferation </a:t>
            </a:r>
            <a:r>
              <a:rPr lang="my-MM" altLang="en-US" sz="2200" dirty="0">
                <a:solidFill>
                  <a:srgbClr val="002060"/>
                </a:solidFill>
                <a:latin typeface="Pyidaungsu" pitchFamily="34" charset="0"/>
                <a:ea typeface="Myanmar2" pitchFamily="34" charset="0"/>
                <a:cs typeface="Pyidaungsu" pitchFamily="34" charset="0"/>
              </a:rPr>
              <a:t>ဆိုင်ရာအကဲဆတ်သည် ကုန်ပစ္စည်းများ (သို့) စစ်ဘက်သုံး ပစ္စည်းများ၊</a:t>
            </a:r>
          </a:p>
          <a:p>
            <a:pPr marL="465138" indent="-465138" algn="just">
              <a:lnSpc>
                <a:spcPct val="140000"/>
              </a:lnSpc>
              <a:spcAft>
                <a:spcPts val="600"/>
              </a:spcAft>
              <a:buFont typeface="Arial" pitchFamily="34" charset="0"/>
              <a:buChar char="•"/>
            </a:pPr>
            <a:r>
              <a:rPr lang="my-MM" altLang="en-US" sz="2200" dirty="0">
                <a:solidFill>
                  <a:srgbClr val="002060"/>
                </a:solidFill>
                <a:latin typeface="Pyidaungsu" pitchFamily="34" charset="0"/>
                <a:ea typeface="Myanmar2" pitchFamily="34" charset="0"/>
                <a:cs typeface="Pyidaungsu" pitchFamily="34" charset="0"/>
              </a:rPr>
              <a:t>ပစ်မှတ်ထားအရေးယူခံထားရသည့် (သို့) ဆုံးရှုံးနိုင်ခြေအန္တရာယ်အဆင့် မြင့်မားသည့်နိုင်ငံများသို့ ကုန်ပစ္စည်းပေးပို့သည့်ဝန်ဆောင်မှုများ၊</a:t>
            </a:r>
          </a:p>
          <a:p>
            <a:pPr marL="465138" indent="-465138" algn="just">
              <a:lnSpc>
                <a:spcPct val="140000"/>
              </a:lnSpc>
              <a:spcAft>
                <a:spcPts val="600"/>
              </a:spcAft>
              <a:buFont typeface="Arial" pitchFamily="34" charset="0"/>
              <a:buChar char="•"/>
            </a:pPr>
            <a:r>
              <a:rPr lang="my-MM" altLang="en-US" sz="2200" dirty="0">
                <a:solidFill>
                  <a:srgbClr val="002060"/>
                </a:solidFill>
                <a:latin typeface="Pyidaungsu" pitchFamily="34" charset="0"/>
                <a:ea typeface="Myanmar2" pitchFamily="34" charset="0"/>
                <a:cs typeface="Pyidaungsu" pitchFamily="34" charset="0"/>
              </a:rPr>
              <a:t>ဆုံးရှုံးနိုင်ခြေအန္တရာယ်အဆင့်မြင့်မားသည့်နိုင်ငံများရှိ အကဲဆတ်သည့် စက်မှုလုပ်ငန်းများသို့ ငွေကြေးထောက်ပံ့သည့် စီမံကိန်းများ၊</a:t>
            </a:r>
          </a:p>
          <a:p>
            <a:pPr marL="465138" indent="-465138" algn="just">
              <a:lnSpc>
                <a:spcPct val="140000"/>
              </a:lnSpc>
              <a:spcAft>
                <a:spcPts val="600"/>
              </a:spcAft>
              <a:buFont typeface="Arial" pitchFamily="34" charset="0"/>
              <a:buChar char="•"/>
            </a:pPr>
            <a:r>
              <a:rPr lang="my-MM" altLang="en-US" sz="2200" dirty="0">
                <a:solidFill>
                  <a:srgbClr val="002060"/>
                </a:solidFill>
                <a:latin typeface="Pyidaungsu" pitchFamily="34" charset="0"/>
                <a:ea typeface="Myanmar2" pitchFamily="34" charset="0"/>
                <a:cs typeface="Pyidaungsu" pitchFamily="34" charset="0"/>
              </a:rPr>
              <a:t>ဆုံးရှုံးနိုင်ခြေအန္တရာယ်အဆင့်မြင့်မားသည့်နိုင်ငံများ ပါဝင်ပတ်သက်သော</a:t>
            </a:r>
            <a:r>
              <a:rPr lang="en-US" altLang="en-US" sz="2200" dirty="0">
                <a:solidFill>
                  <a:srgbClr val="002060"/>
                </a:solidFill>
                <a:latin typeface="Pyidaungsu" pitchFamily="34" charset="0"/>
                <a:ea typeface="Myanmar2" pitchFamily="34" charset="0"/>
                <a:cs typeface="Pyidaungsu" pitchFamily="34" charset="0"/>
              </a:rPr>
              <a:t> </a:t>
            </a:r>
            <a:r>
              <a:rPr lang="my-MM" altLang="en-US" sz="2200" dirty="0">
                <a:solidFill>
                  <a:srgbClr val="002060"/>
                </a:solidFill>
                <a:latin typeface="Pyidaungsu" pitchFamily="34" charset="0"/>
                <a:ea typeface="Myanmar2" pitchFamily="34" charset="0"/>
                <a:cs typeface="Pyidaungsu" pitchFamily="34" charset="0"/>
              </a:rPr>
              <a:t>ကုန်သွယ်မှုဆိုင်ရာငွေကြေးထောက်ပံ့မှုများနှင့် ငွေကြေးလွှဲပြောင်းမှုများ၊</a:t>
            </a:r>
          </a:p>
          <a:p>
            <a:pPr marL="465138" indent="-465138" algn="just">
              <a:lnSpc>
                <a:spcPct val="140000"/>
              </a:lnSpc>
              <a:spcAft>
                <a:spcPts val="600"/>
              </a:spcAft>
              <a:buFont typeface="Arial" pitchFamily="34" charset="0"/>
              <a:buChar char="•"/>
            </a:pPr>
            <a:r>
              <a:rPr lang="my-MM" altLang="en-US" sz="2200" dirty="0">
                <a:solidFill>
                  <a:srgbClr val="002060"/>
                </a:solidFill>
                <a:latin typeface="Pyidaungsu" pitchFamily="34" charset="0"/>
                <a:ea typeface="Myanmar2" pitchFamily="34" charset="0"/>
                <a:cs typeface="Pyidaungsu" pitchFamily="34" charset="0"/>
              </a:rPr>
              <a:t>နှစ်မျိုးသုံး</a:t>
            </a:r>
            <a:r>
              <a:rPr lang="my-MM" altLang="en-US" sz="2200" dirty="0">
                <a:solidFill>
                  <a:srgbClr val="FFFF00"/>
                </a:solidFill>
                <a:latin typeface="Pyidaungsu" pitchFamily="34" charset="0"/>
                <a:ea typeface="Myanmar2" pitchFamily="34" charset="0"/>
                <a:cs typeface="Pyidaungsu" pitchFamily="34" charset="0"/>
              </a:rPr>
              <a:t>,</a:t>
            </a:r>
            <a:r>
              <a:rPr lang="my-MM" altLang="en-US" sz="2200" dirty="0">
                <a:solidFill>
                  <a:srgbClr val="002060"/>
                </a:solidFill>
                <a:latin typeface="Pyidaungsu" pitchFamily="34" charset="0"/>
                <a:ea typeface="Myanmar2" pitchFamily="34" charset="0"/>
                <a:cs typeface="Pyidaungsu" pitchFamily="34" charset="0"/>
              </a:rPr>
              <a:t> စစ်ဘက်သုံး</a:t>
            </a:r>
            <a:r>
              <a:rPr lang="my-MM" altLang="en-US" sz="2200" dirty="0">
                <a:solidFill>
                  <a:srgbClr val="FFFF00"/>
                </a:solidFill>
                <a:latin typeface="Pyidaungsu" pitchFamily="34" charset="0"/>
                <a:ea typeface="Myanmar2" pitchFamily="34" charset="0"/>
                <a:cs typeface="Pyidaungsu" pitchFamily="34" charset="0"/>
              </a:rPr>
              <a:t>,</a:t>
            </a:r>
            <a:r>
              <a:rPr lang="my-MM" altLang="en-US" sz="2200" dirty="0">
                <a:solidFill>
                  <a:srgbClr val="002060"/>
                </a:solidFill>
                <a:latin typeface="Pyidaungsu" pitchFamily="34" charset="0"/>
                <a:ea typeface="Myanmar2" pitchFamily="34" charset="0"/>
                <a:cs typeface="Pyidaungsu" pitchFamily="34" charset="0"/>
              </a:rPr>
              <a:t> </a:t>
            </a:r>
            <a:r>
              <a:rPr lang="en-US" altLang="en-US" sz="2200" dirty="0">
                <a:solidFill>
                  <a:srgbClr val="002060"/>
                </a:solidFill>
                <a:latin typeface="Pyidaungsu" pitchFamily="34" charset="0"/>
                <a:ea typeface="Myanmar2" pitchFamily="34" charset="0"/>
                <a:cs typeface="Pyidaungsu" pitchFamily="34" charset="0"/>
              </a:rPr>
              <a:t>Proliferation</a:t>
            </a:r>
            <a:r>
              <a:rPr lang="my-MM" altLang="en-US" sz="2200" dirty="0">
                <a:solidFill>
                  <a:srgbClr val="002060"/>
                </a:solidFill>
                <a:latin typeface="Pyidaungsu" pitchFamily="34" charset="0"/>
                <a:ea typeface="Myanmar2" pitchFamily="34" charset="0"/>
                <a:cs typeface="Pyidaungsu" pitchFamily="34" charset="0"/>
              </a:rPr>
              <a:t> ဆိုင်ရာအကဲဆတ်သည့် ကုန်ပစ္စည်း အများအပြားကို (အထူးသဖြင့်) ဆုံးရှုံးနိုင်ခြေအန္တရာယ်အဆင့် မြင့်မားသည့် နိုင်ငံများသို့ ပေးပို့ခြင်း။</a:t>
            </a:r>
          </a:p>
        </p:txBody>
      </p:sp>
      <p:sp>
        <p:nvSpPr>
          <p:cNvPr id="104451" name="Text Box 3"/>
          <p:cNvSpPr txBox="1">
            <a:spLocks noChangeArrowheads="1"/>
          </p:cNvSpPr>
          <p:nvPr/>
        </p:nvSpPr>
        <p:spPr bwMode="auto">
          <a:xfrm>
            <a:off x="381000" y="396925"/>
            <a:ext cx="838200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lnSpc>
                <a:spcPct val="150000"/>
              </a:lnSpc>
              <a:spcBef>
                <a:spcPct val="50000"/>
              </a:spcBef>
            </a:pPr>
            <a:r>
              <a:rPr lang="en-US" altLang="en-US" sz="2400" b="1" dirty="0">
                <a:solidFill>
                  <a:srgbClr val="002060"/>
                </a:solidFill>
                <a:latin typeface="Pyidaungsu" pitchFamily="34" charset="0"/>
                <a:ea typeface="Myanmar3" pitchFamily="18" charset="0"/>
                <a:cs typeface="Pyidaungsu" pitchFamily="34" charset="0"/>
              </a:rPr>
              <a:t>Product and Service Risk</a:t>
            </a:r>
          </a:p>
        </p:txBody>
      </p:sp>
    </p:spTree>
    <p:extLst>
      <p:ext uri="{BB962C8B-B14F-4D97-AF65-F5344CB8AC3E}">
        <p14:creationId xmlns:p14="http://schemas.microsoft.com/office/powerpoint/2010/main" val="393449557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2"/>
          <p:cNvSpPr txBox="1">
            <a:spLocks noChangeArrowheads="1"/>
          </p:cNvSpPr>
          <p:nvPr/>
        </p:nvSpPr>
        <p:spPr bwMode="auto">
          <a:xfrm>
            <a:off x="304800" y="1365034"/>
            <a:ext cx="8610600" cy="5044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marL="465138" indent="-465138" algn="just">
              <a:lnSpc>
                <a:spcPct val="140000"/>
              </a:lnSpc>
              <a:spcAft>
                <a:spcPts val="600"/>
              </a:spcAft>
              <a:buFont typeface="Arial" pitchFamily="34" charset="0"/>
              <a:buChar char="•"/>
            </a:pPr>
            <a:r>
              <a:rPr lang="my-MM" altLang="en-US" sz="2200" dirty="0">
                <a:solidFill>
                  <a:srgbClr val="002060"/>
                </a:solidFill>
                <a:latin typeface="Pyidaungsu" pitchFamily="34" charset="0"/>
                <a:ea typeface="Myanmar2" pitchFamily="34" charset="0"/>
                <a:cs typeface="Pyidaungsu" pitchFamily="34" charset="0"/>
              </a:rPr>
              <a:t>ဘဏ္ဍာရေးအရ ပစ်မှတ်ထားအရေးယူရန် သတ်မှတ်ခြင်းခံထားရသည့် လူပုဂ္ဂိုလ်နှင့်အဖွဲ့အစည်းများအနေဖြင့်-</a:t>
            </a:r>
          </a:p>
          <a:p>
            <a:pPr marL="922338" lvl="1" indent="-465138" algn="just">
              <a:lnSpc>
                <a:spcPct val="140000"/>
              </a:lnSpc>
              <a:spcAft>
                <a:spcPts val="600"/>
              </a:spcAft>
              <a:buFont typeface="Arial" pitchFamily="34" charset="0"/>
              <a:buChar char="•"/>
            </a:pPr>
            <a:r>
              <a:rPr lang="en-US" altLang="en-US" sz="1800" dirty="0">
                <a:solidFill>
                  <a:srgbClr val="002060"/>
                </a:solidFill>
                <a:latin typeface="Pyidaungsu" pitchFamily="34" charset="0"/>
                <a:ea typeface="Myanmar2" pitchFamily="34" charset="0"/>
                <a:cs typeface="Pyidaungsu" pitchFamily="34" charset="0"/>
              </a:rPr>
              <a:t>WMD </a:t>
            </a:r>
            <a:r>
              <a:rPr lang="my-MM" altLang="en-US" sz="1800" dirty="0">
                <a:solidFill>
                  <a:srgbClr val="002060"/>
                </a:solidFill>
                <a:latin typeface="Pyidaungsu" pitchFamily="34" charset="0"/>
                <a:ea typeface="Myanmar2" pitchFamily="34" charset="0"/>
                <a:cs typeface="Pyidaungsu" pitchFamily="34" charset="0"/>
              </a:rPr>
              <a:t>ပြန့်ပွား​ရေးဆောင်ရွက်ရာတွင် လိုအပ်သောအရင်းမြစ်များရရှိနိုင်ခြင်း၊</a:t>
            </a:r>
          </a:p>
          <a:p>
            <a:pPr marL="922338" lvl="1" indent="-465138" algn="just">
              <a:lnSpc>
                <a:spcPct val="140000"/>
              </a:lnSpc>
              <a:spcAft>
                <a:spcPts val="600"/>
              </a:spcAft>
              <a:buFont typeface="Arial" pitchFamily="34" charset="0"/>
              <a:buChar char="•"/>
            </a:pPr>
            <a:r>
              <a:rPr lang="my-MM" altLang="en-US" sz="1800" dirty="0">
                <a:solidFill>
                  <a:srgbClr val="002060"/>
                </a:solidFill>
                <a:latin typeface="Pyidaungsu" pitchFamily="34" charset="0"/>
                <a:ea typeface="Myanmar2" pitchFamily="34" charset="0"/>
                <a:cs typeface="Pyidaungsu" pitchFamily="34" charset="0"/>
              </a:rPr>
              <a:t>ထိန်းချုပ်ထားသည့် ငွေကြေးနှင့်ပစ္စည်းများကို ခွင့်ပြုချက်မရှိဘဲ အသုံးပြုနိုင်ခြင်း၊ </a:t>
            </a:r>
          </a:p>
          <a:p>
            <a:pPr marL="465138" indent="-465138" algn="just">
              <a:lnSpc>
                <a:spcPct val="140000"/>
              </a:lnSpc>
              <a:spcAft>
                <a:spcPts val="600"/>
              </a:spcAft>
              <a:buFont typeface="Arial" pitchFamily="34" charset="0"/>
              <a:buChar char="•"/>
            </a:pPr>
            <a:r>
              <a:rPr lang="en-US" altLang="en-US" sz="2200" dirty="0">
                <a:solidFill>
                  <a:srgbClr val="002060"/>
                </a:solidFill>
                <a:latin typeface="Pyidaungsu" pitchFamily="34" charset="0"/>
                <a:ea typeface="Myanmar2" pitchFamily="34" charset="0"/>
                <a:cs typeface="Pyidaungsu" pitchFamily="34" charset="0"/>
              </a:rPr>
              <a:t>UN </a:t>
            </a:r>
            <a:r>
              <a:rPr lang="my-MM" altLang="en-US" sz="2200" dirty="0">
                <a:solidFill>
                  <a:srgbClr val="002060"/>
                </a:solidFill>
                <a:latin typeface="Pyidaungsu" pitchFamily="34" charset="0"/>
                <a:ea typeface="Myanmar2" pitchFamily="34" charset="0"/>
                <a:cs typeface="Pyidaungsu" pitchFamily="34" charset="0"/>
              </a:rPr>
              <a:t>နှင့် နိုင်ငံအာဏာပိုင်တို့၏ ပစ်မှတ်ထားအရေးယူရန် သတ်မှတ်ခြင်း ကဲ့သို့သော ပြစ်ဒဏ်ချမှတ်ခံရနိုင်ခြင်း၊ </a:t>
            </a:r>
          </a:p>
          <a:p>
            <a:pPr marL="465138" indent="-465138" algn="just">
              <a:lnSpc>
                <a:spcPct val="140000"/>
              </a:lnSpc>
              <a:spcAft>
                <a:spcPts val="600"/>
              </a:spcAft>
              <a:buFont typeface="Arial" pitchFamily="34" charset="0"/>
              <a:buChar char="•"/>
            </a:pPr>
            <a:r>
              <a:rPr lang="my-MM" altLang="en-US" sz="2200" dirty="0">
                <a:solidFill>
                  <a:srgbClr val="002060"/>
                </a:solidFill>
                <a:latin typeface="Pyidaungsu" pitchFamily="34" charset="0"/>
                <a:ea typeface="Myanmar2" pitchFamily="34" charset="0"/>
                <a:cs typeface="Pyidaungsu" pitchFamily="34" charset="0"/>
              </a:rPr>
              <a:t>လူအများအပြားသေကြေစေသောလက်နက်များဖြင့် ခြိမ်းခြောက်မှုကိုခံရနိုင် ခြင်း၊ </a:t>
            </a:r>
            <a:endParaRPr lang="en-US" altLang="en-US" sz="2200" dirty="0">
              <a:solidFill>
                <a:srgbClr val="002060"/>
              </a:solidFill>
              <a:latin typeface="Pyidaungsu" pitchFamily="34" charset="0"/>
              <a:ea typeface="Myanmar2" pitchFamily="34" charset="0"/>
              <a:cs typeface="Pyidaungsu" pitchFamily="34" charset="0"/>
            </a:endParaRPr>
          </a:p>
          <a:p>
            <a:pPr marL="465138" indent="-465138" algn="just">
              <a:lnSpc>
                <a:spcPct val="140000"/>
              </a:lnSpc>
              <a:spcAft>
                <a:spcPts val="600"/>
              </a:spcAft>
              <a:buFont typeface="Arial" pitchFamily="34" charset="0"/>
              <a:buChar char="•"/>
            </a:pPr>
            <a:r>
              <a:rPr lang="my-MM" altLang="en-US" sz="2200" dirty="0">
                <a:solidFill>
                  <a:srgbClr val="002060"/>
                </a:solidFill>
                <a:latin typeface="Pyidaungsu" pitchFamily="34" charset="0"/>
                <a:ea typeface="Myanmar2" pitchFamily="34" charset="0"/>
                <a:cs typeface="Pyidaungsu" pitchFamily="34" charset="0"/>
              </a:rPr>
              <a:t>နိုင်ငံတော်၊ သက်ဆိုင်ရာကဏ္ဍများနှင့် ပုဂ္ဂလိကဏ္ဍတို့၏ ဂုဏ်သိက္ခာ ကျဆင်းစေခြင်း၊</a:t>
            </a:r>
          </a:p>
        </p:txBody>
      </p:sp>
      <p:sp>
        <p:nvSpPr>
          <p:cNvPr id="104451" name="Text Box 3"/>
          <p:cNvSpPr txBox="1">
            <a:spLocks noChangeArrowheads="1"/>
          </p:cNvSpPr>
          <p:nvPr/>
        </p:nvSpPr>
        <p:spPr bwMode="auto">
          <a:xfrm>
            <a:off x="381000" y="396925"/>
            <a:ext cx="838200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lnSpc>
                <a:spcPct val="150000"/>
              </a:lnSpc>
              <a:spcBef>
                <a:spcPct val="50000"/>
              </a:spcBef>
            </a:pPr>
            <a:r>
              <a:rPr lang="my-MM" altLang="en-US" sz="2400" b="1" dirty="0">
                <a:solidFill>
                  <a:srgbClr val="002060"/>
                </a:solidFill>
                <a:latin typeface="Pyidaungsu" pitchFamily="34" charset="0"/>
                <a:ea typeface="Myanmar3" pitchFamily="18" charset="0"/>
                <a:cs typeface="Pyidaungsu" pitchFamily="34" charset="0"/>
              </a:rPr>
              <a:t>အကျိုးဆက် (</a:t>
            </a:r>
            <a:r>
              <a:rPr lang="en-US" altLang="en-US" sz="2400" b="1" dirty="0">
                <a:solidFill>
                  <a:srgbClr val="002060"/>
                </a:solidFill>
                <a:latin typeface="Pyidaungsu" pitchFamily="34" charset="0"/>
                <a:ea typeface="Myanmar3" pitchFamily="18" charset="0"/>
                <a:cs typeface="Pyidaungsu" pitchFamily="34" charset="0"/>
              </a:rPr>
              <a:t>Consequence</a:t>
            </a:r>
            <a:r>
              <a:rPr lang="my-MM" altLang="en-US" sz="2400" b="1" dirty="0">
                <a:solidFill>
                  <a:srgbClr val="002060"/>
                </a:solidFill>
                <a:latin typeface="Pyidaungsu" pitchFamily="34" charset="0"/>
                <a:ea typeface="Myanmar3" pitchFamily="18" charset="0"/>
                <a:cs typeface="Pyidaungsu" pitchFamily="34" charset="0"/>
              </a:rPr>
              <a:t>)</a:t>
            </a:r>
            <a:endParaRPr lang="en-US" altLang="en-US" sz="2400" b="1" dirty="0">
              <a:solidFill>
                <a:srgbClr val="002060"/>
              </a:solidFill>
              <a:latin typeface="Pyidaungsu" pitchFamily="34" charset="0"/>
              <a:ea typeface="Myanmar3" pitchFamily="18" charset="0"/>
              <a:cs typeface="Pyidaungsu" pitchFamily="34" charset="0"/>
            </a:endParaRPr>
          </a:p>
        </p:txBody>
      </p:sp>
    </p:spTree>
    <p:extLst>
      <p:ext uri="{BB962C8B-B14F-4D97-AF65-F5344CB8AC3E}">
        <p14:creationId xmlns:p14="http://schemas.microsoft.com/office/powerpoint/2010/main" val="67079672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Text Box 3"/>
          <p:cNvSpPr txBox="1">
            <a:spLocks noChangeArrowheads="1"/>
          </p:cNvSpPr>
          <p:nvPr/>
        </p:nvSpPr>
        <p:spPr bwMode="auto">
          <a:xfrm>
            <a:off x="381000" y="390436"/>
            <a:ext cx="838200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lnSpc>
                <a:spcPct val="150000"/>
              </a:lnSpc>
              <a:spcBef>
                <a:spcPct val="50000"/>
              </a:spcBef>
            </a:pPr>
            <a:r>
              <a:rPr lang="en-US" altLang="en-US" sz="2400" b="1" dirty="0">
                <a:solidFill>
                  <a:srgbClr val="002060"/>
                </a:solidFill>
                <a:latin typeface="Pyidaungsu" pitchFamily="34" charset="0"/>
                <a:ea typeface="Myanmar3" pitchFamily="18" charset="0"/>
                <a:cs typeface="Pyidaungsu" pitchFamily="34" charset="0"/>
              </a:rPr>
              <a:t>FATF’s Guidance on Proliferation Financing Risk Assessment </a:t>
            </a:r>
          </a:p>
        </p:txBody>
      </p:sp>
      <p:pic>
        <p:nvPicPr>
          <p:cNvPr id="1026" name="Picture 2">
            <a:hlinkClick r:id="rId2" action="ppaction://hlinkfile"/>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740" t="15859" r="26933" b="5177"/>
          <a:stretch/>
        </p:blipFill>
        <p:spPr bwMode="auto">
          <a:xfrm>
            <a:off x="2286000" y="1371600"/>
            <a:ext cx="4800600" cy="5428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865305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Text Box 3"/>
          <p:cNvSpPr txBox="1">
            <a:spLocks noChangeArrowheads="1"/>
          </p:cNvSpPr>
          <p:nvPr/>
        </p:nvSpPr>
        <p:spPr bwMode="auto">
          <a:xfrm>
            <a:off x="381000" y="381000"/>
            <a:ext cx="83820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lnSpc>
                <a:spcPct val="200000"/>
              </a:lnSpc>
            </a:pPr>
            <a:r>
              <a:rPr lang="en-US" altLang="en-US" sz="2400" b="1" dirty="0">
                <a:solidFill>
                  <a:srgbClr val="002060"/>
                </a:solidFill>
                <a:latin typeface="Pyidaungsu" pitchFamily="34" charset="0"/>
                <a:ea typeface="Myanmar2" pitchFamily="34" charset="0"/>
                <a:cs typeface="Pyidaungsu" pitchFamily="34" charset="0"/>
              </a:rPr>
              <a:t>R-2	National cooperation and coordination</a:t>
            </a:r>
          </a:p>
        </p:txBody>
      </p:sp>
      <p:sp>
        <p:nvSpPr>
          <p:cNvPr id="4" name="Text Box 2"/>
          <p:cNvSpPr txBox="1">
            <a:spLocks noChangeArrowheads="1"/>
          </p:cNvSpPr>
          <p:nvPr/>
        </p:nvSpPr>
        <p:spPr bwMode="auto">
          <a:xfrm>
            <a:off x="152400" y="1371600"/>
            <a:ext cx="8763000" cy="5678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just">
              <a:lnSpc>
                <a:spcPct val="150000"/>
              </a:lnSpc>
            </a:pPr>
            <a:r>
              <a:rPr lang="my-MM" altLang="en-US" sz="2200" b="1" dirty="0">
                <a:solidFill>
                  <a:srgbClr val="002060"/>
                </a:solidFill>
                <a:latin typeface="Pyidaungsu" pitchFamily="34" charset="0"/>
                <a:ea typeface="Myanmar2" pitchFamily="34" charset="0"/>
                <a:cs typeface="Pyidaungsu" pitchFamily="34" charset="0"/>
              </a:rPr>
              <a:t>နိုင်ငံတော်အစိုးရ</a:t>
            </a:r>
            <a:endParaRPr lang="en-US" altLang="en-US" sz="2200" b="1" dirty="0">
              <a:solidFill>
                <a:srgbClr val="002060"/>
              </a:solidFill>
              <a:latin typeface="Pyidaungsu" pitchFamily="34" charset="0"/>
              <a:ea typeface="Myanmar2" pitchFamily="34" charset="0"/>
              <a:cs typeface="Pyidaungsu" pitchFamily="34" charset="0"/>
            </a:endParaRPr>
          </a:p>
          <a:p>
            <a:pPr marL="457200" indent="-457200" algn="just">
              <a:lnSpc>
                <a:spcPct val="150000"/>
              </a:lnSpc>
              <a:buFont typeface="Wingdings" pitchFamily="2" charset="2"/>
              <a:buChar char="v"/>
            </a:pPr>
            <a:r>
              <a:rPr lang="en-US" altLang="en-US" sz="2200" dirty="0">
                <a:solidFill>
                  <a:srgbClr val="002060"/>
                </a:solidFill>
                <a:latin typeface="Pyidaungsu" pitchFamily="34" charset="0"/>
                <a:ea typeface="Myanmar2" pitchFamily="34" charset="0"/>
                <a:cs typeface="Pyidaungsu" pitchFamily="34" charset="0"/>
              </a:rPr>
              <a:t>AML/CFT/CPF </a:t>
            </a:r>
            <a:r>
              <a:rPr lang="my-MM" altLang="en-US" sz="2200" b="1" i="1" dirty="0">
                <a:solidFill>
                  <a:srgbClr val="002060"/>
                </a:solidFill>
                <a:latin typeface="Pyidaungsu" pitchFamily="34" charset="0"/>
                <a:ea typeface="Myanmar2" pitchFamily="34" charset="0"/>
                <a:cs typeface="Pyidaungsu" pitchFamily="34" charset="0"/>
              </a:rPr>
              <a:t>မူဝါဒများချမှတ်ထားရန်၊ ပြန်လည်သုံးသပ်ရန်၊ </a:t>
            </a:r>
          </a:p>
          <a:p>
            <a:pPr marL="457200" indent="-457200" algn="just">
              <a:lnSpc>
                <a:spcPct val="150000"/>
              </a:lnSpc>
              <a:buFont typeface="Wingdings" pitchFamily="2" charset="2"/>
              <a:buChar char="v"/>
            </a:pPr>
            <a:r>
              <a:rPr lang="my-MM" altLang="en-US" sz="2200" dirty="0">
                <a:solidFill>
                  <a:srgbClr val="002060"/>
                </a:solidFill>
                <a:latin typeface="Pyidaungsu" pitchFamily="34" charset="0"/>
                <a:ea typeface="Myanmar2" pitchFamily="34" charset="0"/>
                <a:cs typeface="Pyidaungsu" pitchFamily="34" charset="0"/>
              </a:rPr>
              <a:t>တာဝန်ယူမည့် </a:t>
            </a:r>
            <a:r>
              <a:rPr lang="my-MM" altLang="en-US" sz="2200" b="1" i="1" dirty="0">
                <a:solidFill>
                  <a:srgbClr val="002060"/>
                </a:solidFill>
                <a:latin typeface="Pyidaungsu" pitchFamily="34" charset="0"/>
                <a:ea typeface="Myanmar2" pitchFamily="34" charset="0"/>
                <a:cs typeface="Pyidaungsu" pitchFamily="34" charset="0"/>
              </a:rPr>
              <a:t>အာဏာပိုင်အဖွဲ့အစည်းသတ်မှတ်ထားရန် သို့မဟုတ် ပူးပေါင်း ဆောင်ရွက်ရေးလုပ်ငန်းစနစ်ချမှတ်ထားရန်</a:t>
            </a:r>
            <a:r>
              <a:rPr lang="my-MM" altLang="en-US" sz="2200" dirty="0">
                <a:solidFill>
                  <a:srgbClr val="002060"/>
                </a:solidFill>
                <a:latin typeface="Pyidaungsu" pitchFamily="34" charset="0"/>
                <a:ea typeface="Myanmar2" pitchFamily="34" charset="0"/>
                <a:cs typeface="Pyidaungsu" pitchFamily="34" charset="0"/>
              </a:rPr>
              <a:t>၊</a:t>
            </a:r>
          </a:p>
          <a:p>
            <a:pPr marL="457200" indent="-457200" algn="just">
              <a:lnSpc>
                <a:spcPct val="150000"/>
              </a:lnSpc>
              <a:buFont typeface="Wingdings" pitchFamily="2" charset="2"/>
              <a:buChar char="v"/>
            </a:pPr>
            <a:r>
              <a:rPr lang="my-MM" altLang="en-US" sz="2200" dirty="0">
                <a:solidFill>
                  <a:srgbClr val="002060"/>
                </a:solidFill>
                <a:latin typeface="Pyidaungsu" pitchFamily="34" charset="0"/>
                <a:ea typeface="Myanmar2" pitchFamily="34" charset="0"/>
                <a:cs typeface="Pyidaungsu" pitchFamily="34" charset="0"/>
              </a:rPr>
              <a:t>မူဝါဒချမှတ်သည့်အဆင့်/လုပ်ငန်းအကောင်အထည်ဖော်သည့်အဆင့် များရှိ မူဝါဒချမှတ်သူများ၊ </a:t>
            </a:r>
            <a:r>
              <a:rPr lang="en-US" altLang="en-US" sz="2200" dirty="0">
                <a:solidFill>
                  <a:srgbClr val="002060"/>
                </a:solidFill>
                <a:latin typeface="Pyidaungsu" pitchFamily="34" charset="0"/>
                <a:ea typeface="Myanmar2" pitchFamily="34" charset="0"/>
                <a:cs typeface="Pyidaungsu" pitchFamily="34" charset="0"/>
              </a:rPr>
              <a:t>FIU</a:t>
            </a:r>
            <a:r>
              <a:rPr lang="my-MM" altLang="en-US" sz="2200" dirty="0">
                <a:solidFill>
                  <a:srgbClr val="002060"/>
                </a:solidFill>
                <a:latin typeface="Pyidaungsu" pitchFamily="34" charset="0"/>
                <a:ea typeface="Myanmar2" pitchFamily="34" charset="0"/>
                <a:cs typeface="Pyidaungsu" pitchFamily="34" charset="0"/>
              </a:rPr>
              <a:t>၊ </a:t>
            </a:r>
            <a:r>
              <a:rPr lang="en-US" altLang="en-US" sz="2200" dirty="0">
                <a:solidFill>
                  <a:srgbClr val="002060"/>
                </a:solidFill>
                <a:latin typeface="Pyidaungsu" pitchFamily="34" charset="0"/>
                <a:ea typeface="Myanmar2" pitchFamily="34" charset="0"/>
                <a:cs typeface="Pyidaungsu" pitchFamily="34" charset="0"/>
              </a:rPr>
              <a:t>LEAs</a:t>
            </a:r>
            <a:r>
              <a:rPr lang="my-MM" altLang="en-US" sz="2200" dirty="0">
                <a:solidFill>
                  <a:srgbClr val="002060"/>
                </a:solidFill>
                <a:latin typeface="Pyidaungsu" pitchFamily="34" charset="0"/>
                <a:ea typeface="Myanmar2" pitchFamily="34" charset="0"/>
                <a:cs typeface="Pyidaungsu" pitchFamily="34" charset="0"/>
              </a:rPr>
              <a:t>၊ ကြီးကြပ်ရေးအာဏာပိုင်များ</a:t>
            </a:r>
            <a:r>
              <a:rPr lang="en-US" altLang="en-US" sz="2200" dirty="0">
                <a:solidFill>
                  <a:srgbClr val="002060"/>
                </a:solidFill>
                <a:latin typeface="Pyidaungsu" pitchFamily="34" charset="0"/>
                <a:ea typeface="Myanmar2" pitchFamily="34" charset="0"/>
                <a:cs typeface="Pyidaungsu" pitchFamily="34" charset="0"/>
              </a:rPr>
              <a:t> </a:t>
            </a:r>
            <a:r>
              <a:rPr lang="my-MM" altLang="en-US" sz="2200" dirty="0">
                <a:solidFill>
                  <a:srgbClr val="002060"/>
                </a:solidFill>
                <a:latin typeface="Pyidaungsu" pitchFamily="34" charset="0"/>
                <a:ea typeface="Myanmar2" pitchFamily="34" charset="0"/>
                <a:cs typeface="Pyidaungsu" pitchFamily="34" charset="0"/>
              </a:rPr>
              <a:t>နှင့် အခြား သက်ဆိုင်ရာ အာဏာပိုင်များအကြား </a:t>
            </a:r>
            <a:r>
              <a:rPr lang="my-MM" altLang="en-US" sz="2200" b="1" i="1" dirty="0">
                <a:solidFill>
                  <a:srgbClr val="002060"/>
                </a:solidFill>
                <a:latin typeface="Pyidaungsu" pitchFamily="34" charset="0"/>
                <a:ea typeface="Myanmar2" pitchFamily="34" charset="0"/>
                <a:cs typeface="Pyidaungsu" pitchFamily="34" charset="0"/>
              </a:rPr>
              <a:t>ပူးပေါင်းဆောင်ရွက်ရေး၊ သတင်း ဖလှယ်ရေး လုပ်ထုံးလုပ်နည်းများချမှတ်ထားရန်</a:t>
            </a:r>
            <a:r>
              <a:rPr lang="my-MM" altLang="en-US" sz="2200" dirty="0">
                <a:solidFill>
                  <a:srgbClr val="002060"/>
                </a:solidFill>
                <a:latin typeface="Pyidaungsu" pitchFamily="34" charset="0"/>
                <a:ea typeface="Myanmar2" pitchFamily="34" charset="0"/>
                <a:cs typeface="Pyidaungsu" pitchFamily="34" charset="0"/>
              </a:rPr>
              <a:t>၊</a:t>
            </a:r>
          </a:p>
          <a:p>
            <a:pPr marL="457200" indent="-457200" algn="just">
              <a:lnSpc>
                <a:spcPct val="150000"/>
              </a:lnSpc>
              <a:buFont typeface="Wingdings" pitchFamily="2" charset="2"/>
              <a:buChar char="v"/>
            </a:pPr>
            <a:r>
              <a:rPr lang="my-MM" altLang="en-US" sz="2200" dirty="0">
                <a:solidFill>
                  <a:srgbClr val="002060"/>
                </a:solidFill>
                <a:latin typeface="Pyidaungsu" pitchFamily="34" charset="0"/>
                <a:ea typeface="Myanmar2" pitchFamily="34" charset="0"/>
                <a:cs typeface="Pyidaungsu" pitchFamily="34" charset="0"/>
              </a:rPr>
              <a:t>ပူးပေါင်းဆောင်ရွက်ရေးမူဝါဒနှင့် ဆီလျော်သည့် </a:t>
            </a:r>
            <a:r>
              <a:rPr lang="my-MM" altLang="en-US" sz="2200" b="1" i="1" dirty="0">
                <a:solidFill>
                  <a:srgbClr val="002060"/>
                </a:solidFill>
                <a:latin typeface="Pyidaungsu" pitchFamily="34" charset="0"/>
                <a:ea typeface="Myanmar2" pitchFamily="34" charset="0"/>
                <a:cs typeface="Pyidaungsu" pitchFamily="34" charset="0"/>
              </a:rPr>
              <a:t>သတင်းအချက်အလက် လုံခြုံရေးပြဋ္ဌာန်းချက်များထားရှိရန်၊</a:t>
            </a:r>
          </a:p>
        </p:txBody>
      </p:sp>
    </p:spTree>
    <p:extLst>
      <p:ext uri="{BB962C8B-B14F-4D97-AF65-F5344CB8AC3E}">
        <p14:creationId xmlns:p14="http://schemas.microsoft.com/office/powerpoint/2010/main" val="120933371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Text Box 3"/>
          <p:cNvSpPr txBox="1">
            <a:spLocks noChangeArrowheads="1"/>
          </p:cNvSpPr>
          <p:nvPr/>
        </p:nvSpPr>
        <p:spPr bwMode="auto">
          <a:xfrm>
            <a:off x="0" y="403667"/>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lnSpc>
                <a:spcPct val="200000"/>
              </a:lnSpc>
            </a:pPr>
            <a:r>
              <a:rPr lang="en-US" altLang="en-US" sz="2400" b="1" dirty="0">
                <a:solidFill>
                  <a:srgbClr val="002060"/>
                </a:solidFill>
                <a:latin typeface="Pyidaungsu" pitchFamily="34" charset="0"/>
                <a:ea typeface="Myanmar2" pitchFamily="34" charset="0"/>
                <a:cs typeface="Pyidaungsu" pitchFamily="34" charset="0"/>
              </a:rPr>
              <a:t>CPF (including AML and CFT</a:t>
            </a:r>
            <a:r>
              <a:rPr lang="my-MM" altLang="en-US" sz="2400" b="1" dirty="0">
                <a:solidFill>
                  <a:srgbClr val="002060"/>
                </a:solidFill>
                <a:latin typeface="Pyidaungsu" pitchFamily="34" charset="0"/>
                <a:ea typeface="Myanmar2" pitchFamily="34" charset="0"/>
                <a:cs typeface="Pyidaungsu" pitchFamily="34" charset="0"/>
              </a:rPr>
              <a:t>)တွင်ပူးပေါင်းပါဝင်သင့်သည့်အဖွဲ့အစည်းများ</a:t>
            </a:r>
            <a:r>
              <a:rPr lang="en-US" altLang="en-US" sz="2400" b="1" dirty="0">
                <a:solidFill>
                  <a:srgbClr val="002060"/>
                </a:solidFill>
                <a:latin typeface="Pyidaungsu" pitchFamily="34" charset="0"/>
                <a:ea typeface="Myanmar2" pitchFamily="34" charset="0"/>
                <a:cs typeface="Pyidaungsu" pitchFamily="34" charset="0"/>
              </a:rPr>
              <a:t> </a:t>
            </a:r>
          </a:p>
        </p:txBody>
      </p:sp>
      <p:sp>
        <p:nvSpPr>
          <p:cNvPr id="4" name="Text Box 2"/>
          <p:cNvSpPr txBox="1">
            <a:spLocks noChangeArrowheads="1"/>
          </p:cNvSpPr>
          <p:nvPr/>
        </p:nvSpPr>
        <p:spPr bwMode="auto">
          <a:xfrm>
            <a:off x="304800" y="1229344"/>
            <a:ext cx="8610600" cy="5472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marL="457200" indent="-457200" algn="just">
              <a:lnSpc>
                <a:spcPct val="130000"/>
              </a:lnSpc>
              <a:spcAft>
                <a:spcPts val="600"/>
              </a:spcAft>
              <a:buFont typeface="+mj-lt"/>
              <a:buAutoNum type="arabicParenR"/>
            </a:pPr>
            <a:r>
              <a:rPr lang="my-MM" altLang="en-US" sz="2200" dirty="0">
                <a:solidFill>
                  <a:srgbClr val="002060"/>
                </a:solidFill>
                <a:latin typeface="Pyidaungsu" pitchFamily="34" charset="0"/>
                <a:ea typeface="Myanmar2" pitchFamily="34" charset="0"/>
                <a:cs typeface="Pyidaungsu" pitchFamily="34" charset="0"/>
              </a:rPr>
              <a:t>မူဝါဒချမှတ်သည့်ဌာနများ၊ (နိုင်ငံခြားရေး၊ ဘဏ္ဍာရေး၊ စီးပွားကူးသန်း၊ ပြည်ထဲရေး၊ တရားရေး)</a:t>
            </a:r>
          </a:p>
          <a:p>
            <a:pPr marL="457200" indent="-457200" algn="just">
              <a:lnSpc>
                <a:spcPct val="130000"/>
              </a:lnSpc>
              <a:spcAft>
                <a:spcPts val="600"/>
              </a:spcAft>
              <a:buFont typeface="+mj-lt"/>
              <a:buAutoNum type="arabicParenR"/>
            </a:pPr>
            <a:r>
              <a:rPr lang="my-MM" altLang="en-US" sz="2200" dirty="0">
                <a:solidFill>
                  <a:srgbClr val="002060"/>
                </a:solidFill>
                <a:latin typeface="Pyidaungsu" pitchFamily="34" charset="0"/>
                <a:ea typeface="Myanmar2" pitchFamily="34" charset="0"/>
                <a:cs typeface="Pyidaungsu" pitchFamily="34" charset="0"/>
              </a:rPr>
              <a:t>ဘဏ္ဍာရေးဆိုင်ရာ ကြီးကြပ်ရေးဌာနများနှင့် ဌာနတွင်းကြီးကြပ်ရေး အဖွဲ့ အစည်းများ၊</a:t>
            </a:r>
          </a:p>
          <a:p>
            <a:pPr marL="457200" indent="-457200" algn="just">
              <a:lnSpc>
                <a:spcPct val="130000"/>
              </a:lnSpc>
              <a:spcAft>
                <a:spcPts val="600"/>
              </a:spcAft>
              <a:buFont typeface="+mj-lt"/>
              <a:buAutoNum type="arabicParenR"/>
            </a:pPr>
            <a:r>
              <a:rPr lang="my-MM" altLang="en-US" sz="2200" dirty="0">
                <a:solidFill>
                  <a:srgbClr val="002060"/>
                </a:solidFill>
                <a:latin typeface="Pyidaungsu" pitchFamily="34" charset="0"/>
                <a:ea typeface="Myanmar2" pitchFamily="34" charset="0"/>
                <a:cs typeface="Pyidaungsu" pitchFamily="34" charset="0"/>
              </a:rPr>
              <a:t>ပို့ကုန်ထိန်းချုပ်ရေး၊ အကောက်ခွန်နှင့် နယ်စပ်ဒေသထိန်းချုပ်ရေးဌာနများ၊</a:t>
            </a:r>
          </a:p>
          <a:p>
            <a:pPr marL="457200" indent="-457200" algn="just">
              <a:lnSpc>
                <a:spcPct val="130000"/>
              </a:lnSpc>
              <a:spcAft>
                <a:spcPts val="600"/>
              </a:spcAft>
              <a:buFont typeface="+mj-lt"/>
              <a:buAutoNum type="arabicParenR"/>
            </a:pPr>
            <a:r>
              <a:rPr lang="my-MM" altLang="en-US" sz="2200" dirty="0">
                <a:solidFill>
                  <a:srgbClr val="002060"/>
                </a:solidFill>
                <a:latin typeface="Pyidaungsu" pitchFamily="34" charset="0"/>
                <a:ea typeface="Myanmar2" pitchFamily="34" charset="0"/>
                <a:cs typeface="Pyidaungsu" pitchFamily="34" charset="0"/>
              </a:rPr>
              <a:t>ထောက်လှမ်းရေးအဖွဲ့အစည်းများ၊</a:t>
            </a:r>
          </a:p>
          <a:p>
            <a:pPr marL="457200" indent="-457200" algn="just">
              <a:lnSpc>
                <a:spcPct val="130000"/>
              </a:lnSpc>
              <a:spcAft>
                <a:spcPts val="600"/>
              </a:spcAft>
              <a:buFont typeface="+mj-lt"/>
              <a:buAutoNum type="arabicParenR"/>
            </a:pPr>
            <a:r>
              <a:rPr lang="en-US" altLang="en-US" sz="2200" dirty="0">
                <a:solidFill>
                  <a:srgbClr val="002060"/>
                </a:solidFill>
                <a:latin typeface="Pyidaungsu" pitchFamily="34" charset="0"/>
                <a:ea typeface="Myanmar2" pitchFamily="34" charset="0"/>
                <a:cs typeface="Pyidaungsu" pitchFamily="34" charset="0"/>
              </a:rPr>
              <a:t>FIU</a:t>
            </a:r>
            <a:r>
              <a:rPr lang="my-MM" altLang="en-US" sz="2200" dirty="0">
                <a:solidFill>
                  <a:srgbClr val="002060"/>
                </a:solidFill>
                <a:latin typeface="Pyidaungsu" pitchFamily="34" charset="0"/>
                <a:ea typeface="Myanmar2" pitchFamily="34" charset="0"/>
                <a:cs typeface="Pyidaungsu" pitchFamily="34" charset="0"/>
              </a:rPr>
              <a:t>၊</a:t>
            </a:r>
          </a:p>
          <a:p>
            <a:pPr marL="457200" indent="-457200" algn="just">
              <a:lnSpc>
                <a:spcPct val="130000"/>
              </a:lnSpc>
              <a:spcAft>
                <a:spcPts val="600"/>
              </a:spcAft>
              <a:buFont typeface="+mj-lt"/>
              <a:buAutoNum type="arabicParenR"/>
            </a:pPr>
            <a:r>
              <a:rPr lang="my-MM" altLang="en-US" sz="2200" dirty="0">
                <a:solidFill>
                  <a:srgbClr val="002060"/>
                </a:solidFill>
                <a:latin typeface="Pyidaungsu" pitchFamily="34" charset="0"/>
                <a:ea typeface="Myanmar2" pitchFamily="34" charset="0"/>
                <a:cs typeface="Pyidaungsu" pitchFamily="34" charset="0"/>
              </a:rPr>
              <a:t>ဥပဒေစိုးမိုးရေးနှင့်တရားစွဲဌာနများ၊</a:t>
            </a:r>
          </a:p>
          <a:p>
            <a:pPr marL="457200" indent="-457200" algn="just">
              <a:lnSpc>
                <a:spcPct val="130000"/>
              </a:lnSpc>
              <a:spcAft>
                <a:spcPts val="600"/>
              </a:spcAft>
              <a:buFont typeface="+mj-lt"/>
              <a:buAutoNum type="arabicParenR"/>
            </a:pPr>
            <a:r>
              <a:rPr lang="my-MM" altLang="en-US" sz="2200" dirty="0">
                <a:solidFill>
                  <a:srgbClr val="002060"/>
                </a:solidFill>
                <a:latin typeface="Pyidaungsu" pitchFamily="34" charset="0"/>
                <a:ea typeface="Myanmar2" pitchFamily="34" charset="0"/>
                <a:cs typeface="Pyidaungsu" pitchFamily="34" charset="0"/>
              </a:rPr>
              <a:t>ကုန်သွယ်မှုမြှင့်တင်ရေးနှင့်ရင်းနှီးမြှုပ်နှံရေးဌာနများ၊</a:t>
            </a:r>
          </a:p>
          <a:p>
            <a:pPr marL="457200" indent="-457200" algn="just">
              <a:lnSpc>
                <a:spcPct val="130000"/>
              </a:lnSpc>
              <a:spcAft>
                <a:spcPts val="600"/>
              </a:spcAft>
              <a:buFont typeface="+mj-lt"/>
              <a:buAutoNum type="arabicParenR"/>
            </a:pPr>
            <a:r>
              <a:rPr lang="en-US" altLang="en-US" sz="2200" dirty="0">
                <a:solidFill>
                  <a:srgbClr val="002060"/>
                </a:solidFill>
                <a:latin typeface="Pyidaungsu" pitchFamily="34" charset="0"/>
                <a:ea typeface="Myanmar2" pitchFamily="34" charset="0"/>
                <a:cs typeface="Pyidaungsu" pitchFamily="34" charset="0"/>
              </a:rPr>
              <a:t>UNSCR</a:t>
            </a:r>
            <a:r>
              <a:rPr lang="my-MM" altLang="en-US" sz="2200" dirty="0">
                <a:solidFill>
                  <a:srgbClr val="002060"/>
                </a:solidFill>
                <a:latin typeface="Pyidaungsu" pitchFamily="34" charset="0"/>
                <a:ea typeface="Myanmar2" pitchFamily="34" charset="0"/>
                <a:cs typeface="Pyidaungsu" pitchFamily="34" charset="0"/>
              </a:rPr>
              <a:t> ပြဋ္ဌာန်းချက်များအကောင်အထည်ရန်တာဝန်ရှိသည့်</a:t>
            </a:r>
            <a:r>
              <a:rPr lang="en-US" altLang="en-US" sz="2200" dirty="0">
                <a:solidFill>
                  <a:srgbClr val="002060"/>
                </a:solidFill>
                <a:latin typeface="Pyidaungsu" pitchFamily="34" charset="0"/>
                <a:ea typeface="Myanmar2" pitchFamily="34" charset="0"/>
                <a:cs typeface="Pyidaungsu" pitchFamily="34" charset="0"/>
              </a:rPr>
              <a:t> </a:t>
            </a:r>
            <a:r>
              <a:rPr lang="my-MM" altLang="en-US" sz="2200" dirty="0">
                <a:solidFill>
                  <a:srgbClr val="002060"/>
                </a:solidFill>
                <a:latin typeface="Pyidaungsu" pitchFamily="34" charset="0"/>
                <a:ea typeface="Myanmar2" pitchFamily="34" charset="0"/>
                <a:cs typeface="Pyidaungsu" pitchFamily="34" charset="0"/>
              </a:rPr>
              <a:t>အခြားသော ဌာနများ။</a:t>
            </a:r>
          </a:p>
        </p:txBody>
      </p:sp>
    </p:spTree>
    <p:extLst>
      <p:ext uri="{BB962C8B-B14F-4D97-AF65-F5344CB8AC3E}">
        <p14:creationId xmlns:p14="http://schemas.microsoft.com/office/powerpoint/2010/main" val="110808347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Text Box 3"/>
          <p:cNvSpPr txBox="1">
            <a:spLocks noChangeArrowheads="1"/>
          </p:cNvSpPr>
          <p:nvPr/>
        </p:nvSpPr>
        <p:spPr bwMode="auto">
          <a:xfrm>
            <a:off x="381000" y="381000"/>
            <a:ext cx="83820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lnSpc>
                <a:spcPct val="200000"/>
              </a:lnSpc>
            </a:pPr>
            <a:r>
              <a:rPr lang="en-US" altLang="en-US" sz="2400" b="1" dirty="0">
                <a:solidFill>
                  <a:srgbClr val="002060"/>
                </a:solidFill>
                <a:latin typeface="Pyidaungsu" pitchFamily="34" charset="0"/>
                <a:ea typeface="Myanmar2" pitchFamily="34" charset="0"/>
                <a:cs typeface="Pyidaungsu" pitchFamily="34" charset="0"/>
              </a:rPr>
              <a:t>R-7	Targeted financial sanctions related to proliferation</a:t>
            </a:r>
          </a:p>
        </p:txBody>
      </p:sp>
      <p:sp>
        <p:nvSpPr>
          <p:cNvPr id="4" name="Text Box 2"/>
          <p:cNvSpPr txBox="1">
            <a:spLocks noChangeArrowheads="1"/>
          </p:cNvSpPr>
          <p:nvPr/>
        </p:nvSpPr>
        <p:spPr bwMode="auto">
          <a:xfrm>
            <a:off x="152400" y="1371600"/>
            <a:ext cx="8763000"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just">
              <a:lnSpc>
                <a:spcPct val="200000"/>
              </a:lnSpc>
            </a:pPr>
            <a:r>
              <a:rPr lang="my-MM" altLang="en-US" sz="2100" b="1" dirty="0">
                <a:solidFill>
                  <a:srgbClr val="002060"/>
                </a:solidFill>
                <a:latin typeface="Pyidaungsu" pitchFamily="34" charset="0"/>
                <a:ea typeface="Myanmar2" pitchFamily="34" charset="0"/>
                <a:cs typeface="Pyidaungsu" pitchFamily="34" charset="0"/>
              </a:rPr>
              <a:t>နိုင်ငံတော်အစိုးရ</a:t>
            </a:r>
            <a:endParaRPr lang="en-US" altLang="en-US" sz="2100" b="1" dirty="0">
              <a:solidFill>
                <a:srgbClr val="002060"/>
              </a:solidFill>
              <a:latin typeface="Pyidaungsu" pitchFamily="34" charset="0"/>
              <a:ea typeface="Myanmar2" pitchFamily="34" charset="0"/>
              <a:cs typeface="Pyidaungsu" pitchFamily="34" charset="0"/>
            </a:endParaRPr>
          </a:p>
          <a:p>
            <a:pPr marL="457200" indent="-457200" algn="just">
              <a:lnSpc>
                <a:spcPct val="200000"/>
              </a:lnSpc>
              <a:buFont typeface="Wingdings" pitchFamily="2" charset="2"/>
              <a:buChar char="v"/>
            </a:pPr>
            <a:r>
              <a:rPr lang="my-MM" altLang="en-US" sz="2100" dirty="0">
                <a:solidFill>
                  <a:srgbClr val="002060"/>
                </a:solidFill>
                <a:latin typeface="Pyidaungsu" pitchFamily="34" charset="0"/>
                <a:ea typeface="Myanmar2" pitchFamily="34" charset="0"/>
                <a:cs typeface="Pyidaungsu" pitchFamily="34" charset="0"/>
              </a:rPr>
              <a:t>လုံခြုံရေးကောင်စီ၏</a:t>
            </a:r>
            <a:r>
              <a:rPr lang="en-US" altLang="en-US" sz="2100" dirty="0">
                <a:solidFill>
                  <a:srgbClr val="002060"/>
                </a:solidFill>
                <a:latin typeface="Pyidaungsu" pitchFamily="34" charset="0"/>
                <a:ea typeface="Myanmar2" pitchFamily="34" charset="0"/>
                <a:cs typeface="Pyidaungsu" pitchFamily="34" charset="0"/>
              </a:rPr>
              <a:t> Proliferation </a:t>
            </a:r>
            <a:r>
              <a:rPr lang="my-MM" altLang="en-US" sz="2100" dirty="0">
                <a:solidFill>
                  <a:srgbClr val="002060"/>
                </a:solidFill>
                <a:latin typeface="Pyidaungsu" pitchFamily="34" charset="0"/>
                <a:ea typeface="Myanmar2" pitchFamily="34" charset="0"/>
                <a:cs typeface="Pyidaungsu" pitchFamily="34" charset="0"/>
              </a:rPr>
              <a:t>နှင့် </a:t>
            </a:r>
            <a:r>
              <a:rPr lang="en-US" altLang="en-US" sz="2100" dirty="0">
                <a:solidFill>
                  <a:srgbClr val="002060"/>
                </a:solidFill>
                <a:latin typeface="Pyidaungsu" pitchFamily="34" charset="0"/>
                <a:ea typeface="Myanmar2" pitchFamily="34" charset="0"/>
                <a:cs typeface="Pyidaungsu" pitchFamily="34" charset="0"/>
              </a:rPr>
              <a:t>Proliferation Financing </a:t>
            </a:r>
            <a:r>
              <a:rPr lang="my-MM" altLang="en-US" sz="2100" dirty="0">
                <a:solidFill>
                  <a:srgbClr val="002060"/>
                </a:solidFill>
                <a:latin typeface="Pyidaungsu" pitchFamily="34" charset="0"/>
                <a:ea typeface="Myanmar2" pitchFamily="34" charset="0"/>
                <a:cs typeface="Pyidaungsu" pitchFamily="34" charset="0"/>
              </a:rPr>
              <a:t>အား ကာကွယ်ရေး၊ တိုက်ဖျက်ရေး၊ ဟန့်တားရေးဆိုင်ရာ ဆုံးဖြတ်ချက်များအား လိုက်နာသည့်အနေဖြင့် </a:t>
            </a:r>
            <a:r>
              <a:rPr lang="en-US" altLang="en-US" sz="2100" b="1" i="1" dirty="0">
                <a:solidFill>
                  <a:srgbClr val="002060"/>
                </a:solidFill>
                <a:latin typeface="Pyidaungsu" pitchFamily="34" charset="0"/>
                <a:ea typeface="Myanmar2" pitchFamily="34" charset="0"/>
                <a:cs typeface="Pyidaungsu" pitchFamily="34" charset="0"/>
              </a:rPr>
              <a:t>TFS</a:t>
            </a:r>
            <a:r>
              <a:rPr lang="my-MM" altLang="en-US" sz="2100" b="1" i="1" dirty="0">
                <a:solidFill>
                  <a:srgbClr val="002060"/>
                </a:solidFill>
                <a:latin typeface="Pyidaungsu" pitchFamily="34" charset="0"/>
                <a:ea typeface="Myanmar2" pitchFamily="34" charset="0"/>
                <a:cs typeface="Pyidaungsu" pitchFamily="34" charset="0"/>
              </a:rPr>
              <a:t>  </a:t>
            </a:r>
            <a:r>
              <a:rPr lang="en-US" altLang="en-US" sz="2100" b="1" i="1" dirty="0">
                <a:solidFill>
                  <a:srgbClr val="002060"/>
                </a:solidFill>
                <a:latin typeface="Pyidaungsu" pitchFamily="34" charset="0"/>
                <a:ea typeface="Myanmar2" pitchFamily="34" charset="0"/>
                <a:cs typeface="Pyidaungsu" pitchFamily="34" charset="0"/>
              </a:rPr>
              <a:t>PF </a:t>
            </a:r>
            <a:r>
              <a:rPr lang="my-MM" altLang="en-US" sz="2100" b="1" i="1" dirty="0">
                <a:solidFill>
                  <a:srgbClr val="002060"/>
                </a:solidFill>
                <a:latin typeface="Pyidaungsu" pitchFamily="34" charset="0"/>
                <a:ea typeface="Myanmar2" pitchFamily="34" charset="0"/>
                <a:cs typeface="Pyidaungsu" pitchFamily="34" charset="0"/>
              </a:rPr>
              <a:t>ကို အကောင်အထည်ဖော်ဆောင်ရန်၊</a:t>
            </a:r>
          </a:p>
          <a:p>
            <a:pPr marL="457200" indent="-457200" algn="just">
              <a:lnSpc>
                <a:spcPct val="200000"/>
              </a:lnSpc>
              <a:buFont typeface="Wingdings" pitchFamily="2" charset="2"/>
              <a:buChar char="v"/>
            </a:pPr>
            <a:r>
              <a:rPr lang="my-MM" altLang="en-US" sz="2100" dirty="0">
                <a:solidFill>
                  <a:srgbClr val="002060"/>
                </a:solidFill>
                <a:latin typeface="Pyidaungsu" pitchFamily="34" charset="0"/>
                <a:ea typeface="Myanmar2" pitchFamily="34" charset="0"/>
                <a:cs typeface="Pyidaungsu" pitchFamily="34" charset="0"/>
              </a:rPr>
              <a:t>နှောင့်နှေးကြန့်ကြာမှုမရှိစေဘဲ</a:t>
            </a:r>
            <a:r>
              <a:rPr lang="my-MM" altLang="en-US" sz="2100" b="1" i="1" dirty="0">
                <a:solidFill>
                  <a:srgbClr val="002060"/>
                </a:solidFill>
                <a:latin typeface="Pyidaungsu" pitchFamily="34" charset="0"/>
                <a:ea typeface="Myanmar2" pitchFamily="34" charset="0"/>
                <a:cs typeface="Pyidaungsu" pitchFamily="34" charset="0"/>
              </a:rPr>
              <a:t>ငွေကြေးနှင့်အခြားပိုင်ဆိုင်မှုများအားထိန်းချုပ်ရန်၊</a:t>
            </a:r>
          </a:p>
          <a:p>
            <a:pPr marL="457200" indent="-457200" algn="just">
              <a:lnSpc>
                <a:spcPct val="200000"/>
              </a:lnSpc>
              <a:buFont typeface="Wingdings" pitchFamily="2" charset="2"/>
              <a:buChar char="v"/>
            </a:pPr>
            <a:r>
              <a:rPr lang="en-US" altLang="en-US" sz="2100" dirty="0">
                <a:solidFill>
                  <a:srgbClr val="002060"/>
                </a:solidFill>
                <a:latin typeface="Pyidaungsu" pitchFamily="34" charset="0"/>
                <a:ea typeface="Myanmar2" pitchFamily="34" charset="0"/>
                <a:cs typeface="Pyidaungsu" pitchFamily="34" charset="0"/>
              </a:rPr>
              <a:t>UNSC</a:t>
            </a:r>
            <a:r>
              <a:rPr lang="my-MM" altLang="en-US" sz="2100" dirty="0">
                <a:solidFill>
                  <a:srgbClr val="002060"/>
                </a:solidFill>
                <a:latin typeface="Pyidaungsu" pitchFamily="34" charset="0"/>
                <a:ea typeface="Myanmar2" pitchFamily="34" charset="0"/>
                <a:cs typeface="Pyidaungsu" pitchFamily="34" charset="0"/>
              </a:rPr>
              <a:t> က သတ်မှတ်သည့် လူပုဂ္ဂိုလ်နှင့်အဖွဲ့အစည်းများထံ </a:t>
            </a:r>
            <a:r>
              <a:rPr lang="my-MM" altLang="en-US" sz="2100" b="1" i="1" dirty="0">
                <a:solidFill>
                  <a:srgbClr val="002060"/>
                </a:solidFill>
                <a:latin typeface="Pyidaungsu" pitchFamily="34" charset="0"/>
                <a:ea typeface="Myanmar2" pitchFamily="34" charset="0"/>
                <a:cs typeface="Pyidaungsu" pitchFamily="34" charset="0"/>
              </a:rPr>
              <a:t>တိုက်ရိုက်ဖြစ်စေ၊ သွယ်ဝိုက်၍ဖြစ်စေ ငွေကြေးနှင့်ရန်ပုံငွေများမရောက်ရှိစေရန်၊</a:t>
            </a:r>
            <a:endParaRPr lang="en-US" altLang="en-US" sz="2100" b="1" i="1" dirty="0">
              <a:solidFill>
                <a:srgbClr val="002060"/>
              </a:solidFill>
              <a:latin typeface="Pyidaungsu" pitchFamily="34" charset="0"/>
              <a:ea typeface="Myanmar2" pitchFamily="34" charset="0"/>
              <a:cs typeface="Pyidaungsu" pitchFamily="34" charset="0"/>
            </a:endParaRPr>
          </a:p>
          <a:p>
            <a:pPr algn="just">
              <a:lnSpc>
                <a:spcPct val="200000"/>
              </a:lnSpc>
              <a:tabLst>
                <a:tab pos="465138" algn="l"/>
              </a:tabLst>
            </a:pPr>
            <a:r>
              <a:rPr lang="en-US" altLang="en-US" sz="2100" b="1" i="1" dirty="0">
                <a:solidFill>
                  <a:srgbClr val="002060"/>
                </a:solidFill>
                <a:latin typeface="Pyidaungsu" pitchFamily="34" charset="0"/>
                <a:ea typeface="Myanmar2" pitchFamily="34" charset="0"/>
                <a:cs typeface="Pyidaungsu" pitchFamily="34" charset="0"/>
              </a:rPr>
              <a:t>	</a:t>
            </a:r>
            <a:r>
              <a:rPr lang="en-US" altLang="en-US" sz="2100" b="1" dirty="0">
                <a:solidFill>
                  <a:srgbClr val="FF0000"/>
                </a:solidFill>
                <a:latin typeface="Pyidaungsu" pitchFamily="34" charset="0"/>
                <a:ea typeface="Myanmar2" pitchFamily="34" charset="0"/>
                <a:cs typeface="Pyidaungsu" pitchFamily="34" charset="0"/>
              </a:rPr>
              <a:t>(Note:	</a:t>
            </a:r>
            <a:r>
              <a:rPr lang="en-US" sz="2400" b="1" dirty="0">
                <a:solidFill>
                  <a:srgbClr val="FF0000"/>
                </a:solidFill>
              </a:rPr>
              <a:t>Recommendation 7 is focused on TFS.</a:t>
            </a:r>
            <a:r>
              <a:rPr lang="en-US" altLang="en-US" sz="2100" b="1" dirty="0">
                <a:solidFill>
                  <a:srgbClr val="FF0000"/>
                </a:solidFill>
                <a:latin typeface="Pyidaungsu" pitchFamily="34" charset="0"/>
                <a:ea typeface="Myanmar2" pitchFamily="34" charset="0"/>
                <a:cs typeface="Pyidaungsu" pitchFamily="34" charset="0"/>
              </a:rPr>
              <a:t>)</a:t>
            </a:r>
            <a:endParaRPr lang="my-MM" altLang="en-US" sz="2100" b="1" dirty="0">
              <a:solidFill>
                <a:srgbClr val="FF0000"/>
              </a:solidFill>
              <a:latin typeface="Pyidaungsu" pitchFamily="34" charset="0"/>
              <a:ea typeface="Myanmar2" pitchFamily="34" charset="0"/>
              <a:cs typeface="Pyidaungsu" pitchFamily="34" charset="0"/>
            </a:endParaRPr>
          </a:p>
        </p:txBody>
      </p:sp>
    </p:spTree>
    <p:extLst>
      <p:ext uri="{BB962C8B-B14F-4D97-AF65-F5344CB8AC3E}">
        <p14:creationId xmlns:p14="http://schemas.microsoft.com/office/powerpoint/2010/main" val="316249024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Text Box 3"/>
          <p:cNvSpPr txBox="1">
            <a:spLocks noChangeArrowheads="1"/>
          </p:cNvSpPr>
          <p:nvPr/>
        </p:nvSpPr>
        <p:spPr bwMode="auto">
          <a:xfrm>
            <a:off x="381000" y="381000"/>
            <a:ext cx="8382000"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lnSpc>
                <a:spcPct val="150000"/>
              </a:lnSpc>
            </a:pPr>
            <a:r>
              <a:rPr lang="my-MM" altLang="en-US" sz="2400" b="1" dirty="0">
                <a:solidFill>
                  <a:srgbClr val="002060"/>
                </a:solidFill>
                <a:latin typeface="Pyidaungsu" pitchFamily="34" charset="0"/>
                <a:ea typeface="Myanmar2" pitchFamily="34" charset="0"/>
                <a:cs typeface="Pyidaungsu" pitchFamily="34" charset="0"/>
              </a:rPr>
              <a:t>သတ်မှတ်ခံ လူပုဂ္ဂိုလ်/အဖွဲ့အစည်း၏ ငွေကြေးနှင့်ပိုင်ဆိုင်မှုများအား ထိန်းချုပ်ခြင်း၊ ဆက်နွယ်ပတ်သက်မှုကိုထိန်းချုပ်ခြင်း </a:t>
            </a:r>
            <a:r>
              <a:rPr lang="en-US" altLang="en-US" sz="2400" b="1" dirty="0">
                <a:solidFill>
                  <a:srgbClr val="002060"/>
                </a:solidFill>
                <a:latin typeface="Pyidaungsu" pitchFamily="34" charset="0"/>
                <a:ea typeface="Myanmar2" pitchFamily="34" charset="0"/>
                <a:cs typeface="Pyidaungsu" pitchFamily="34" charset="0"/>
              </a:rPr>
              <a:t>(Under R-7)</a:t>
            </a:r>
            <a:endParaRPr lang="my-MM" altLang="en-US" sz="2400" b="1" dirty="0">
              <a:solidFill>
                <a:srgbClr val="002060"/>
              </a:solidFill>
              <a:latin typeface="Pyidaungsu" pitchFamily="34" charset="0"/>
              <a:ea typeface="Myanmar2" pitchFamily="34" charset="0"/>
              <a:cs typeface="Pyidaungsu" pitchFamily="34" charset="0"/>
            </a:endParaRPr>
          </a:p>
        </p:txBody>
      </p:sp>
      <p:sp>
        <p:nvSpPr>
          <p:cNvPr id="4" name="Text Box 2"/>
          <p:cNvSpPr txBox="1">
            <a:spLocks noChangeArrowheads="1"/>
          </p:cNvSpPr>
          <p:nvPr/>
        </p:nvSpPr>
        <p:spPr bwMode="auto">
          <a:xfrm>
            <a:off x="182617" y="1600200"/>
            <a:ext cx="8763000" cy="5709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marL="457200" indent="-457200" algn="just">
              <a:lnSpc>
                <a:spcPct val="150000"/>
              </a:lnSpc>
              <a:spcAft>
                <a:spcPts val="800"/>
              </a:spcAft>
              <a:buFont typeface="+mj-lt"/>
              <a:buAutoNum type="arabicParenR"/>
            </a:pPr>
            <a:r>
              <a:rPr lang="en-US" altLang="en-US" sz="2100" b="1" i="1" dirty="0">
                <a:solidFill>
                  <a:srgbClr val="002060"/>
                </a:solidFill>
                <a:latin typeface="Pyidaungsu" pitchFamily="34" charset="0"/>
                <a:ea typeface="Myanmar2" pitchFamily="34" charset="0"/>
                <a:cs typeface="Pyidaungsu" pitchFamily="34" charset="0"/>
              </a:rPr>
              <a:t>FI &amp; DNFP</a:t>
            </a:r>
            <a:r>
              <a:rPr lang="my-MM" altLang="en-US" sz="2100" b="1" i="1" dirty="0">
                <a:solidFill>
                  <a:srgbClr val="002060"/>
                </a:solidFill>
                <a:latin typeface="Pyidaungsu" pitchFamily="34" charset="0"/>
                <a:ea typeface="Myanmar2" pitchFamily="34" charset="0"/>
                <a:cs typeface="Pyidaungsu" pitchFamily="34" charset="0"/>
              </a:rPr>
              <a:t>များ</a:t>
            </a:r>
            <a:r>
              <a:rPr lang="my-MM" altLang="en-US" sz="2100" dirty="0">
                <a:solidFill>
                  <a:srgbClr val="002060"/>
                </a:solidFill>
                <a:latin typeface="Pyidaungsu" pitchFamily="34" charset="0"/>
                <a:ea typeface="Myanmar2" pitchFamily="34" charset="0"/>
                <a:cs typeface="Pyidaungsu" pitchFamily="34" charset="0"/>
              </a:rPr>
              <a:t>အနေဖြင့် အောက်ဖော်ပြပါတို့ကို </a:t>
            </a:r>
            <a:r>
              <a:rPr lang="my-MM" altLang="en-US" sz="2100" b="1" i="1" dirty="0">
                <a:solidFill>
                  <a:srgbClr val="002060"/>
                </a:solidFill>
                <a:latin typeface="Pyidaungsu" pitchFamily="34" charset="0"/>
                <a:ea typeface="Myanmar2" pitchFamily="34" charset="0"/>
                <a:cs typeface="Pyidaungsu" pitchFamily="34" charset="0"/>
              </a:rPr>
              <a:t>ကြိုတင်အကြောင်းကြားခြင်း၊ နှောင့်နှေးကြန့်ကြာခြင်းများ မရှိစေဘဲ </a:t>
            </a:r>
            <a:r>
              <a:rPr lang="my-MM" altLang="en-US" sz="2100" dirty="0">
                <a:solidFill>
                  <a:srgbClr val="002060"/>
                </a:solidFill>
                <a:latin typeface="Pyidaungsu" pitchFamily="34" charset="0"/>
                <a:ea typeface="Myanmar2" pitchFamily="34" charset="0"/>
                <a:cs typeface="Pyidaungsu" pitchFamily="34" charset="0"/>
              </a:rPr>
              <a:t>ထိန်းချုပ်ရန်-</a:t>
            </a:r>
          </a:p>
          <a:p>
            <a:pPr marL="847725" indent="-342900" algn="just">
              <a:lnSpc>
                <a:spcPct val="150000"/>
              </a:lnSpc>
              <a:spcAft>
                <a:spcPts val="800"/>
              </a:spcAft>
              <a:buFont typeface="Wingdings" pitchFamily="2" charset="2"/>
              <a:buChar char="ü"/>
            </a:pPr>
            <a:r>
              <a:rPr lang="my-MM" altLang="en-US" sz="2100" dirty="0">
                <a:solidFill>
                  <a:srgbClr val="002060"/>
                </a:solidFill>
                <a:latin typeface="Pyidaungsu" pitchFamily="34" charset="0"/>
                <a:ea typeface="Myanmar2" pitchFamily="34" charset="0"/>
                <a:cs typeface="Pyidaungsu" pitchFamily="34" charset="0"/>
              </a:rPr>
              <a:t>သတ်မှတ်ခြင်းခံရသည့် လူပုဂ္ဂိုလ်နှင့်အဖွဲ့အစည်းများမှ တိုက်ရိုက်ဖြစ်စေ၊ သွယ်ဝိုက်၍ဖြစ်စေ၊ အလုံးစုံဖြစ်စေ၊ တစ်စိတ်တစ်ပိုင်းဖြစ်စေ </a:t>
            </a:r>
            <a:r>
              <a:rPr lang="my-MM" altLang="en-US" sz="2100" b="1" i="1" dirty="0">
                <a:solidFill>
                  <a:srgbClr val="002060"/>
                </a:solidFill>
                <a:latin typeface="Pyidaungsu" pitchFamily="34" charset="0"/>
                <a:ea typeface="Myanmar2" pitchFamily="34" charset="0"/>
                <a:cs typeface="Pyidaungsu" pitchFamily="34" charset="0"/>
              </a:rPr>
              <a:t>ပိုင်ဆိုင်သည့် ထိန်းချုပ်သည့် ငွေကြေးနှင့်အခြားသောပိုင်ဆိုင်မှုများ၊</a:t>
            </a:r>
          </a:p>
          <a:p>
            <a:pPr marL="847725" indent="-342900" algn="just">
              <a:lnSpc>
                <a:spcPct val="150000"/>
              </a:lnSpc>
              <a:spcAft>
                <a:spcPts val="800"/>
              </a:spcAft>
              <a:buFont typeface="Wingdings" pitchFamily="2" charset="2"/>
              <a:buChar char="ü"/>
            </a:pPr>
            <a:r>
              <a:rPr lang="my-MM" altLang="en-US" sz="2100" dirty="0">
                <a:solidFill>
                  <a:srgbClr val="002060"/>
                </a:solidFill>
                <a:latin typeface="Pyidaungsu" pitchFamily="34" charset="0"/>
                <a:ea typeface="Myanmar2" pitchFamily="34" charset="0"/>
                <a:cs typeface="Pyidaungsu" pitchFamily="34" charset="0"/>
              </a:rPr>
              <a:t>အဆိုပါ ငွေကြေးနှင့်အခြားသောပိုင်ဆိုင်မှုများမှ </a:t>
            </a:r>
            <a:r>
              <a:rPr lang="my-MM" altLang="en-US" sz="2100" b="1" i="1" dirty="0">
                <a:solidFill>
                  <a:srgbClr val="002060"/>
                </a:solidFill>
                <a:latin typeface="Pyidaungsu" pitchFamily="34" charset="0"/>
                <a:ea typeface="Myanmar2" pitchFamily="34" charset="0"/>
                <a:cs typeface="Pyidaungsu" pitchFamily="34" charset="0"/>
              </a:rPr>
              <a:t>ဆင်းသက်လာသည့်/ ဖြစ်ပေါ် လာသည့် ငွေကြေးနှင့်အခြားသောပိုင်ဆိုင်မှုများ၊</a:t>
            </a:r>
          </a:p>
          <a:p>
            <a:pPr marL="847725" indent="-342900" algn="just">
              <a:lnSpc>
                <a:spcPct val="150000"/>
              </a:lnSpc>
              <a:spcAft>
                <a:spcPts val="800"/>
              </a:spcAft>
              <a:buFont typeface="Wingdings" pitchFamily="2" charset="2"/>
              <a:buChar char="ü"/>
            </a:pPr>
            <a:r>
              <a:rPr lang="my-MM" altLang="en-US" sz="2100" dirty="0">
                <a:solidFill>
                  <a:srgbClr val="002060"/>
                </a:solidFill>
                <a:latin typeface="Pyidaungsu" pitchFamily="34" charset="0"/>
                <a:ea typeface="Myanmar2" pitchFamily="34" charset="0"/>
                <a:cs typeface="Pyidaungsu" pitchFamily="34" charset="0"/>
              </a:rPr>
              <a:t>သတ်မှတ်ခံ လူပုဂ္ဂိုလ်နှင့်အဖွဲ့အစည်းတို့၏ </a:t>
            </a:r>
            <a:r>
              <a:rPr lang="my-MM" altLang="en-US" sz="2100" b="1" i="1" dirty="0">
                <a:solidFill>
                  <a:srgbClr val="002060"/>
                </a:solidFill>
                <a:latin typeface="Pyidaungsu" pitchFamily="34" charset="0"/>
                <a:ea typeface="Myanmar2" pitchFamily="34" charset="0"/>
                <a:cs typeface="Pyidaungsu" pitchFamily="34" charset="0"/>
              </a:rPr>
              <a:t>ကိုယ်စား/ညွှန်ကြားချက်ဖြင့် ဆောင်ရွက်သည့် လူပုဂ္ဂိုလ်နှင့်အဖွဲ့အစည်းတို့၏ ငွေကြေးနှင့်အခြားသော ပိုင်ဆိုင်မှုများ၊</a:t>
            </a:r>
            <a:endParaRPr lang="my-MM" altLang="en-US" sz="2100" dirty="0">
              <a:solidFill>
                <a:srgbClr val="002060"/>
              </a:solidFill>
              <a:latin typeface="Pyidaungsu" pitchFamily="34" charset="0"/>
              <a:ea typeface="Myanmar2" pitchFamily="34" charset="0"/>
              <a:cs typeface="Pyidaungsu" pitchFamily="34" charset="0"/>
            </a:endParaRPr>
          </a:p>
          <a:p>
            <a:pPr marL="342900" indent="-342900" algn="just">
              <a:lnSpc>
                <a:spcPct val="150000"/>
              </a:lnSpc>
              <a:buFont typeface="+mj-lt"/>
              <a:buAutoNum type="arabicParenR"/>
            </a:pPr>
            <a:endParaRPr lang="my-MM" altLang="en-US" sz="1700" dirty="0">
              <a:solidFill>
                <a:srgbClr val="002060"/>
              </a:solidFill>
              <a:latin typeface="Pyidaungsu" pitchFamily="34" charset="0"/>
              <a:ea typeface="Myanmar2" pitchFamily="34" charset="0"/>
              <a:cs typeface="Pyidaungsu" pitchFamily="34" charset="0"/>
            </a:endParaRPr>
          </a:p>
        </p:txBody>
      </p:sp>
    </p:spTree>
    <p:extLst>
      <p:ext uri="{BB962C8B-B14F-4D97-AF65-F5344CB8AC3E}">
        <p14:creationId xmlns:p14="http://schemas.microsoft.com/office/powerpoint/2010/main" val="196499752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381000" y="381000"/>
            <a:ext cx="838200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lnSpc>
                <a:spcPct val="150000"/>
              </a:lnSpc>
            </a:pPr>
            <a:r>
              <a:rPr lang="my-MM" altLang="en-US" sz="2400" b="1" dirty="0">
                <a:solidFill>
                  <a:srgbClr val="002060"/>
                </a:solidFill>
                <a:latin typeface="Pyidaungsu" pitchFamily="34" charset="0"/>
                <a:ea typeface="Myanmar2" pitchFamily="34" charset="0"/>
                <a:cs typeface="Pyidaungsu" pitchFamily="34" charset="0"/>
              </a:rPr>
              <a:t>ထိန်းချုပ်ခြင်းဆောင်ရွက်ရမည့် ငွေကြေးနှင့် အခြားသောပိုင်ဆိုင်မှုများ</a:t>
            </a:r>
          </a:p>
        </p:txBody>
      </p:sp>
      <p:graphicFrame>
        <p:nvGraphicFramePr>
          <p:cNvPr id="3" name="Diagram 2"/>
          <p:cNvGraphicFramePr/>
          <p:nvPr>
            <p:extLst>
              <p:ext uri="{D42A27DB-BD31-4B8C-83A1-F6EECF244321}">
                <p14:modId xmlns:p14="http://schemas.microsoft.com/office/powerpoint/2010/main" val="742815734"/>
              </p:ext>
            </p:extLst>
          </p:nvPr>
        </p:nvGraphicFramePr>
        <p:xfrm>
          <a:off x="1066800" y="1371600"/>
          <a:ext cx="82296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oup 3"/>
          <p:cNvGrpSpPr/>
          <p:nvPr/>
        </p:nvGrpSpPr>
        <p:grpSpPr>
          <a:xfrm>
            <a:off x="1295400" y="3292320"/>
            <a:ext cx="1508280" cy="1508280"/>
            <a:chOff x="419110" y="2130941"/>
            <a:chExt cx="1508280" cy="1508280"/>
          </a:xfrm>
        </p:grpSpPr>
        <p:sp>
          <p:nvSpPr>
            <p:cNvPr id="5" name="Oval 4"/>
            <p:cNvSpPr/>
            <p:nvPr/>
          </p:nvSpPr>
          <p:spPr>
            <a:xfrm>
              <a:off x="419110" y="2130941"/>
              <a:ext cx="1508280" cy="1508280"/>
            </a:xfrm>
            <a:prstGeom prst="ellipse">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6" name="Oval 4"/>
            <p:cNvSpPr/>
            <p:nvPr/>
          </p:nvSpPr>
          <p:spPr>
            <a:xfrm>
              <a:off x="639992" y="2351823"/>
              <a:ext cx="1066516" cy="10665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a:solidFill>
                    <a:schemeClr val="accent4">
                      <a:lumMod val="50000"/>
                    </a:schemeClr>
                  </a:solidFill>
                </a:rPr>
                <a:t>Derived or Generated From</a:t>
              </a:r>
            </a:p>
          </p:txBody>
        </p:sp>
      </p:grpSp>
      <p:sp>
        <p:nvSpPr>
          <p:cNvPr id="7" name="Up-Down Arrow 6"/>
          <p:cNvSpPr/>
          <p:nvPr/>
        </p:nvSpPr>
        <p:spPr>
          <a:xfrm>
            <a:off x="3733800" y="3429000"/>
            <a:ext cx="228600" cy="1251004"/>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Arrow 7"/>
          <p:cNvSpPr/>
          <p:nvPr/>
        </p:nvSpPr>
        <p:spPr>
          <a:xfrm>
            <a:off x="2819400" y="3962400"/>
            <a:ext cx="952500" cy="19679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11440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Text Box 3"/>
          <p:cNvSpPr txBox="1">
            <a:spLocks noChangeArrowheads="1"/>
          </p:cNvSpPr>
          <p:nvPr/>
        </p:nvSpPr>
        <p:spPr bwMode="auto">
          <a:xfrm>
            <a:off x="381000" y="381000"/>
            <a:ext cx="8382000"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lnSpc>
                <a:spcPct val="150000"/>
              </a:lnSpc>
            </a:pPr>
            <a:r>
              <a:rPr lang="my-MM" altLang="en-US" sz="2400" b="1" dirty="0">
                <a:solidFill>
                  <a:srgbClr val="002060"/>
                </a:solidFill>
                <a:latin typeface="Pyidaungsu" pitchFamily="34" charset="0"/>
                <a:ea typeface="Myanmar2" pitchFamily="34" charset="0"/>
                <a:cs typeface="Pyidaungsu" pitchFamily="34" charset="0"/>
              </a:rPr>
              <a:t>သတ်မှတ်ခံ လူပုဂ္ဂိုလ်/အဖွဲ့အစည်း၏ ငွေကြေးနှင့်ပိုင်ဆိုင်မှုများအား ထိန်းချုပ်ခြင်း၊ ဆက်နွယ်ပတ်သက်မှုကိုထိန်းချုပ်ခြင်း </a:t>
            </a:r>
            <a:r>
              <a:rPr lang="en-US" altLang="en-US" sz="2400" b="1" dirty="0">
                <a:solidFill>
                  <a:srgbClr val="002060"/>
                </a:solidFill>
                <a:latin typeface="Pyidaungsu" pitchFamily="34" charset="0"/>
                <a:ea typeface="Myanmar2" pitchFamily="34" charset="0"/>
                <a:cs typeface="Pyidaungsu" pitchFamily="34" charset="0"/>
              </a:rPr>
              <a:t>(Under R-7)</a:t>
            </a:r>
            <a:endParaRPr lang="my-MM" altLang="en-US" sz="2400" b="1" dirty="0">
              <a:solidFill>
                <a:srgbClr val="002060"/>
              </a:solidFill>
              <a:latin typeface="Pyidaungsu" pitchFamily="34" charset="0"/>
              <a:ea typeface="Myanmar2" pitchFamily="34" charset="0"/>
              <a:cs typeface="Pyidaungsu" pitchFamily="34" charset="0"/>
            </a:endParaRPr>
          </a:p>
        </p:txBody>
      </p:sp>
      <p:sp>
        <p:nvSpPr>
          <p:cNvPr id="4" name="Text Box 2"/>
          <p:cNvSpPr txBox="1">
            <a:spLocks noChangeArrowheads="1"/>
          </p:cNvSpPr>
          <p:nvPr/>
        </p:nvSpPr>
        <p:spPr bwMode="auto">
          <a:xfrm>
            <a:off x="182617" y="1600200"/>
            <a:ext cx="8763000" cy="542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marL="457200" indent="-457200" algn="just">
              <a:lnSpc>
                <a:spcPct val="150000"/>
              </a:lnSpc>
              <a:buFont typeface="+mj-lt"/>
              <a:buAutoNum type="arabicParenR" startAt="2"/>
            </a:pPr>
            <a:r>
              <a:rPr lang="my-MM" altLang="en-US" sz="2100" b="1" i="1" dirty="0">
                <a:solidFill>
                  <a:srgbClr val="002060"/>
                </a:solidFill>
                <a:latin typeface="Pyidaungsu" pitchFamily="34" charset="0"/>
                <a:ea typeface="Myanmar2" pitchFamily="34" charset="0"/>
                <a:cs typeface="Pyidaungsu" pitchFamily="34" charset="0"/>
              </a:rPr>
              <a:t>နိုင်ငံသား/နိုင်ငံအတွင်းနေထိုင်သူ/အဖွဲ့အစည်း</a:t>
            </a:r>
            <a:r>
              <a:rPr lang="my-MM" altLang="en-US" sz="2100" dirty="0">
                <a:solidFill>
                  <a:srgbClr val="002060"/>
                </a:solidFill>
                <a:latin typeface="Pyidaungsu" pitchFamily="34" charset="0"/>
                <a:ea typeface="Myanmar2" pitchFamily="34" charset="0"/>
                <a:cs typeface="Pyidaungsu" pitchFamily="34" charset="0"/>
              </a:rPr>
              <a:t>များက </a:t>
            </a:r>
            <a:r>
              <a:rPr lang="en-US" altLang="en-US" sz="2100" dirty="0">
                <a:solidFill>
                  <a:srgbClr val="002060"/>
                </a:solidFill>
                <a:latin typeface="Pyidaungsu" pitchFamily="34" charset="0"/>
                <a:ea typeface="Myanmar2" pitchFamily="34" charset="0"/>
                <a:cs typeface="Pyidaungsu" pitchFamily="34" charset="0"/>
              </a:rPr>
              <a:t>UNSC</a:t>
            </a:r>
            <a:r>
              <a:rPr lang="my-MM" altLang="en-US" sz="2100" dirty="0">
                <a:solidFill>
                  <a:srgbClr val="002060"/>
                </a:solidFill>
                <a:latin typeface="Pyidaungsu" pitchFamily="34" charset="0"/>
                <a:ea typeface="Myanmar2" pitchFamily="34" charset="0"/>
                <a:cs typeface="Pyidaungsu" pitchFamily="34" charset="0"/>
              </a:rPr>
              <a:t>နှင့်အညီ ခွင့်ပြုချက် မရှိဘဲ သတ်မှတ်ခံ လူပုဂ္ဂိုလ်/အဖွဲ့အစည်းများအကျိုးအတွက် ငွေကြေး (သို့) အခြားသောပိုင်ဆိုင်မှုများကို ရရှိအောင်ဆောင်ရွက်ပေးခြင်းကို တားမြစ်ရန်၊</a:t>
            </a:r>
          </a:p>
          <a:p>
            <a:pPr marL="457200" indent="-457200" algn="just">
              <a:lnSpc>
                <a:spcPct val="150000"/>
              </a:lnSpc>
              <a:buFont typeface="+mj-lt"/>
              <a:buAutoNum type="arabicParenR" startAt="2"/>
            </a:pPr>
            <a:r>
              <a:rPr lang="my-MM" altLang="en-US" sz="2100" dirty="0">
                <a:solidFill>
                  <a:srgbClr val="002060"/>
                </a:solidFill>
                <a:latin typeface="Pyidaungsu" pitchFamily="34" charset="0"/>
                <a:ea typeface="Myanmar2" pitchFamily="34" charset="0"/>
                <a:cs typeface="Pyidaungsu" pitchFamily="34" charset="0"/>
              </a:rPr>
              <a:t>အရေးယူဆောင်ရွက်မှုများ၊ လမ်းညွှန်ချက်များ ပေးပို့နိုင်ရေးအတွက် </a:t>
            </a:r>
            <a:r>
              <a:rPr lang="en-US" altLang="en-US" sz="2100" dirty="0">
                <a:solidFill>
                  <a:srgbClr val="002060"/>
                </a:solidFill>
                <a:latin typeface="Pyidaungsu" pitchFamily="34" charset="0"/>
                <a:ea typeface="Myanmar2" pitchFamily="34" charset="0"/>
                <a:cs typeface="Pyidaungsu" pitchFamily="34" charset="0"/>
              </a:rPr>
              <a:t>FI &amp; DNFBP</a:t>
            </a:r>
            <a:r>
              <a:rPr lang="my-MM" altLang="en-US" sz="2100" dirty="0">
                <a:solidFill>
                  <a:srgbClr val="002060"/>
                </a:solidFill>
                <a:latin typeface="Pyidaungsu" pitchFamily="34" charset="0"/>
                <a:ea typeface="Myanmar2" pitchFamily="34" charset="0"/>
                <a:cs typeface="Pyidaungsu" pitchFamily="34" charset="0"/>
              </a:rPr>
              <a:t> များနှင့် </a:t>
            </a:r>
            <a:r>
              <a:rPr lang="my-MM" altLang="en-US" sz="2100" b="1" i="1" dirty="0">
                <a:solidFill>
                  <a:srgbClr val="002060"/>
                </a:solidFill>
                <a:latin typeface="Pyidaungsu" pitchFamily="34" charset="0"/>
                <a:ea typeface="Myanmar2" pitchFamily="34" charset="0"/>
                <a:cs typeface="Pyidaungsu" pitchFamily="34" charset="0"/>
              </a:rPr>
              <a:t>ဆက်သွယ်ရေး စနစ်တစ်ရပ် ထားရှိရန်၊ </a:t>
            </a:r>
            <a:endParaRPr lang="my-MM" altLang="en-US" sz="2100" dirty="0">
              <a:solidFill>
                <a:srgbClr val="002060"/>
              </a:solidFill>
              <a:latin typeface="Pyidaungsu" pitchFamily="34" charset="0"/>
              <a:ea typeface="Myanmar2" pitchFamily="34" charset="0"/>
              <a:cs typeface="Pyidaungsu" pitchFamily="34" charset="0"/>
            </a:endParaRPr>
          </a:p>
          <a:p>
            <a:pPr marL="457200" indent="-457200" algn="just">
              <a:lnSpc>
                <a:spcPct val="150000"/>
              </a:lnSpc>
              <a:buFont typeface="+mj-lt"/>
              <a:buAutoNum type="arabicParenR" startAt="2"/>
            </a:pPr>
            <a:r>
              <a:rPr lang="en-US" altLang="en-US" sz="2100" dirty="0">
                <a:solidFill>
                  <a:srgbClr val="002060"/>
                </a:solidFill>
                <a:latin typeface="Pyidaungsu" pitchFamily="34" charset="0"/>
                <a:ea typeface="Myanmar2" pitchFamily="34" charset="0"/>
                <a:cs typeface="Pyidaungsu" pitchFamily="34" charset="0"/>
              </a:rPr>
              <a:t>FI &amp; DNFBP </a:t>
            </a:r>
            <a:r>
              <a:rPr lang="my-MM" altLang="en-US" sz="2100" dirty="0">
                <a:solidFill>
                  <a:srgbClr val="002060"/>
                </a:solidFill>
                <a:latin typeface="Pyidaungsu" pitchFamily="34" charset="0"/>
                <a:ea typeface="Myanmar2" pitchFamily="34" charset="0"/>
                <a:cs typeface="Pyidaungsu" pitchFamily="34" charset="0"/>
              </a:rPr>
              <a:t>များအား သက်ဆိုင်ရာ </a:t>
            </a:r>
            <a:r>
              <a:rPr lang="en-US" altLang="en-US" sz="2100" dirty="0">
                <a:solidFill>
                  <a:srgbClr val="002060"/>
                </a:solidFill>
                <a:latin typeface="Pyidaungsu" pitchFamily="34" charset="0"/>
                <a:ea typeface="Myanmar2" pitchFamily="34" charset="0"/>
                <a:cs typeface="Pyidaungsu" pitchFamily="34" charset="0"/>
              </a:rPr>
              <a:t>UNSCR</a:t>
            </a:r>
            <a:r>
              <a:rPr lang="my-MM" altLang="en-US" sz="2100" dirty="0">
                <a:solidFill>
                  <a:srgbClr val="002060"/>
                </a:solidFill>
                <a:latin typeface="Pyidaungsu" pitchFamily="34" charset="0"/>
                <a:ea typeface="Myanmar2" pitchFamily="34" charset="0"/>
                <a:cs typeface="Pyidaungsu" pitchFamily="34" charset="0"/>
              </a:rPr>
              <a:t>အရ ဆောင်ရွက်သည့် ငွေကြေးနှင့် ပစ္စည်းထိန်းချုပ်မှုများ၊ အခြားသောလိုက်နာဆောင်ရွက်မှုများကို </a:t>
            </a:r>
            <a:r>
              <a:rPr lang="my-MM" altLang="en-US" sz="2100" b="1" i="1" dirty="0">
                <a:solidFill>
                  <a:srgbClr val="002060"/>
                </a:solidFill>
                <a:latin typeface="Pyidaungsu" pitchFamily="34" charset="0"/>
                <a:ea typeface="Myanmar2" pitchFamily="34" charset="0"/>
                <a:cs typeface="Pyidaungsu" pitchFamily="34" charset="0"/>
              </a:rPr>
              <a:t>သတင်းပို့စေရန်၊</a:t>
            </a:r>
          </a:p>
          <a:p>
            <a:pPr marL="457200" indent="-457200" algn="just">
              <a:lnSpc>
                <a:spcPct val="150000"/>
              </a:lnSpc>
              <a:buFont typeface="+mj-lt"/>
              <a:buAutoNum type="arabicParenR" startAt="2"/>
            </a:pPr>
            <a:r>
              <a:rPr lang="my-MM" altLang="en-US" sz="2100" dirty="0">
                <a:solidFill>
                  <a:srgbClr val="002060"/>
                </a:solidFill>
                <a:latin typeface="Pyidaungsu" pitchFamily="34" charset="0"/>
                <a:ea typeface="Myanmar2" pitchFamily="34" charset="0"/>
                <a:cs typeface="Pyidaungsu" pitchFamily="34" charset="0"/>
              </a:rPr>
              <a:t>သဘောရိုးဖြင့်ဆောင်ရွက်သည့် </a:t>
            </a:r>
            <a:r>
              <a:rPr lang="my-MM" altLang="en-US" sz="2100" b="1" i="1" dirty="0">
                <a:solidFill>
                  <a:srgbClr val="002060"/>
                </a:solidFill>
                <a:latin typeface="Pyidaungsu" pitchFamily="34" charset="0"/>
                <a:ea typeface="Myanmar2" pitchFamily="34" charset="0"/>
                <a:cs typeface="Pyidaungsu" pitchFamily="34" charset="0"/>
              </a:rPr>
              <a:t>ကြားလူ/အဖွဲ့အစည်းတို့၏ အခွင့်အရေးကို ကာကွယ်ပေးနိုင်မည့် ထိရောက်သောလုပ်ထုံးလုပ်နည်းများချမှတ်ထားရှိရန်၊</a:t>
            </a:r>
          </a:p>
          <a:p>
            <a:pPr marL="457200" indent="-457200" algn="just">
              <a:lnSpc>
                <a:spcPct val="150000"/>
              </a:lnSpc>
              <a:buFont typeface="+mj-lt"/>
              <a:buAutoNum type="arabicParenR" startAt="2"/>
            </a:pPr>
            <a:r>
              <a:rPr lang="en-US" altLang="en-US" sz="2100" dirty="0">
                <a:solidFill>
                  <a:srgbClr val="002060"/>
                </a:solidFill>
                <a:latin typeface="Pyidaungsu" pitchFamily="34" charset="0"/>
                <a:ea typeface="Myanmar2" pitchFamily="34" charset="0"/>
                <a:cs typeface="Pyidaungsu" pitchFamily="34" charset="0"/>
              </a:rPr>
              <a:t>FI &amp; DNFBP</a:t>
            </a:r>
            <a:r>
              <a:rPr lang="my-MM" altLang="en-US" sz="2100" dirty="0">
                <a:solidFill>
                  <a:srgbClr val="002060"/>
                </a:solidFill>
                <a:latin typeface="Pyidaungsu" pitchFamily="34" charset="0"/>
                <a:ea typeface="Myanmar2" pitchFamily="34" charset="0"/>
                <a:cs typeface="Pyidaungsu" pitchFamily="34" charset="0"/>
              </a:rPr>
              <a:t>၏လိုက်နာဆောင်ရွက်မှုကို စောင့်ကြည့်စစ်ဆေးရန်၊ ပျက်ကွက်ပါက တရားမကြောင်း၊ ပြစ်မှုကြောင်း၊ စီမံခန့်ခွဲရေးလမ်းကြောင်းတို့ဖြင့်</a:t>
            </a:r>
            <a:r>
              <a:rPr lang="my-MM" altLang="en-US" sz="2100" b="1" i="1" dirty="0">
                <a:solidFill>
                  <a:srgbClr val="002060"/>
                </a:solidFill>
                <a:latin typeface="Pyidaungsu" pitchFamily="34" charset="0"/>
                <a:ea typeface="Myanmar2" pitchFamily="34" charset="0"/>
                <a:cs typeface="Pyidaungsu" pitchFamily="34" charset="0"/>
              </a:rPr>
              <a:t>အရေးယူရန်၊</a:t>
            </a:r>
          </a:p>
        </p:txBody>
      </p:sp>
    </p:spTree>
    <p:extLst>
      <p:ext uri="{BB962C8B-B14F-4D97-AF65-F5344CB8AC3E}">
        <p14:creationId xmlns:p14="http://schemas.microsoft.com/office/powerpoint/2010/main" val="551388271"/>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Text Box 3"/>
          <p:cNvSpPr txBox="1">
            <a:spLocks noChangeArrowheads="1"/>
          </p:cNvSpPr>
          <p:nvPr/>
        </p:nvSpPr>
        <p:spPr bwMode="auto">
          <a:xfrm>
            <a:off x="381000" y="381000"/>
            <a:ext cx="8382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lnSpc>
                <a:spcPct val="150000"/>
              </a:lnSpc>
              <a:spcBef>
                <a:spcPct val="50000"/>
              </a:spcBef>
            </a:pPr>
            <a:r>
              <a:rPr lang="en-US" altLang="en-US" sz="2400" b="1" dirty="0">
                <a:solidFill>
                  <a:srgbClr val="002060"/>
                </a:solidFill>
                <a:latin typeface="Pyidaungsu" pitchFamily="34" charset="0"/>
                <a:ea typeface="Myanmar3" pitchFamily="18" charset="0"/>
                <a:cs typeface="Pyidaungsu" pitchFamily="34" charset="0"/>
              </a:rPr>
              <a:t>Recommendation 7 </a:t>
            </a:r>
            <a:r>
              <a:rPr lang="my-MM" altLang="en-US" sz="2400" b="1" dirty="0">
                <a:solidFill>
                  <a:srgbClr val="002060"/>
                </a:solidFill>
                <a:latin typeface="Pyidaungsu" pitchFamily="34" charset="0"/>
                <a:ea typeface="Myanmar3" pitchFamily="18" charset="0"/>
                <a:cs typeface="Pyidaungsu" pitchFamily="34" charset="0"/>
              </a:rPr>
              <a:t>ဆိုင်ရာ </a:t>
            </a:r>
            <a:r>
              <a:rPr lang="en-US" altLang="en-US" sz="2400" b="1" dirty="0">
                <a:solidFill>
                  <a:srgbClr val="002060"/>
                </a:solidFill>
                <a:latin typeface="Pyidaungsu" pitchFamily="34" charset="0"/>
                <a:ea typeface="Myanmar3" pitchFamily="18" charset="0"/>
                <a:cs typeface="Pyidaungsu" pitchFamily="34" charset="0"/>
              </a:rPr>
              <a:t>FATF’s Standard </a:t>
            </a:r>
            <a:r>
              <a:rPr lang="my-MM" altLang="en-US" sz="2400" b="1" dirty="0">
                <a:solidFill>
                  <a:srgbClr val="002060"/>
                </a:solidFill>
                <a:latin typeface="Pyidaungsu" pitchFamily="34" charset="0"/>
                <a:ea typeface="Myanmar3" pitchFamily="18" charset="0"/>
                <a:cs typeface="Pyidaungsu" pitchFamily="34" charset="0"/>
              </a:rPr>
              <a:t>အပြောင်းအလဲများ</a:t>
            </a:r>
          </a:p>
          <a:p>
            <a:pPr algn="ctr">
              <a:lnSpc>
                <a:spcPct val="150000"/>
              </a:lnSpc>
              <a:spcBef>
                <a:spcPct val="50000"/>
              </a:spcBef>
            </a:pPr>
            <a:r>
              <a:rPr lang="my-MM" altLang="en-US" sz="2400" b="1" dirty="0">
                <a:solidFill>
                  <a:srgbClr val="002060"/>
                </a:solidFill>
                <a:latin typeface="Pyidaungsu" pitchFamily="34" charset="0"/>
                <a:ea typeface="Myanmar3" pitchFamily="18" charset="0"/>
                <a:cs typeface="Pyidaungsu" pitchFamily="34" charset="0"/>
              </a:rPr>
              <a:t>(</a:t>
            </a:r>
            <a:r>
              <a:rPr lang="en-US" altLang="en-US" sz="2400" b="1" dirty="0">
                <a:solidFill>
                  <a:srgbClr val="002060"/>
                </a:solidFill>
                <a:latin typeface="Pyidaungsu" pitchFamily="34" charset="0"/>
                <a:ea typeface="Myanmar3" pitchFamily="18" charset="0"/>
                <a:cs typeface="Pyidaungsu" pitchFamily="34" charset="0"/>
              </a:rPr>
              <a:t>7 out of 12)</a:t>
            </a:r>
          </a:p>
        </p:txBody>
      </p:sp>
      <p:graphicFrame>
        <p:nvGraphicFramePr>
          <p:cNvPr id="3" name="Table 2"/>
          <p:cNvGraphicFramePr>
            <a:graphicFrameLocks noGrp="1"/>
          </p:cNvGraphicFramePr>
          <p:nvPr>
            <p:extLst>
              <p:ext uri="{D42A27DB-BD31-4B8C-83A1-F6EECF244321}">
                <p14:modId xmlns:p14="http://schemas.microsoft.com/office/powerpoint/2010/main" val="3089001709"/>
              </p:ext>
            </p:extLst>
          </p:nvPr>
        </p:nvGraphicFramePr>
        <p:xfrm>
          <a:off x="381000" y="1778001"/>
          <a:ext cx="8610600" cy="5003799"/>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20000"/>
                    </a:ext>
                  </a:extLst>
                </a:gridCol>
                <a:gridCol w="6858000">
                  <a:extLst>
                    <a:ext uri="{9D8B030D-6E8A-4147-A177-3AD203B41FA5}">
                      <a16:colId xmlns:a16="http://schemas.microsoft.com/office/drawing/2014/main" val="20001"/>
                    </a:ext>
                  </a:extLst>
                </a:gridCol>
              </a:tblGrid>
              <a:tr h="926968">
                <a:tc>
                  <a:txBody>
                    <a:bodyPr/>
                    <a:lstStyle/>
                    <a:p>
                      <a:pPr algn="ctr"/>
                      <a:r>
                        <a:rPr lang="my-MM" sz="2200" dirty="0">
                          <a:latin typeface="Pyidaungsu" pitchFamily="34" charset="0"/>
                          <a:cs typeface="Pyidaungsu" pitchFamily="34" charset="0"/>
                        </a:rPr>
                        <a:t>ရက်စွဲ</a:t>
                      </a:r>
                      <a:endParaRPr lang="en-US" sz="2200" dirty="0">
                        <a:latin typeface="Pyidaungsu" pitchFamily="34" charset="0"/>
                        <a:cs typeface="Pyidaungsu" pitchFamily="34" charset="0"/>
                      </a:endParaRPr>
                    </a:p>
                  </a:txBody>
                  <a:tcPr anchor="ctr"/>
                </a:tc>
                <a:tc>
                  <a:txBody>
                    <a:bodyPr/>
                    <a:lstStyle/>
                    <a:p>
                      <a:pPr algn="ctr"/>
                      <a:r>
                        <a:rPr lang="my-MM" sz="2200" dirty="0">
                          <a:latin typeface="Pyidaungsu" pitchFamily="34" charset="0"/>
                          <a:cs typeface="Pyidaungsu" pitchFamily="34" charset="0"/>
                        </a:rPr>
                        <a:t>ပြင်ဆင်သည့်အကြောင်းအရာ</a:t>
                      </a:r>
                      <a:endParaRPr lang="en-US" sz="2200" dirty="0">
                        <a:latin typeface="Pyidaungsu" pitchFamily="34" charset="0"/>
                        <a:cs typeface="Pyidaungsu" pitchFamily="34" charset="0"/>
                      </a:endParaRPr>
                    </a:p>
                  </a:txBody>
                  <a:tcPr anchor="ctr"/>
                </a:tc>
                <a:extLst>
                  <a:ext uri="{0D108BD9-81ED-4DB2-BD59-A6C34878D82A}">
                    <a16:rowId xmlns:a16="http://schemas.microsoft.com/office/drawing/2014/main" val="10000"/>
                  </a:ext>
                </a:extLst>
              </a:tr>
              <a:tr h="1183596">
                <a:tc>
                  <a:txBody>
                    <a:bodyPr/>
                    <a:lstStyle/>
                    <a:p>
                      <a:pPr>
                        <a:lnSpc>
                          <a:spcPct val="150000"/>
                        </a:lnSpc>
                      </a:pPr>
                      <a:r>
                        <a:rPr lang="en-US" sz="2200" dirty="0">
                          <a:latin typeface="Pyidaungsu" pitchFamily="34" charset="0"/>
                          <a:cs typeface="Pyidaungsu" pitchFamily="34" charset="0"/>
                        </a:rPr>
                        <a:t>June,</a:t>
                      </a:r>
                      <a:r>
                        <a:rPr lang="en-US" sz="2200" baseline="0" dirty="0">
                          <a:latin typeface="Pyidaungsu" pitchFamily="34" charset="0"/>
                          <a:cs typeface="Pyidaungsu" pitchFamily="34" charset="0"/>
                        </a:rPr>
                        <a:t> 2017</a:t>
                      </a:r>
                      <a:endParaRPr lang="en-US" sz="2200" dirty="0">
                        <a:latin typeface="Pyidaungsu" pitchFamily="34" charset="0"/>
                        <a:cs typeface="Pyidaungsu" pitchFamily="34" charset="0"/>
                      </a:endParaRPr>
                    </a:p>
                  </a:txBody>
                  <a:tcPr anchor="ctr"/>
                </a:tc>
                <a:tc>
                  <a:txBody>
                    <a:bodyPr/>
                    <a:lstStyle/>
                    <a:p>
                      <a:pPr algn="just">
                        <a:lnSpc>
                          <a:spcPct val="150000"/>
                        </a:lnSpc>
                      </a:pPr>
                      <a:r>
                        <a:rPr lang="en-US" sz="2200" dirty="0">
                          <a:latin typeface="Pyidaungsu" pitchFamily="34" charset="0"/>
                          <a:cs typeface="Pyidaungsu" pitchFamily="34" charset="0"/>
                        </a:rPr>
                        <a:t>INR.7</a:t>
                      </a:r>
                      <a:r>
                        <a:rPr lang="my-MM" sz="2200" baseline="0" dirty="0">
                          <a:latin typeface="Pyidaungsu" pitchFamily="34" charset="0"/>
                          <a:cs typeface="Pyidaungsu" pitchFamily="34" charset="0"/>
                        </a:rPr>
                        <a:t>, </a:t>
                      </a:r>
                      <a:r>
                        <a:rPr lang="en-US" sz="2200" baseline="0" dirty="0">
                          <a:latin typeface="Pyidaungsu" pitchFamily="34" charset="0"/>
                          <a:cs typeface="Pyidaungsu" pitchFamily="34" charset="0"/>
                        </a:rPr>
                        <a:t>Designated person or entity, Designation, Without delay</a:t>
                      </a:r>
                      <a:r>
                        <a:rPr lang="my-MM" sz="2200" baseline="0" dirty="0">
                          <a:latin typeface="Pyidaungsu" pitchFamily="34" charset="0"/>
                          <a:cs typeface="Pyidaungsu" pitchFamily="34" charset="0"/>
                        </a:rPr>
                        <a:t> ဆိုင်ရာ အဓိပ္ပါယ် ဖွင့်ဆိုချက်များ</a:t>
                      </a:r>
                      <a:endParaRPr lang="en-US" sz="2200" dirty="0">
                        <a:latin typeface="Pyidaungsu" pitchFamily="34" charset="0"/>
                        <a:cs typeface="Pyidaungsu" pitchFamily="34" charset="0"/>
                      </a:endParaRPr>
                    </a:p>
                  </a:txBody>
                  <a:tcPr anchor="ctr"/>
                </a:tc>
                <a:extLst>
                  <a:ext uri="{0D108BD9-81ED-4DB2-BD59-A6C34878D82A}">
                    <a16:rowId xmlns:a16="http://schemas.microsoft.com/office/drawing/2014/main" val="10001"/>
                  </a:ext>
                </a:extLst>
              </a:tr>
              <a:tr h="1709639">
                <a:tc>
                  <a:txBody>
                    <a:bodyPr/>
                    <a:lstStyle/>
                    <a:p>
                      <a:pPr>
                        <a:lnSpc>
                          <a:spcPct val="150000"/>
                        </a:lnSpc>
                      </a:pPr>
                      <a:r>
                        <a:rPr lang="en-US" sz="2200" dirty="0">
                          <a:latin typeface="Pyidaungsu" pitchFamily="34" charset="0"/>
                          <a:cs typeface="Pyidaungsu" pitchFamily="34" charset="0"/>
                        </a:rPr>
                        <a:t>Oct, 2020</a:t>
                      </a:r>
                    </a:p>
                  </a:txBody>
                  <a:tcPr anchor="ctr"/>
                </a:tc>
                <a:tc>
                  <a:txBody>
                    <a:bodyPr/>
                    <a:lstStyle/>
                    <a:p>
                      <a:pPr algn="just">
                        <a:lnSpc>
                          <a:spcPct val="150000"/>
                        </a:lnSpc>
                      </a:pPr>
                      <a:r>
                        <a:rPr lang="en-US" sz="2200" dirty="0">
                          <a:latin typeface="Pyidaungsu" pitchFamily="34" charset="0"/>
                          <a:cs typeface="Pyidaungsu" pitchFamily="34" charset="0"/>
                        </a:rPr>
                        <a:t>R.1,</a:t>
                      </a:r>
                      <a:r>
                        <a:rPr lang="en-US" sz="2200" baseline="0" dirty="0">
                          <a:latin typeface="Pyidaungsu" pitchFamily="34" charset="0"/>
                          <a:cs typeface="Pyidaungsu" pitchFamily="34" charset="0"/>
                        </a:rPr>
                        <a:t> INR.1 </a:t>
                      </a:r>
                      <a:r>
                        <a:rPr lang="my-MM" sz="2200" baseline="0" dirty="0">
                          <a:latin typeface="Pyidaungsu" pitchFamily="34" charset="0"/>
                          <a:cs typeface="Pyidaungsu" pitchFamily="34" charset="0"/>
                        </a:rPr>
                        <a:t>တွင် </a:t>
                      </a:r>
                      <a:r>
                        <a:rPr lang="en-US" sz="2200" b="1" i="1" baseline="0" dirty="0">
                          <a:latin typeface="Pyidaungsu" pitchFamily="34" charset="0"/>
                          <a:cs typeface="Pyidaungsu" pitchFamily="34" charset="0"/>
                        </a:rPr>
                        <a:t>TFS PF </a:t>
                      </a:r>
                      <a:r>
                        <a:rPr lang="my-MM" sz="2200" b="1" i="1" baseline="0" dirty="0">
                          <a:latin typeface="Pyidaungsu" pitchFamily="34" charset="0"/>
                          <a:cs typeface="Pyidaungsu" pitchFamily="34" charset="0"/>
                        </a:rPr>
                        <a:t>ကိုဖောက်ဖျက်မှု၊ မလိုက်နာမှုနှင့် တိမ်းရှောင်မှုများကို ဖော်ထုတ်ခြင်းနှင့် ဆုံးရှုံးနိုင်ခြေ အန္တရာယ်</a:t>
                      </a:r>
                      <a:r>
                        <a:rPr lang="en-US" sz="2200" b="1" i="1" baseline="0" dirty="0">
                          <a:latin typeface="Pyidaungsu" pitchFamily="34" charset="0"/>
                          <a:cs typeface="Pyidaungsu" pitchFamily="34" charset="0"/>
                        </a:rPr>
                        <a:t> </a:t>
                      </a:r>
                      <a:r>
                        <a:rPr lang="my-MM" sz="2200" b="1" i="1" baseline="0" dirty="0">
                          <a:latin typeface="Pyidaungsu" pitchFamily="34" charset="0"/>
                          <a:cs typeface="Pyidaungsu" pitchFamily="34" charset="0"/>
                        </a:rPr>
                        <a:t>ရှိမှုများကိုဖော်ထုတ်ခြင်း၊</a:t>
                      </a:r>
                      <a:endParaRPr lang="en-US" sz="2200" b="1" i="1" dirty="0">
                        <a:latin typeface="Pyidaungsu" pitchFamily="34" charset="0"/>
                        <a:cs typeface="Pyidaungsu" pitchFamily="34" charset="0"/>
                      </a:endParaRPr>
                    </a:p>
                  </a:txBody>
                  <a:tcPr anchor="ctr"/>
                </a:tc>
                <a:extLst>
                  <a:ext uri="{0D108BD9-81ED-4DB2-BD59-A6C34878D82A}">
                    <a16:rowId xmlns:a16="http://schemas.microsoft.com/office/drawing/2014/main" val="10002"/>
                  </a:ext>
                </a:extLst>
              </a:tr>
              <a:tr h="1183596">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2200" dirty="0">
                          <a:latin typeface="Pyidaungsu" pitchFamily="34" charset="0"/>
                          <a:cs typeface="Pyidaungsu" pitchFamily="34" charset="0"/>
                        </a:rPr>
                        <a:t>Oct, 2020</a:t>
                      </a:r>
                    </a:p>
                    <a:p>
                      <a:pPr>
                        <a:lnSpc>
                          <a:spcPct val="150000"/>
                        </a:lnSpc>
                      </a:pPr>
                      <a:endParaRPr lang="en-US" sz="2200" dirty="0">
                        <a:latin typeface="Pyidaungsu" pitchFamily="34" charset="0"/>
                        <a:cs typeface="Pyidaungsu" pitchFamily="34" charset="0"/>
                      </a:endParaRPr>
                    </a:p>
                  </a:txBody>
                  <a:tcPr anchor="ctr"/>
                </a:tc>
                <a:tc>
                  <a:txBody>
                    <a:bodyPr/>
                    <a:lstStyle/>
                    <a:p>
                      <a:pPr algn="just">
                        <a:lnSpc>
                          <a:spcPct val="150000"/>
                        </a:lnSpc>
                      </a:pPr>
                      <a:r>
                        <a:rPr lang="en-US" sz="2200" dirty="0">
                          <a:latin typeface="Pyidaungsu" pitchFamily="34" charset="0"/>
                          <a:cs typeface="Pyidaungsu" pitchFamily="34" charset="0"/>
                        </a:rPr>
                        <a:t>R.2, INR.2</a:t>
                      </a:r>
                      <a:r>
                        <a:rPr lang="my-MM" sz="2200" baseline="0" dirty="0">
                          <a:latin typeface="Pyidaungsu" pitchFamily="34" charset="0"/>
                          <a:cs typeface="Pyidaungsu" pitchFamily="34" charset="0"/>
                        </a:rPr>
                        <a:t> တွင် </a:t>
                      </a:r>
                      <a:r>
                        <a:rPr lang="en-US" sz="2200" baseline="0" dirty="0">
                          <a:latin typeface="Pyidaungsu" pitchFamily="34" charset="0"/>
                          <a:cs typeface="Pyidaungsu" pitchFamily="34" charset="0"/>
                        </a:rPr>
                        <a:t>PF </a:t>
                      </a:r>
                      <a:r>
                        <a:rPr lang="my-MM" sz="2200" baseline="0" dirty="0">
                          <a:latin typeface="Pyidaungsu" pitchFamily="34" charset="0"/>
                          <a:cs typeface="Pyidaungsu" pitchFamily="34" charset="0"/>
                        </a:rPr>
                        <a:t>တိုက်ဖျက်ရေးအတွက် ပြည်တွင်း ပူးပေါင်း</a:t>
                      </a:r>
                      <a:r>
                        <a:rPr lang="en-US" sz="2200" baseline="0" dirty="0">
                          <a:latin typeface="Pyidaungsu" pitchFamily="34" charset="0"/>
                          <a:cs typeface="Pyidaungsu" pitchFamily="34" charset="0"/>
                        </a:rPr>
                        <a:t> </a:t>
                      </a:r>
                      <a:r>
                        <a:rPr lang="my-MM" sz="2200" baseline="0" dirty="0">
                          <a:latin typeface="Pyidaungsu" pitchFamily="34" charset="0"/>
                          <a:cs typeface="Pyidaungsu" pitchFamily="34" charset="0"/>
                        </a:rPr>
                        <a:t>ဆောင်ရွက်မှုနှင့် ပေါင်းစပ်ညှိနှိုင်းမှုများပြုလုပ်ရေး။</a:t>
                      </a:r>
                      <a:endParaRPr lang="en-US" sz="2200" dirty="0">
                        <a:latin typeface="Pyidaungsu" pitchFamily="34" charset="0"/>
                        <a:cs typeface="Pyidaungsu" pitchFamily="34" charset="0"/>
                      </a:endParaRPr>
                    </a:p>
                  </a:txBody>
                  <a:tcPr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2497099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2"/>
          <p:cNvSpPr txBox="1">
            <a:spLocks noChangeArrowheads="1"/>
          </p:cNvSpPr>
          <p:nvPr/>
        </p:nvSpPr>
        <p:spPr bwMode="auto">
          <a:xfrm>
            <a:off x="194567" y="1179522"/>
            <a:ext cx="8763000" cy="54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just">
              <a:lnSpc>
                <a:spcPct val="150000"/>
              </a:lnSpc>
            </a:pPr>
            <a:r>
              <a:rPr lang="en-US" altLang="en-US" sz="2000" b="1" dirty="0">
                <a:solidFill>
                  <a:srgbClr val="002060"/>
                </a:solidFill>
                <a:latin typeface="Pyidaungsu" pitchFamily="34" charset="0"/>
                <a:ea typeface="Myanmar3" pitchFamily="18" charset="0"/>
                <a:cs typeface="Pyidaungsu" pitchFamily="34" charset="0"/>
              </a:rPr>
              <a:t>Proliferation of WMD</a:t>
            </a:r>
            <a:endParaRPr lang="en-US" altLang="en-US" sz="2000" dirty="0">
              <a:solidFill>
                <a:srgbClr val="002060"/>
              </a:solidFill>
              <a:latin typeface="Pyidaungsu" pitchFamily="34" charset="0"/>
              <a:ea typeface="Myanmar2" pitchFamily="34" charset="0"/>
              <a:cs typeface="Pyidaungsu" pitchFamily="34" charset="0"/>
            </a:endParaRPr>
          </a:p>
          <a:p>
            <a:pPr marL="342900" indent="-342900" algn="just">
              <a:lnSpc>
                <a:spcPct val="200000"/>
              </a:lnSpc>
              <a:buFont typeface="Arial" pitchFamily="34" charset="0"/>
              <a:buChar char="•"/>
            </a:pPr>
            <a:r>
              <a:rPr lang="my-MM" altLang="en-US" sz="2000" dirty="0">
                <a:solidFill>
                  <a:srgbClr val="002060"/>
                </a:solidFill>
                <a:latin typeface="Pyidaungsu" pitchFamily="34" charset="0"/>
                <a:ea typeface="Myanmar2" pitchFamily="34" charset="0"/>
                <a:cs typeface="Pyidaungsu" pitchFamily="34" charset="0"/>
              </a:rPr>
              <a:t>နျူကလီးယား၊ ဓါတု</a:t>
            </a:r>
            <a:r>
              <a:rPr lang="en-US" altLang="en-US" sz="2000" dirty="0">
                <a:solidFill>
                  <a:srgbClr val="002060"/>
                </a:solidFill>
                <a:latin typeface="Pyidaungsu" pitchFamily="34" charset="0"/>
                <a:ea typeface="Myanmar2" pitchFamily="34" charset="0"/>
                <a:cs typeface="Pyidaungsu" pitchFamily="34" charset="0"/>
              </a:rPr>
              <a:t> </a:t>
            </a:r>
            <a:r>
              <a:rPr lang="my-MM" altLang="en-US" sz="2000" dirty="0">
                <a:solidFill>
                  <a:srgbClr val="002060"/>
                </a:solidFill>
                <a:latin typeface="Pyidaungsu" pitchFamily="34" charset="0"/>
                <a:ea typeface="Myanmar2" pitchFamily="34" charset="0"/>
                <a:cs typeface="Pyidaungsu" pitchFamily="34" charset="0"/>
              </a:rPr>
              <a:t>(သို့)</a:t>
            </a:r>
            <a:r>
              <a:rPr lang="en-US" altLang="en-US" sz="2000" dirty="0">
                <a:solidFill>
                  <a:srgbClr val="002060"/>
                </a:solidFill>
                <a:latin typeface="Pyidaungsu" pitchFamily="34" charset="0"/>
                <a:ea typeface="Myanmar2" pitchFamily="34" charset="0"/>
                <a:cs typeface="Pyidaungsu" pitchFamily="34" charset="0"/>
              </a:rPr>
              <a:t> </a:t>
            </a:r>
            <a:r>
              <a:rPr lang="my-MM" altLang="en-US" sz="2000" dirty="0">
                <a:solidFill>
                  <a:srgbClr val="002060"/>
                </a:solidFill>
                <a:latin typeface="Pyidaungsu" pitchFamily="34" charset="0"/>
                <a:ea typeface="Myanmar2" pitchFamily="34" charset="0"/>
                <a:cs typeface="Pyidaungsu" pitchFamily="34" charset="0"/>
              </a:rPr>
              <a:t>ဇီဝလက်နက်များ၊ ယင်းတို့အား ပို့ဆောင်သည့် နည်းလမ်း များနှင့် ဆက်စပ်ပစ္စည်းများ</a:t>
            </a:r>
            <a:r>
              <a:rPr lang="en-US" altLang="en-US" sz="2000" dirty="0">
                <a:solidFill>
                  <a:srgbClr val="002060"/>
                </a:solidFill>
                <a:latin typeface="Pyidaungsu" pitchFamily="34" charset="0"/>
                <a:ea typeface="Myanmar2" pitchFamily="34" charset="0"/>
                <a:cs typeface="Pyidaungsu" pitchFamily="34" charset="0"/>
              </a:rPr>
              <a:t> (</a:t>
            </a:r>
            <a:r>
              <a:rPr lang="my-MM" altLang="en-US" sz="2000" dirty="0">
                <a:solidFill>
                  <a:srgbClr val="002060"/>
                </a:solidFill>
                <a:latin typeface="Pyidaungsu" pitchFamily="34" charset="0"/>
                <a:ea typeface="Myanmar2" pitchFamily="34" charset="0"/>
                <a:cs typeface="Pyidaungsu" pitchFamily="34" charset="0"/>
              </a:rPr>
              <a:t>တရားမဝင်ရည်ရွယ်ချက်အတွက် နှစ်မျိုးသုံးနည်းပညာ နှင့် နှစ်မျိုးသုံးပစ္စည်းများအပါအဝင်) ထုတ်လုပ်ခြင်း၊ ရှာဖွေစုဆောင်းခြင်း၊ လက်ဝယ် ထားရှိခြင်း၊ ပြုပြင်တည်ဆောက်ခြင်း၊ တင်ပို့ခြင်း၊ တစ်ဆင့်ခံသင်္ဘောတင်ပို့ခြင်း၊ အကျိုးဆောင်အဖြစ်</a:t>
            </a:r>
            <a:r>
              <a:rPr lang="en-US" altLang="en-US" sz="2000" dirty="0">
                <a:solidFill>
                  <a:srgbClr val="002060"/>
                </a:solidFill>
                <a:latin typeface="Pyidaungsu" pitchFamily="34" charset="0"/>
                <a:ea typeface="Myanmar2" pitchFamily="34" charset="0"/>
                <a:cs typeface="Pyidaungsu" pitchFamily="34" charset="0"/>
              </a:rPr>
              <a:t> </a:t>
            </a:r>
            <a:r>
              <a:rPr lang="my-MM" altLang="en-US" sz="2000" dirty="0">
                <a:solidFill>
                  <a:srgbClr val="002060"/>
                </a:solidFill>
                <a:latin typeface="Pyidaungsu" pitchFamily="34" charset="0"/>
                <a:ea typeface="Myanmar2" pitchFamily="34" charset="0"/>
                <a:cs typeface="Pyidaungsu" pitchFamily="34" charset="0"/>
              </a:rPr>
              <a:t>ဆောင်ရွက်ခြင်း၊ လွှဲပြောင်းခြင်း၊ သိုလှောင်သိမ်းဆည်းခြင်း (သို့) အသုံးပြုခြင်း၊</a:t>
            </a:r>
            <a:endParaRPr lang="en-US" altLang="en-US" sz="2000" dirty="0">
              <a:solidFill>
                <a:srgbClr val="002060"/>
              </a:solidFill>
              <a:latin typeface="Pyidaungsu" pitchFamily="34" charset="0"/>
              <a:ea typeface="Myanmar2" pitchFamily="34" charset="0"/>
              <a:cs typeface="Pyidaungsu" pitchFamily="34" charset="0"/>
            </a:endParaRPr>
          </a:p>
          <a:p>
            <a:pPr marL="342900" indent="-342900" algn="just">
              <a:lnSpc>
                <a:spcPct val="200000"/>
              </a:lnSpc>
              <a:buFont typeface="Arial" pitchFamily="34" charset="0"/>
              <a:buChar char="•"/>
            </a:pPr>
            <a:endParaRPr lang="my-MM" altLang="en-US" sz="2000" dirty="0">
              <a:solidFill>
                <a:srgbClr val="002060"/>
              </a:solidFill>
              <a:latin typeface="Pyidaungsu" pitchFamily="34" charset="0"/>
              <a:ea typeface="Myanmar2" pitchFamily="34" charset="0"/>
              <a:cs typeface="Pyidaungsu" pitchFamily="34" charset="0"/>
            </a:endParaRPr>
          </a:p>
          <a:p>
            <a:pPr algn="just"/>
            <a:r>
              <a:rPr lang="my-MM" altLang="en-US" sz="2000" dirty="0">
                <a:solidFill>
                  <a:srgbClr val="002060"/>
                </a:solidFill>
                <a:latin typeface="Pyidaungsu" pitchFamily="34" charset="0"/>
                <a:ea typeface="Myanmar2" pitchFamily="34" charset="0"/>
                <a:cs typeface="Pyidaungsu" pitchFamily="34" charset="0"/>
              </a:rPr>
              <a:t>(</a:t>
            </a:r>
            <a:r>
              <a:rPr lang="en-US" altLang="en-US" sz="2000" dirty="0">
                <a:solidFill>
                  <a:srgbClr val="002060"/>
                </a:solidFill>
                <a:latin typeface="Pyidaungsu" pitchFamily="34" charset="0"/>
                <a:ea typeface="Myanmar2" pitchFamily="34" charset="0"/>
                <a:cs typeface="Pyidaungsu" pitchFamily="34" charset="0"/>
              </a:rPr>
              <a:t>Footnote 7 of FATF’s Guidance on Proliferation Financing Risk Assessment and Mitigation</a:t>
            </a:r>
            <a:r>
              <a:rPr lang="my-MM" altLang="en-US" sz="2000" dirty="0">
                <a:solidFill>
                  <a:srgbClr val="002060"/>
                </a:solidFill>
                <a:latin typeface="Pyidaungsu" pitchFamily="34" charset="0"/>
                <a:ea typeface="Myanmar2" pitchFamily="34" charset="0"/>
                <a:cs typeface="Pyidaungsu" pitchFamily="34" charset="0"/>
              </a:rPr>
              <a:t>)</a:t>
            </a:r>
            <a:endParaRPr lang="en-US" altLang="en-US" sz="2000" dirty="0">
              <a:solidFill>
                <a:srgbClr val="002060"/>
              </a:solidFill>
              <a:latin typeface="Pyidaungsu" pitchFamily="34" charset="0"/>
              <a:ea typeface="Myanmar2" pitchFamily="34" charset="0"/>
              <a:cs typeface="Pyidaungsu" pitchFamily="34" charset="0"/>
            </a:endParaRPr>
          </a:p>
        </p:txBody>
      </p:sp>
      <p:sp>
        <p:nvSpPr>
          <p:cNvPr id="104451" name="Text Box 3"/>
          <p:cNvSpPr txBox="1">
            <a:spLocks noChangeArrowheads="1"/>
          </p:cNvSpPr>
          <p:nvPr/>
        </p:nvSpPr>
        <p:spPr bwMode="auto">
          <a:xfrm>
            <a:off x="381000" y="381000"/>
            <a:ext cx="838200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lnSpc>
                <a:spcPct val="150000"/>
              </a:lnSpc>
              <a:spcBef>
                <a:spcPct val="50000"/>
              </a:spcBef>
            </a:pPr>
            <a:r>
              <a:rPr lang="en-US" altLang="en-US" sz="2400" b="1" dirty="0">
                <a:solidFill>
                  <a:srgbClr val="002060"/>
                </a:solidFill>
                <a:latin typeface="Pyidaungsu" pitchFamily="34" charset="0"/>
                <a:ea typeface="Myanmar3" pitchFamily="18" charset="0"/>
                <a:cs typeface="Pyidaungsu" pitchFamily="34" charset="0"/>
              </a:rPr>
              <a:t>Proliferation </a:t>
            </a:r>
            <a:r>
              <a:rPr lang="en-US" altLang="en-US" sz="2400" b="1" dirty="0" err="1">
                <a:solidFill>
                  <a:srgbClr val="002060"/>
                </a:solidFill>
                <a:latin typeface="Pyidaungsu" pitchFamily="34" charset="0"/>
                <a:ea typeface="Myanmar3" pitchFamily="18" charset="0"/>
                <a:cs typeface="Pyidaungsu" pitchFamily="34" charset="0"/>
              </a:rPr>
              <a:t>ဆိုင်ရာအဓိပ္ပါယ်ဖွင</a:t>
            </a:r>
            <a:r>
              <a:rPr lang="en-US" altLang="en-US" sz="2400" b="1" dirty="0">
                <a:solidFill>
                  <a:srgbClr val="002060"/>
                </a:solidFill>
                <a:latin typeface="Pyidaungsu" pitchFamily="34" charset="0"/>
                <a:ea typeface="Myanmar3" pitchFamily="18" charset="0"/>
                <a:cs typeface="Pyidaungsu" pitchFamily="34" charset="0"/>
              </a:rPr>
              <a:t>့်</a:t>
            </a:r>
            <a:r>
              <a:rPr lang="en-US" altLang="en-US" sz="2400" b="1" dirty="0" err="1">
                <a:solidFill>
                  <a:srgbClr val="002060"/>
                </a:solidFill>
                <a:latin typeface="Pyidaungsu" pitchFamily="34" charset="0"/>
                <a:ea typeface="Myanmar3" pitchFamily="18" charset="0"/>
                <a:cs typeface="Pyidaungsu" pitchFamily="34" charset="0"/>
              </a:rPr>
              <a:t>ဆိုချက</a:t>
            </a:r>
            <a:r>
              <a:rPr lang="en-US" altLang="en-US" sz="2400" b="1" dirty="0">
                <a:solidFill>
                  <a:srgbClr val="002060"/>
                </a:solidFill>
                <a:latin typeface="Pyidaungsu" pitchFamily="34" charset="0"/>
                <a:ea typeface="Myanmar3" pitchFamily="18" charset="0"/>
                <a:cs typeface="Pyidaungsu" pitchFamily="34" charset="0"/>
              </a:rPr>
              <a:t>်</a:t>
            </a:r>
            <a:r>
              <a:rPr lang="my-MM" altLang="en-US" sz="2400" b="1" dirty="0">
                <a:solidFill>
                  <a:srgbClr val="002060"/>
                </a:solidFill>
                <a:latin typeface="Pyidaungsu" pitchFamily="34" charset="0"/>
                <a:ea typeface="Myanmar3" pitchFamily="18" charset="0"/>
                <a:cs typeface="Pyidaungsu" pitchFamily="34" charset="0"/>
              </a:rPr>
              <a:t>များ</a:t>
            </a:r>
            <a:endParaRPr lang="en-US" altLang="en-US" sz="2400" b="1" dirty="0">
              <a:solidFill>
                <a:srgbClr val="002060"/>
              </a:solidFill>
              <a:latin typeface="Pyidaungsu" pitchFamily="34" charset="0"/>
              <a:ea typeface="Myanmar3" pitchFamily="18" charset="0"/>
              <a:cs typeface="Pyidaungsu" pitchFamily="34" charset="0"/>
            </a:endParaRP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39237"/>
          <a:stretch/>
        </p:blipFill>
        <p:spPr bwMode="auto">
          <a:xfrm>
            <a:off x="6557977" y="917295"/>
            <a:ext cx="2586023" cy="911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877596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2"/>
          <p:cNvSpPr txBox="1">
            <a:spLocks noChangeArrowheads="1"/>
          </p:cNvSpPr>
          <p:nvPr/>
        </p:nvSpPr>
        <p:spPr bwMode="auto">
          <a:xfrm>
            <a:off x="190500" y="1371600"/>
            <a:ext cx="87630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marL="463550" indent="-463550" algn="just">
              <a:lnSpc>
                <a:spcPct val="200000"/>
              </a:lnSpc>
              <a:buFont typeface="Wingdings" pitchFamily="2" charset="2"/>
              <a:buChar char="ü"/>
            </a:pPr>
            <a:r>
              <a:rPr lang="en-US" altLang="en-US" sz="2400" dirty="0">
                <a:solidFill>
                  <a:srgbClr val="002060"/>
                </a:solidFill>
                <a:latin typeface="Pyidaungsu" pitchFamily="34" charset="0"/>
                <a:ea typeface="Myanmar2" pitchFamily="34" charset="0"/>
                <a:cs typeface="Pyidaungsu" pitchFamily="34" charset="0"/>
              </a:rPr>
              <a:t>Proliferation of Financing Risks </a:t>
            </a:r>
            <a:r>
              <a:rPr lang="en-US" altLang="en-US" sz="2400" dirty="0" err="1">
                <a:solidFill>
                  <a:srgbClr val="002060"/>
                </a:solidFill>
                <a:latin typeface="Pyidaungsu" pitchFamily="34" charset="0"/>
                <a:ea typeface="Myanmar2" pitchFamily="34" charset="0"/>
                <a:cs typeface="Pyidaungsu" pitchFamily="34" charset="0"/>
              </a:rPr>
              <a:t>ကို</a:t>
            </a:r>
            <a:r>
              <a:rPr lang="en-US" altLang="en-US" sz="2400" dirty="0">
                <a:solidFill>
                  <a:srgbClr val="002060"/>
                </a:solidFill>
                <a:latin typeface="Pyidaungsu" pitchFamily="34" charset="0"/>
                <a:ea typeface="Myanmar2" pitchFamily="34" charset="0"/>
                <a:cs typeface="Pyidaungsu" pitchFamily="34" charset="0"/>
              </a:rPr>
              <a:t> </a:t>
            </a:r>
            <a:r>
              <a:rPr lang="en-US" altLang="en-US" sz="2400" dirty="0" err="1">
                <a:solidFill>
                  <a:srgbClr val="002060"/>
                </a:solidFill>
                <a:latin typeface="Pyidaungsu" pitchFamily="34" charset="0"/>
                <a:ea typeface="Myanmar2" pitchFamily="34" charset="0"/>
                <a:cs typeface="Pyidaungsu" pitchFamily="34" charset="0"/>
              </a:rPr>
              <a:t>အကဲဖြတ်ရန်မလိုအပ်ခြင်း</a:t>
            </a:r>
            <a:r>
              <a:rPr lang="my-MM" altLang="en-US" sz="2400" dirty="0">
                <a:solidFill>
                  <a:srgbClr val="002060"/>
                </a:solidFill>
                <a:latin typeface="Pyidaungsu" pitchFamily="34" charset="0"/>
                <a:ea typeface="Myanmar2" pitchFamily="34" charset="0"/>
                <a:cs typeface="Pyidaungsu" pitchFamily="34" charset="0"/>
              </a:rPr>
              <a:t>၊</a:t>
            </a:r>
          </a:p>
          <a:p>
            <a:pPr marL="463550" indent="-463550" algn="just">
              <a:lnSpc>
                <a:spcPct val="200000"/>
              </a:lnSpc>
              <a:buFont typeface="Wingdings" pitchFamily="2" charset="2"/>
              <a:buChar char="ü"/>
            </a:pPr>
            <a:r>
              <a:rPr lang="en-US" altLang="en-US" sz="2400" dirty="0">
                <a:solidFill>
                  <a:srgbClr val="002060"/>
                </a:solidFill>
                <a:latin typeface="Pyidaungsu" pitchFamily="34" charset="0"/>
                <a:ea typeface="Myanmar2" pitchFamily="34" charset="0"/>
                <a:cs typeface="Pyidaungsu" pitchFamily="34" charset="0"/>
              </a:rPr>
              <a:t>TFS</a:t>
            </a:r>
            <a:r>
              <a:rPr lang="my-MM" altLang="en-US" sz="2400" dirty="0">
                <a:solidFill>
                  <a:srgbClr val="002060"/>
                </a:solidFill>
                <a:latin typeface="Pyidaungsu" pitchFamily="34" charset="0"/>
                <a:ea typeface="Myanmar2" pitchFamily="34" charset="0"/>
                <a:cs typeface="Pyidaungsu" pitchFamily="34" charset="0"/>
              </a:rPr>
              <a:t> </a:t>
            </a:r>
            <a:r>
              <a:rPr lang="en-US" altLang="en-US" sz="2400" dirty="0">
                <a:solidFill>
                  <a:srgbClr val="002060"/>
                </a:solidFill>
                <a:latin typeface="Pyidaungsu" pitchFamily="34" charset="0"/>
                <a:ea typeface="Myanmar2" pitchFamily="34" charset="0"/>
                <a:cs typeface="Pyidaungsu" pitchFamily="34" charset="0"/>
              </a:rPr>
              <a:t>PF Evasion </a:t>
            </a:r>
            <a:r>
              <a:rPr lang="my-MM" altLang="en-US" sz="2400" dirty="0">
                <a:solidFill>
                  <a:srgbClr val="002060"/>
                </a:solidFill>
                <a:latin typeface="Pyidaungsu" pitchFamily="34" charset="0"/>
                <a:ea typeface="Myanmar2" pitchFamily="34" charset="0"/>
                <a:cs typeface="Pyidaungsu" pitchFamily="34" charset="0"/>
              </a:rPr>
              <a:t>ကိုသာ</a:t>
            </a:r>
            <a:r>
              <a:rPr lang="en-US" altLang="en-US" sz="2400" dirty="0">
                <a:solidFill>
                  <a:srgbClr val="002060"/>
                </a:solidFill>
                <a:latin typeface="Pyidaungsu" pitchFamily="34" charset="0"/>
                <a:ea typeface="Myanmar2" pitchFamily="34" charset="0"/>
                <a:cs typeface="Pyidaungsu" pitchFamily="34" charset="0"/>
              </a:rPr>
              <a:t> Risk Assessment </a:t>
            </a:r>
            <a:r>
              <a:rPr lang="my-MM" altLang="en-US" sz="2400" dirty="0">
                <a:solidFill>
                  <a:srgbClr val="002060"/>
                </a:solidFill>
                <a:latin typeface="Pyidaungsu" pitchFamily="34" charset="0"/>
                <a:ea typeface="Myanmar2" pitchFamily="34" charset="0"/>
                <a:cs typeface="Pyidaungsu" pitchFamily="34" charset="0"/>
              </a:rPr>
              <a:t>လုပ်ရန်လိုအပ်ခြင်း၊</a:t>
            </a:r>
            <a:endParaRPr lang="en-US" altLang="en-US" sz="2400" dirty="0">
              <a:solidFill>
                <a:srgbClr val="002060"/>
              </a:solidFill>
              <a:latin typeface="Pyidaungsu" pitchFamily="34" charset="0"/>
              <a:ea typeface="Myanmar2" pitchFamily="34" charset="0"/>
              <a:cs typeface="Pyidaungsu" pitchFamily="34" charset="0"/>
            </a:endParaRPr>
          </a:p>
          <a:p>
            <a:pPr marL="463550" indent="-463550" algn="just">
              <a:lnSpc>
                <a:spcPct val="200000"/>
              </a:lnSpc>
              <a:buFont typeface="Wingdings" pitchFamily="2" charset="2"/>
              <a:buChar char="ü"/>
            </a:pPr>
            <a:r>
              <a:rPr lang="my-MM" altLang="en-US" sz="2400" dirty="0">
                <a:solidFill>
                  <a:srgbClr val="002060"/>
                </a:solidFill>
                <a:latin typeface="Pyidaungsu" pitchFamily="34" charset="0"/>
                <a:ea typeface="Myanmar2" pitchFamily="34" charset="0"/>
                <a:cs typeface="Pyidaungsu" pitchFamily="34" charset="0"/>
              </a:rPr>
              <a:t>အချို့သော </a:t>
            </a:r>
            <a:r>
              <a:rPr lang="en-US" altLang="en-US" sz="2400" dirty="0">
                <a:solidFill>
                  <a:srgbClr val="002060"/>
                </a:solidFill>
                <a:latin typeface="Pyidaungsu" pitchFamily="34" charset="0"/>
                <a:ea typeface="Myanmar2" pitchFamily="34" charset="0"/>
                <a:cs typeface="Pyidaungsu" pitchFamily="34" charset="0"/>
              </a:rPr>
              <a:t>FI &amp; DNFBP</a:t>
            </a:r>
            <a:r>
              <a:rPr lang="my-MM" altLang="en-US" sz="2400" dirty="0">
                <a:solidFill>
                  <a:srgbClr val="002060"/>
                </a:solidFill>
                <a:latin typeface="Pyidaungsu" pitchFamily="34" charset="0"/>
                <a:ea typeface="Myanmar2" pitchFamily="34" charset="0"/>
                <a:cs typeface="Pyidaungsu" pitchFamily="34" charset="0"/>
              </a:rPr>
              <a:t> များကို </a:t>
            </a:r>
            <a:r>
              <a:rPr lang="en-US" altLang="en-US" sz="2400" dirty="0">
                <a:solidFill>
                  <a:srgbClr val="002060"/>
                </a:solidFill>
                <a:latin typeface="Pyidaungsu" pitchFamily="34" charset="0"/>
                <a:ea typeface="Myanmar2" pitchFamily="34" charset="0"/>
                <a:cs typeface="Pyidaungsu" pitchFamily="34" charset="0"/>
              </a:rPr>
              <a:t>Risk Assessment </a:t>
            </a:r>
            <a:r>
              <a:rPr lang="my-MM" altLang="en-US" sz="2400" dirty="0">
                <a:solidFill>
                  <a:srgbClr val="002060"/>
                </a:solidFill>
                <a:latin typeface="Pyidaungsu" pitchFamily="34" charset="0"/>
                <a:ea typeface="Myanmar2" pitchFamily="34" charset="0"/>
                <a:cs typeface="Pyidaungsu" pitchFamily="34" charset="0"/>
              </a:rPr>
              <a:t>ကင်းလွတ်ခွင့်</a:t>
            </a:r>
            <a:r>
              <a:rPr lang="en-US" altLang="en-US" sz="2400" dirty="0">
                <a:solidFill>
                  <a:srgbClr val="002060"/>
                </a:solidFill>
                <a:latin typeface="Pyidaungsu" pitchFamily="34" charset="0"/>
                <a:ea typeface="Myanmar2" pitchFamily="34" charset="0"/>
                <a:cs typeface="Pyidaungsu" pitchFamily="34" charset="0"/>
              </a:rPr>
              <a:t> </a:t>
            </a:r>
            <a:r>
              <a:rPr lang="my-MM" altLang="en-US" sz="2400" dirty="0">
                <a:solidFill>
                  <a:srgbClr val="002060"/>
                </a:solidFill>
                <a:latin typeface="Pyidaungsu" pitchFamily="34" charset="0"/>
                <a:ea typeface="Myanmar2" pitchFamily="34" charset="0"/>
                <a:cs typeface="Pyidaungsu" pitchFamily="34" charset="0"/>
              </a:rPr>
              <a:t>ပေးနိုင်ခြင်း၊ </a:t>
            </a:r>
            <a:endParaRPr lang="en-US" altLang="en-US" sz="2400" dirty="0">
              <a:solidFill>
                <a:srgbClr val="002060"/>
              </a:solidFill>
              <a:latin typeface="Pyidaungsu" pitchFamily="34" charset="0"/>
              <a:ea typeface="Myanmar2" pitchFamily="34" charset="0"/>
              <a:cs typeface="Pyidaungsu" pitchFamily="34" charset="0"/>
            </a:endParaRPr>
          </a:p>
          <a:p>
            <a:pPr marL="463550" indent="-463550" algn="just">
              <a:lnSpc>
                <a:spcPct val="200000"/>
              </a:lnSpc>
              <a:buFont typeface="Wingdings" pitchFamily="2" charset="2"/>
              <a:buChar char="ü"/>
            </a:pPr>
            <a:r>
              <a:rPr lang="en-US" altLang="en-US" sz="2400" dirty="0">
                <a:solidFill>
                  <a:srgbClr val="002060"/>
                </a:solidFill>
                <a:latin typeface="Pyidaungsu" pitchFamily="34" charset="0"/>
                <a:ea typeface="Myanmar2" pitchFamily="34" charset="0"/>
                <a:cs typeface="Pyidaungsu" pitchFamily="34" charset="0"/>
              </a:rPr>
              <a:t>Targeted Financial Sanctions </a:t>
            </a:r>
            <a:r>
              <a:rPr lang="en-US" altLang="en-US" sz="2400" dirty="0" err="1">
                <a:solidFill>
                  <a:srgbClr val="002060"/>
                </a:solidFill>
                <a:latin typeface="Pyidaungsu" pitchFamily="34" charset="0"/>
                <a:ea typeface="Myanmar2" pitchFamily="34" charset="0"/>
                <a:cs typeface="Pyidaungsu" pitchFamily="34" charset="0"/>
              </a:rPr>
              <a:t>ကို</a:t>
            </a:r>
            <a:r>
              <a:rPr lang="en-US" altLang="en-US" sz="2400" dirty="0">
                <a:solidFill>
                  <a:srgbClr val="002060"/>
                </a:solidFill>
                <a:latin typeface="Pyidaungsu" pitchFamily="34" charset="0"/>
                <a:ea typeface="Myanmar2" pitchFamily="34" charset="0"/>
                <a:cs typeface="Pyidaungsu" pitchFamily="34" charset="0"/>
              </a:rPr>
              <a:t> </a:t>
            </a:r>
            <a:r>
              <a:rPr lang="en-US" altLang="en-US" sz="2400" dirty="0" err="1">
                <a:solidFill>
                  <a:srgbClr val="002060"/>
                </a:solidFill>
                <a:latin typeface="Pyidaungsu" pitchFamily="34" charset="0"/>
                <a:ea typeface="Myanmar2" pitchFamily="34" charset="0"/>
                <a:cs typeface="Pyidaungsu" pitchFamily="34" charset="0"/>
              </a:rPr>
              <a:t>အကောင်အထည်ဖော်ဆောင်ခြင်း</a:t>
            </a:r>
            <a:r>
              <a:rPr lang="en-US" altLang="en-US" sz="2400" dirty="0">
                <a:solidFill>
                  <a:srgbClr val="002060"/>
                </a:solidFill>
                <a:latin typeface="Pyidaungsu" pitchFamily="34" charset="0"/>
                <a:ea typeface="Myanmar2" pitchFamily="34" charset="0"/>
                <a:cs typeface="Pyidaungsu" pitchFamily="34" charset="0"/>
              </a:rPr>
              <a:t> </a:t>
            </a:r>
            <a:r>
              <a:rPr lang="en-US" altLang="en-US" sz="2400" dirty="0" err="1">
                <a:solidFill>
                  <a:srgbClr val="002060"/>
                </a:solidFill>
                <a:latin typeface="Pyidaungsu" pitchFamily="34" charset="0"/>
                <a:ea typeface="Myanmar2" pitchFamily="34" charset="0"/>
                <a:cs typeface="Pyidaungsu" pitchFamily="34" charset="0"/>
              </a:rPr>
              <a:t>သည</a:t>
            </a:r>
            <a:r>
              <a:rPr lang="en-US" altLang="en-US" sz="2400" dirty="0">
                <a:solidFill>
                  <a:srgbClr val="002060"/>
                </a:solidFill>
                <a:latin typeface="Pyidaungsu" pitchFamily="34" charset="0"/>
                <a:ea typeface="Myanmar2" pitchFamily="34" charset="0"/>
                <a:cs typeface="Pyidaungsu" pitchFamily="34" charset="0"/>
              </a:rPr>
              <a:t>် risk-based </a:t>
            </a:r>
            <a:r>
              <a:rPr lang="en-US" altLang="en-US" sz="2400" dirty="0" err="1">
                <a:solidFill>
                  <a:srgbClr val="002060"/>
                </a:solidFill>
                <a:latin typeface="Pyidaungsu" pitchFamily="34" charset="0"/>
                <a:ea typeface="Myanmar2" pitchFamily="34" charset="0"/>
                <a:cs typeface="Pyidaungsu" pitchFamily="34" charset="0"/>
              </a:rPr>
              <a:t>မဟုတ်ဘဲ</a:t>
            </a:r>
            <a:r>
              <a:rPr lang="en-US" altLang="en-US" sz="2400" dirty="0">
                <a:solidFill>
                  <a:srgbClr val="002060"/>
                </a:solidFill>
                <a:latin typeface="Pyidaungsu" pitchFamily="34" charset="0"/>
                <a:ea typeface="Myanmar2" pitchFamily="34" charset="0"/>
                <a:cs typeface="Pyidaungsu" pitchFamily="34" charset="0"/>
              </a:rPr>
              <a:t> rule-base </a:t>
            </a:r>
            <a:r>
              <a:rPr lang="en-US" altLang="en-US" sz="2400" dirty="0" err="1">
                <a:solidFill>
                  <a:srgbClr val="002060"/>
                </a:solidFill>
                <a:latin typeface="Pyidaungsu" pitchFamily="34" charset="0"/>
                <a:ea typeface="Myanmar2" pitchFamily="34" charset="0"/>
                <a:cs typeface="Pyidaungsu" pitchFamily="34" charset="0"/>
              </a:rPr>
              <a:t>ဖြစ်ခြင်း</a:t>
            </a:r>
            <a:r>
              <a:rPr lang="my-MM" altLang="en-US" sz="2400" dirty="0">
                <a:solidFill>
                  <a:srgbClr val="002060"/>
                </a:solidFill>
                <a:latin typeface="Pyidaungsu" pitchFamily="34" charset="0"/>
                <a:ea typeface="Myanmar2" pitchFamily="34" charset="0"/>
                <a:cs typeface="Pyidaungsu" pitchFamily="34" charset="0"/>
              </a:rPr>
              <a:t>၊</a:t>
            </a:r>
          </a:p>
          <a:p>
            <a:pPr marL="463550" indent="-463550" algn="just">
              <a:lnSpc>
                <a:spcPct val="200000"/>
              </a:lnSpc>
              <a:buFont typeface="Wingdings" pitchFamily="2" charset="2"/>
              <a:buChar char="ü"/>
            </a:pPr>
            <a:r>
              <a:rPr lang="my-MM" altLang="en-US" sz="2400" dirty="0">
                <a:solidFill>
                  <a:srgbClr val="002060"/>
                </a:solidFill>
                <a:latin typeface="Pyidaungsu" pitchFamily="34" charset="0"/>
                <a:ea typeface="Myanmar2" pitchFamily="34" charset="0"/>
                <a:cs typeface="Pyidaungsu" pitchFamily="34" charset="0"/>
              </a:rPr>
              <a:t>ပြစ်မှုအဖြစ်သတ်မှတ်ရန်မလိုအပ်ခြင်း၊ </a:t>
            </a:r>
            <a:endParaRPr lang="en-US" altLang="en-US" sz="2400" dirty="0">
              <a:solidFill>
                <a:srgbClr val="002060"/>
              </a:solidFill>
              <a:latin typeface="Pyidaungsu" pitchFamily="34" charset="0"/>
              <a:ea typeface="Myanmar2" pitchFamily="34" charset="0"/>
              <a:cs typeface="Pyidaungsu" pitchFamily="34" charset="0"/>
            </a:endParaRPr>
          </a:p>
        </p:txBody>
      </p:sp>
      <p:sp>
        <p:nvSpPr>
          <p:cNvPr id="104451" name="Text Box 3"/>
          <p:cNvSpPr txBox="1">
            <a:spLocks noChangeArrowheads="1"/>
          </p:cNvSpPr>
          <p:nvPr/>
        </p:nvSpPr>
        <p:spPr bwMode="auto">
          <a:xfrm>
            <a:off x="381000" y="381000"/>
            <a:ext cx="838200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lnSpc>
                <a:spcPct val="150000"/>
              </a:lnSpc>
            </a:pPr>
            <a:r>
              <a:rPr lang="en-US" altLang="en-US" sz="2400" b="1" dirty="0">
                <a:solidFill>
                  <a:srgbClr val="002060"/>
                </a:solidFill>
                <a:latin typeface="Pyidaungsu" pitchFamily="34" charset="0"/>
                <a:ea typeface="Myanmar2" pitchFamily="34" charset="0"/>
                <a:cs typeface="Pyidaungsu" pitchFamily="34" charset="0"/>
              </a:rPr>
              <a:t>PF </a:t>
            </a:r>
            <a:r>
              <a:rPr lang="my-MM" altLang="en-US" sz="2400" b="1" dirty="0">
                <a:solidFill>
                  <a:srgbClr val="002060"/>
                </a:solidFill>
                <a:latin typeface="Pyidaungsu" pitchFamily="34" charset="0"/>
                <a:ea typeface="Myanmar2" pitchFamily="34" charset="0"/>
                <a:cs typeface="Pyidaungsu" pitchFamily="34" charset="0"/>
              </a:rPr>
              <a:t>ဆိုင်ရာ </a:t>
            </a:r>
            <a:r>
              <a:rPr lang="en-US" altLang="en-US" sz="2400" b="1" dirty="0">
                <a:solidFill>
                  <a:srgbClr val="002060"/>
                </a:solidFill>
                <a:latin typeface="Pyidaungsu" pitchFamily="34" charset="0"/>
                <a:ea typeface="Myanmar2" pitchFamily="34" charset="0"/>
                <a:cs typeface="Pyidaungsu" pitchFamily="34" charset="0"/>
              </a:rPr>
              <a:t>FATF’s Recommendation </a:t>
            </a:r>
            <a:r>
              <a:rPr lang="my-MM" altLang="en-US" sz="2400" b="1" dirty="0">
                <a:solidFill>
                  <a:srgbClr val="002060"/>
                </a:solidFill>
                <a:latin typeface="Pyidaungsu" pitchFamily="34" charset="0"/>
                <a:ea typeface="Myanmar2" pitchFamily="34" charset="0"/>
                <a:cs typeface="Pyidaungsu" pitchFamily="34" charset="0"/>
              </a:rPr>
              <a:t>များ၏ ထူးခြားချက်များ</a:t>
            </a:r>
            <a:endParaRPr lang="en-US" altLang="en-US" sz="2400" b="1" dirty="0">
              <a:solidFill>
                <a:srgbClr val="002060"/>
              </a:solidFill>
              <a:latin typeface="Pyidaungsu" pitchFamily="34" charset="0"/>
              <a:ea typeface="Myanmar2" pitchFamily="34" charset="0"/>
              <a:cs typeface="Pyidaungsu" pitchFamily="34" charset="0"/>
            </a:endParaRPr>
          </a:p>
        </p:txBody>
      </p:sp>
    </p:spTree>
    <p:extLst>
      <p:ext uri="{BB962C8B-B14F-4D97-AF65-F5344CB8AC3E}">
        <p14:creationId xmlns:p14="http://schemas.microsoft.com/office/powerpoint/2010/main" val="49296027"/>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2"/>
          <p:cNvSpPr txBox="1">
            <a:spLocks noChangeArrowheads="1"/>
          </p:cNvSpPr>
          <p:nvPr/>
        </p:nvSpPr>
        <p:spPr bwMode="auto">
          <a:xfrm>
            <a:off x="377040" y="1981200"/>
            <a:ext cx="83820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marL="342900" indent="-342900" algn="just">
              <a:lnSpc>
                <a:spcPct val="150000"/>
              </a:lnSpc>
              <a:spcAft>
                <a:spcPts val="600"/>
              </a:spcAft>
              <a:buFont typeface="Arial" pitchFamily="34" charset="0"/>
              <a:buChar char="•"/>
            </a:pPr>
            <a:r>
              <a:rPr lang="en-US" altLang="en-US" sz="2200" dirty="0">
                <a:solidFill>
                  <a:srgbClr val="002060"/>
                </a:solidFill>
                <a:latin typeface="Pyidaungsu" pitchFamily="34" charset="0"/>
                <a:ea typeface="Myanmar2" pitchFamily="34" charset="0"/>
                <a:cs typeface="Pyidaungsu" pitchFamily="34" charset="0"/>
              </a:rPr>
              <a:t>Non-Compliance</a:t>
            </a:r>
          </a:p>
          <a:p>
            <a:pPr marL="342900" indent="-342900" algn="just">
              <a:lnSpc>
                <a:spcPct val="150000"/>
              </a:lnSpc>
              <a:spcAft>
                <a:spcPts val="600"/>
              </a:spcAft>
              <a:buFont typeface="Arial" pitchFamily="34" charset="0"/>
              <a:buChar char="•"/>
            </a:pPr>
            <a:r>
              <a:rPr lang="my-MM" altLang="en-US" sz="2200" dirty="0">
                <a:solidFill>
                  <a:srgbClr val="002060"/>
                </a:solidFill>
                <a:latin typeface="Pyidaungsu" pitchFamily="34" charset="0"/>
                <a:ea typeface="Myanmar2" pitchFamily="34" charset="0"/>
                <a:cs typeface="Pyidaungsu" pitchFamily="34" charset="0"/>
              </a:rPr>
              <a:t>ထုတ်ပြန်ခဲ့သည့်အမိန့်နှင့်ညွှန်ကြားချက်များသည်လုံလောက်မှုမရှိ၊</a:t>
            </a:r>
          </a:p>
          <a:p>
            <a:pPr marL="342900" indent="-342900" algn="just">
              <a:lnSpc>
                <a:spcPct val="150000"/>
              </a:lnSpc>
              <a:spcAft>
                <a:spcPts val="600"/>
              </a:spcAft>
              <a:buFont typeface="Arial" pitchFamily="34" charset="0"/>
              <a:buChar char="•"/>
            </a:pPr>
            <a:r>
              <a:rPr lang="my-MM" altLang="en-US" sz="2200" dirty="0">
                <a:solidFill>
                  <a:srgbClr val="002060"/>
                </a:solidFill>
                <a:latin typeface="Pyidaungsu" pitchFamily="34" charset="0"/>
                <a:ea typeface="Myanmar2" pitchFamily="34" charset="0"/>
                <a:cs typeface="Pyidaungsu" pitchFamily="34" charset="0"/>
              </a:rPr>
              <a:t>ထိန်းချုပ်ရန်အမိန့်ထုတ်ပြန်ထားသည့် ငွေကြေးနှင့်အခြားသောပိုင်ဆိုင်မှု များဆိုင်ရာသတ်မှတ်ချက်တွင် လိုအပ်ချက်များရှိနေခြင်း၊</a:t>
            </a:r>
          </a:p>
          <a:p>
            <a:pPr marL="342900" indent="-342900" algn="just">
              <a:lnSpc>
                <a:spcPct val="150000"/>
              </a:lnSpc>
              <a:spcAft>
                <a:spcPts val="600"/>
              </a:spcAft>
              <a:buFont typeface="Arial" pitchFamily="34" charset="0"/>
              <a:buChar char="•"/>
            </a:pPr>
            <a:r>
              <a:rPr lang="my-MM" sz="2200" dirty="0">
                <a:solidFill>
                  <a:srgbClr val="002060"/>
                </a:solidFill>
                <a:latin typeface="Pyidaungsu" pitchFamily="34" charset="0"/>
                <a:cs typeface="Pyidaungsu" pitchFamily="34" charset="0"/>
              </a:rPr>
              <a:t>အရေးယူရန်သတ်မှတ်ခြင်းခံရသူများ၏စာရင်းကို သတင်းပို့အဖွဲ့အစည်းထံ ဆက်သွယ်အကြောင်းကြားမည့် လုပ်ထုံးလုပ်နည်းမရှိခြင်း၊</a:t>
            </a:r>
          </a:p>
          <a:p>
            <a:pPr marL="342900" indent="-342900" algn="just">
              <a:lnSpc>
                <a:spcPct val="150000"/>
              </a:lnSpc>
              <a:spcAft>
                <a:spcPts val="600"/>
              </a:spcAft>
              <a:buFont typeface="Arial" pitchFamily="34" charset="0"/>
              <a:buChar char="•"/>
            </a:pPr>
            <a:r>
              <a:rPr lang="my-MM" sz="2200" dirty="0">
                <a:solidFill>
                  <a:srgbClr val="002060"/>
                </a:solidFill>
                <a:latin typeface="Pyidaungsu" pitchFamily="34" charset="0"/>
                <a:cs typeface="Pyidaungsu" pitchFamily="34" charset="0"/>
              </a:rPr>
              <a:t>ထိန်းချုပ်ထားသည့်ငွေကြေးနှင့်ပစ္စည်းများကို ပယ်ဖျက်ခြင်း၊ အသုံးပြုခွင့် ပေးခြင်းနှင့် အရေးယူရန်သတ်မှတ်ခံရမှုမှ ပယ်ဖျက်ပေးရေးတောင်းဆိုခြင်း ဆိုင်ရာ ပြဋ္ဌာန်းချက်များ မရှိခြင်း။ </a:t>
            </a:r>
            <a:endParaRPr lang="en-US" altLang="en-US" sz="2200" dirty="0">
              <a:solidFill>
                <a:srgbClr val="002060"/>
              </a:solidFill>
              <a:latin typeface="Pyidaungsu" pitchFamily="34" charset="0"/>
              <a:ea typeface="Myanmar2" pitchFamily="34" charset="0"/>
              <a:cs typeface="Pyidaungsu" pitchFamily="34" charset="0"/>
            </a:endParaRPr>
          </a:p>
        </p:txBody>
      </p:sp>
      <p:sp>
        <p:nvSpPr>
          <p:cNvPr id="104451" name="Text Box 3"/>
          <p:cNvSpPr txBox="1">
            <a:spLocks noChangeArrowheads="1"/>
          </p:cNvSpPr>
          <p:nvPr/>
        </p:nvSpPr>
        <p:spPr bwMode="auto">
          <a:xfrm>
            <a:off x="384297" y="381000"/>
            <a:ext cx="8382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lnSpc>
                <a:spcPct val="150000"/>
              </a:lnSpc>
              <a:spcBef>
                <a:spcPct val="50000"/>
              </a:spcBef>
            </a:pPr>
            <a:r>
              <a:rPr lang="en-US" altLang="en-US" sz="2400" b="1" dirty="0">
                <a:solidFill>
                  <a:srgbClr val="002060"/>
                </a:solidFill>
                <a:latin typeface="Pyidaungsu" pitchFamily="34" charset="0"/>
                <a:ea typeface="Myanmar3" pitchFamily="18" charset="0"/>
                <a:cs typeface="Pyidaungsu" pitchFamily="34" charset="0"/>
              </a:rPr>
              <a:t>R-7 </a:t>
            </a:r>
            <a:r>
              <a:rPr lang="my-MM" altLang="en-US" sz="2400" b="1" dirty="0">
                <a:solidFill>
                  <a:srgbClr val="002060"/>
                </a:solidFill>
                <a:latin typeface="Pyidaungsu" pitchFamily="34" charset="0"/>
                <a:ea typeface="Myanmar3" pitchFamily="18" charset="0"/>
                <a:cs typeface="Pyidaungsu" pitchFamily="34" charset="0"/>
              </a:rPr>
              <a:t>နှင့်ပတ်သက်၍ မြန်မာနိုင်ငံ၏အပြန်အလှန်အကဲဖြတ်ရေးအစီရင်ခံစာရလဒ်</a:t>
            </a:r>
            <a:endParaRPr lang="en-US" altLang="en-US" sz="2400" b="1" dirty="0">
              <a:solidFill>
                <a:srgbClr val="002060"/>
              </a:solidFill>
              <a:latin typeface="Pyidaungsu" pitchFamily="34" charset="0"/>
              <a:ea typeface="Myanmar3" pitchFamily="18" charset="0"/>
              <a:cs typeface="Pyidaungsu" pitchFamily="34" charset="0"/>
            </a:endParaRPr>
          </a:p>
        </p:txBody>
      </p:sp>
    </p:spTree>
    <p:extLst>
      <p:ext uri="{BB962C8B-B14F-4D97-AF65-F5344CB8AC3E}">
        <p14:creationId xmlns:p14="http://schemas.microsoft.com/office/powerpoint/2010/main" val="3998965900"/>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2"/>
          <p:cNvSpPr txBox="1">
            <a:spLocks noChangeArrowheads="1"/>
          </p:cNvSpPr>
          <p:nvPr/>
        </p:nvSpPr>
        <p:spPr bwMode="auto">
          <a:xfrm>
            <a:off x="377040" y="1981200"/>
            <a:ext cx="8382000" cy="3954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marL="342900" indent="-342900" algn="just">
              <a:lnSpc>
                <a:spcPct val="150000"/>
              </a:lnSpc>
              <a:spcAft>
                <a:spcPts val="1200"/>
              </a:spcAft>
              <a:buFont typeface="Arial" pitchFamily="34" charset="0"/>
              <a:buChar char="•"/>
            </a:pPr>
            <a:r>
              <a:rPr lang="en-US" altLang="en-US" sz="2200" dirty="0">
                <a:solidFill>
                  <a:srgbClr val="002060"/>
                </a:solidFill>
                <a:latin typeface="Pyidaungsu" pitchFamily="34" charset="0"/>
                <a:ea typeface="Myanmar2" pitchFamily="34" charset="0"/>
                <a:cs typeface="Pyidaungsu" pitchFamily="34" charset="0"/>
              </a:rPr>
              <a:t>DNFBP</a:t>
            </a:r>
            <a:r>
              <a:rPr lang="my-MM" altLang="en-US" sz="2200" dirty="0">
                <a:solidFill>
                  <a:srgbClr val="002060"/>
                </a:solidFill>
                <a:latin typeface="Pyidaungsu" pitchFamily="34" charset="0"/>
                <a:ea typeface="Myanmar2" pitchFamily="34" charset="0"/>
                <a:cs typeface="Pyidaungsu" pitchFamily="34" charset="0"/>
              </a:rPr>
              <a:t> နှင့် အခြားသောသတင်းပို့အဖွဲ့အစည်းများအား ၎င်းတို့၏ </a:t>
            </a:r>
            <a:r>
              <a:rPr lang="en-US" altLang="en-US" sz="2200" dirty="0">
                <a:solidFill>
                  <a:srgbClr val="002060"/>
                </a:solidFill>
                <a:latin typeface="Pyidaungsu" pitchFamily="34" charset="0"/>
                <a:ea typeface="Myanmar2" pitchFamily="34" charset="0"/>
                <a:cs typeface="Pyidaungsu" pitchFamily="34" charset="0"/>
              </a:rPr>
              <a:t>PF TFS </a:t>
            </a:r>
            <a:r>
              <a:rPr lang="my-MM" altLang="en-US" sz="2200" dirty="0">
                <a:solidFill>
                  <a:srgbClr val="002060"/>
                </a:solidFill>
                <a:latin typeface="Pyidaungsu" pitchFamily="34" charset="0"/>
                <a:ea typeface="Myanmar2" pitchFamily="34" charset="0"/>
                <a:cs typeface="Pyidaungsu" pitchFamily="34" charset="0"/>
              </a:rPr>
              <a:t>ဆိုင်ရာတာဝန်ဝတ္တရားများနှင့်ပတ်သက်၍ သင်တန်းပေးမှုများဆက်လက် ဆောင်ရွက်ရန်၊</a:t>
            </a:r>
          </a:p>
          <a:p>
            <a:pPr marL="342900" indent="-342900" algn="just">
              <a:lnSpc>
                <a:spcPct val="150000"/>
              </a:lnSpc>
              <a:spcAft>
                <a:spcPts val="1200"/>
              </a:spcAft>
              <a:buFont typeface="Arial" pitchFamily="34" charset="0"/>
              <a:buChar char="•"/>
            </a:pPr>
            <a:r>
              <a:rPr lang="en-US" altLang="en-US" sz="2200" dirty="0">
                <a:solidFill>
                  <a:srgbClr val="002060"/>
                </a:solidFill>
                <a:latin typeface="Pyidaungsu" pitchFamily="34" charset="0"/>
                <a:ea typeface="Myanmar2" pitchFamily="34" charset="0"/>
                <a:cs typeface="Pyidaungsu" pitchFamily="34" charset="0"/>
              </a:rPr>
              <a:t>MFIU </a:t>
            </a:r>
            <a:r>
              <a:rPr lang="my-MM" altLang="en-US" sz="2200" dirty="0">
                <a:solidFill>
                  <a:srgbClr val="002060"/>
                </a:solidFill>
                <a:latin typeface="Pyidaungsu" pitchFamily="34" charset="0"/>
                <a:ea typeface="Myanmar2" pitchFamily="34" charset="0"/>
                <a:cs typeface="Pyidaungsu" pitchFamily="34" charset="0"/>
              </a:rPr>
              <a:t>၏ ကြီးကြပ်စစ်ဆေးခြင်းလမ်းညွှန်ချက်ကို အပြီးသတ်ရန်၊</a:t>
            </a:r>
          </a:p>
          <a:p>
            <a:pPr marL="342900" indent="-342900" algn="just">
              <a:lnSpc>
                <a:spcPct val="150000"/>
              </a:lnSpc>
              <a:spcAft>
                <a:spcPts val="1200"/>
              </a:spcAft>
              <a:buFont typeface="Arial" pitchFamily="34" charset="0"/>
              <a:buChar char="•"/>
            </a:pPr>
            <a:r>
              <a:rPr lang="my-MM" altLang="en-US" sz="2200" dirty="0">
                <a:solidFill>
                  <a:srgbClr val="002060"/>
                </a:solidFill>
                <a:latin typeface="Pyidaungsu" pitchFamily="34" charset="0"/>
                <a:ea typeface="Myanmar2" pitchFamily="34" charset="0"/>
                <a:cs typeface="Pyidaungsu" pitchFamily="34" charset="0"/>
              </a:rPr>
              <a:t>ငွေရေးကြေးရေးအဖွဲ့အစည်းများနှင့် </a:t>
            </a:r>
            <a:r>
              <a:rPr lang="en-US" altLang="en-US" sz="2200" dirty="0">
                <a:solidFill>
                  <a:srgbClr val="002060"/>
                </a:solidFill>
                <a:latin typeface="Pyidaungsu" pitchFamily="34" charset="0"/>
                <a:ea typeface="Myanmar2" pitchFamily="34" charset="0"/>
                <a:cs typeface="Pyidaungsu" pitchFamily="34" charset="0"/>
              </a:rPr>
              <a:t>DNFBP</a:t>
            </a:r>
            <a:r>
              <a:rPr lang="my-MM" altLang="en-US" sz="2200" dirty="0">
                <a:solidFill>
                  <a:srgbClr val="002060"/>
                </a:solidFill>
                <a:latin typeface="Pyidaungsu" pitchFamily="34" charset="0"/>
                <a:ea typeface="Myanmar2" pitchFamily="34" charset="0"/>
                <a:cs typeface="Pyidaungsu" pitchFamily="34" charset="0"/>
              </a:rPr>
              <a:t> များ၏ </a:t>
            </a:r>
            <a:r>
              <a:rPr lang="en-US" altLang="en-US" sz="2200" dirty="0">
                <a:solidFill>
                  <a:srgbClr val="002060"/>
                </a:solidFill>
                <a:latin typeface="Pyidaungsu" pitchFamily="34" charset="0"/>
                <a:ea typeface="Myanmar2" pitchFamily="34" charset="0"/>
                <a:cs typeface="Pyidaungsu" pitchFamily="34" charset="0"/>
              </a:rPr>
              <a:t>PF TFS</a:t>
            </a:r>
            <a:r>
              <a:rPr lang="my-MM" altLang="en-US" sz="2200" dirty="0">
                <a:solidFill>
                  <a:srgbClr val="002060"/>
                </a:solidFill>
                <a:latin typeface="Pyidaungsu" pitchFamily="34" charset="0"/>
                <a:ea typeface="Myanmar2" pitchFamily="34" charset="0"/>
                <a:cs typeface="Pyidaungsu" pitchFamily="34" charset="0"/>
              </a:rPr>
              <a:t> တာဝန် ဝတ္တရားများအပေါ် လိုက်နာဆောင်ရွက်မှုနှင့်ပတ်သက်၍ ကြီးကြပ်စစ်ဆေး မှုများဆောင်ရွက်ရန်။</a:t>
            </a:r>
            <a:endParaRPr lang="en-US" altLang="en-US" sz="2200" dirty="0">
              <a:solidFill>
                <a:srgbClr val="002060"/>
              </a:solidFill>
              <a:latin typeface="Pyidaungsu" pitchFamily="34" charset="0"/>
              <a:ea typeface="Myanmar2" pitchFamily="34" charset="0"/>
              <a:cs typeface="Pyidaungsu" pitchFamily="34" charset="0"/>
            </a:endParaRPr>
          </a:p>
        </p:txBody>
      </p:sp>
      <p:sp>
        <p:nvSpPr>
          <p:cNvPr id="104451" name="Text Box 3"/>
          <p:cNvSpPr txBox="1">
            <a:spLocks noChangeArrowheads="1"/>
          </p:cNvSpPr>
          <p:nvPr/>
        </p:nvSpPr>
        <p:spPr bwMode="auto">
          <a:xfrm>
            <a:off x="384297" y="381000"/>
            <a:ext cx="8382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lnSpc>
                <a:spcPct val="150000"/>
              </a:lnSpc>
              <a:spcBef>
                <a:spcPct val="50000"/>
              </a:spcBef>
            </a:pPr>
            <a:r>
              <a:rPr lang="en-US" altLang="en-US" sz="2400" b="1" dirty="0">
                <a:solidFill>
                  <a:srgbClr val="002060"/>
                </a:solidFill>
                <a:latin typeface="Pyidaungsu" pitchFamily="34" charset="0"/>
                <a:ea typeface="Myanmar3" pitchFamily="18" charset="0"/>
                <a:cs typeface="Pyidaungsu" pitchFamily="34" charset="0"/>
              </a:rPr>
              <a:t>JG Action Plan </a:t>
            </a:r>
            <a:r>
              <a:rPr lang="my-MM" altLang="en-US" sz="2400" b="1" dirty="0">
                <a:solidFill>
                  <a:srgbClr val="002060"/>
                </a:solidFill>
                <a:latin typeface="Pyidaungsu" pitchFamily="34" charset="0"/>
                <a:ea typeface="Myanmar3" pitchFamily="18" charset="0"/>
                <a:cs typeface="Pyidaungsu" pitchFamily="34" charset="0"/>
              </a:rPr>
              <a:t>တွင် </a:t>
            </a:r>
            <a:r>
              <a:rPr lang="en-US" altLang="en-US" sz="2400" b="1" dirty="0">
                <a:solidFill>
                  <a:srgbClr val="002060"/>
                </a:solidFill>
                <a:latin typeface="Pyidaungsu" pitchFamily="34" charset="0"/>
                <a:ea typeface="Myanmar3" pitchFamily="18" charset="0"/>
                <a:cs typeface="Pyidaungsu" pitchFamily="34" charset="0"/>
              </a:rPr>
              <a:t>PF </a:t>
            </a:r>
            <a:r>
              <a:rPr lang="my-MM" altLang="en-US" sz="2400" b="1" dirty="0">
                <a:solidFill>
                  <a:srgbClr val="002060"/>
                </a:solidFill>
                <a:latin typeface="Pyidaungsu" pitchFamily="34" charset="0"/>
                <a:ea typeface="Myanmar3" pitchFamily="18" charset="0"/>
                <a:cs typeface="Pyidaungsu" pitchFamily="34" charset="0"/>
              </a:rPr>
              <a:t>နှင့်ပတ်သက်၍ ဆောင်ရွက်ရန်ကျန်ရှိသည့် အချက်များ</a:t>
            </a:r>
            <a:endParaRPr lang="en-US" altLang="en-US" sz="2400" b="1" dirty="0">
              <a:solidFill>
                <a:srgbClr val="002060"/>
              </a:solidFill>
              <a:latin typeface="Pyidaungsu" pitchFamily="34" charset="0"/>
              <a:ea typeface="Myanmar3" pitchFamily="18" charset="0"/>
              <a:cs typeface="Pyidaungsu" pitchFamily="34" charset="0"/>
            </a:endParaRPr>
          </a:p>
        </p:txBody>
      </p:sp>
    </p:spTree>
    <p:extLst>
      <p:ext uri="{BB962C8B-B14F-4D97-AF65-F5344CB8AC3E}">
        <p14:creationId xmlns:p14="http://schemas.microsoft.com/office/powerpoint/2010/main" val="1152167629"/>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Text Box 3"/>
          <p:cNvSpPr txBox="1">
            <a:spLocks noChangeArrowheads="1"/>
          </p:cNvSpPr>
          <p:nvPr/>
        </p:nvSpPr>
        <p:spPr bwMode="auto">
          <a:xfrm>
            <a:off x="381000" y="334834"/>
            <a:ext cx="838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lnSpc>
                <a:spcPct val="200000"/>
              </a:lnSpc>
            </a:pPr>
            <a:r>
              <a:rPr lang="en-US" altLang="en-US" sz="2400" b="1" dirty="0">
                <a:solidFill>
                  <a:srgbClr val="002060"/>
                </a:solidFill>
                <a:latin typeface="Pyidaungsu" pitchFamily="34" charset="0"/>
                <a:ea typeface="Myanmar2" pitchFamily="34" charset="0"/>
                <a:cs typeface="Pyidaungsu" pitchFamily="34" charset="0"/>
              </a:rPr>
              <a:t>R-15 New Technologies</a:t>
            </a:r>
          </a:p>
        </p:txBody>
      </p:sp>
      <p:sp>
        <p:nvSpPr>
          <p:cNvPr id="5" name="Text Box 2"/>
          <p:cNvSpPr txBox="1">
            <a:spLocks noChangeArrowheads="1"/>
          </p:cNvSpPr>
          <p:nvPr/>
        </p:nvSpPr>
        <p:spPr bwMode="auto">
          <a:xfrm>
            <a:off x="190500" y="1371600"/>
            <a:ext cx="8763000" cy="4620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just">
              <a:lnSpc>
                <a:spcPct val="150000"/>
              </a:lnSpc>
            </a:pPr>
            <a:r>
              <a:rPr lang="my-MM" altLang="en-US" sz="2200" b="1" dirty="0">
                <a:solidFill>
                  <a:srgbClr val="002060"/>
                </a:solidFill>
                <a:latin typeface="Pyidaungsu" pitchFamily="34" charset="0"/>
                <a:ea typeface="Myanmar2" pitchFamily="34" charset="0"/>
                <a:cs typeface="Pyidaungsu" pitchFamily="34" charset="0"/>
              </a:rPr>
              <a:t>နိုင်ငံများအနေဖြင့်</a:t>
            </a:r>
          </a:p>
          <a:p>
            <a:pPr marL="463550" indent="-463550" algn="just">
              <a:lnSpc>
                <a:spcPct val="150000"/>
              </a:lnSpc>
              <a:buFont typeface="Wingdings" pitchFamily="2" charset="2"/>
              <a:buChar char="ü"/>
            </a:pPr>
            <a:r>
              <a:rPr lang="en-US" altLang="en-US" sz="2200" dirty="0">
                <a:solidFill>
                  <a:srgbClr val="002060"/>
                </a:solidFill>
                <a:latin typeface="Pyidaungsu" pitchFamily="34" charset="0"/>
                <a:ea typeface="Myanmar2" pitchFamily="34" charset="0"/>
                <a:cs typeface="Pyidaungsu" pitchFamily="34" charset="0"/>
              </a:rPr>
              <a:t>Virtual Asset and VASP </a:t>
            </a:r>
            <a:r>
              <a:rPr lang="my-MM" altLang="en-US" sz="2200" dirty="0">
                <a:solidFill>
                  <a:srgbClr val="002060"/>
                </a:solidFill>
                <a:latin typeface="Pyidaungsu" pitchFamily="34" charset="0"/>
                <a:ea typeface="Myanmar2" pitchFamily="34" charset="0"/>
                <a:cs typeface="Pyidaungsu" pitchFamily="34" charset="0"/>
              </a:rPr>
              <a:t>များ၏လုပ်ဆောင်မှုများမှ ပေါ်ထွက်လာမည့် </a:t>
            </a:r>
            <a:r>
              <a:rPr lang="en-US" altLang="en-US" sz="2200" dirty="0">
                <a:solidFill>
                  <a:srgbClr val="002060"/>
                </a:solidFill>
                <a:latin typeface="Pyidaungsu" pitchFamily="34" charset="0"/>
                <a:ea typeface="Myanmar2" pitchFamily="34" charset="0"/>
                <a:cs typeface="Pyidaungsu" pitchFamily="34" charset="0"/>
              </a:rPr>
              <a:t>PF</a:t>
            </a:r>
            <a:r>
              <a:rPr lang="my-MM" altLang="en-US" sz="2200" dirty="0">
                <a:solidFill>
                  <a:srgbClr val="002060"/>
                </a:solidFill>
                <a:latin typeface="Pyidaungsu" pitchFamily="34" charset="0"/>
                <a:ea typeface="Myanmar2" pitchFamily="34" charset="0"/>
                <a:cs typeface="Pyidaungsu" pitchFamily="34" charset="0"/>
              </a:rPr>
              <a:t> ဆိုင်ရာ ဆုံးရှုံးနိုင်ခြေအန္တရာယ်ရှိမှုများကို ဖော်ထုတ်ခြင်း၊ အကဲဖြတ်ခြင်းနှင့် နားလည်သဘောပေါက်အောင်ဆောင်ရွက်ရန်၊</a:t>
            </a:r>
          </a:p>
          <a:p>
            <a:pPr marL="463550" indent="-463550" algn="just">
              <a:lnSpc>
                <a:spcPct val="150000"/>
              </a:lnSpc>
              <a:buFont typeface="Wingdings" pitchFamily="2" charset="2"/>
              <a:buChar char="ü"/>
            </a:pPr>
            <a:r>
              <a:rPr lang="my-MM" altLang="en-US" sz="2200" dirty="0">
                <a:solidFill>
                  <a:srgbClr val="002060"/>
                </a:solidFill>
                <a:latin typeface="Pyidaungsu" pitchFamily="34" charset="0"/>
                <a:ea typeface="Myanmar2" pitchFamily="34" charset="0"/>
                <a:cs typeface="Pyidaungsu" pitchFamily="34" charset="0"/>
              </a:rPr>
              <a:t>ဖော်ထုတ်ရရှိသည့် </a:t>
            </a:r>
            <a:r>
              <a:rPr lang="en-US" altLang="en-US" sz="2200" dirty="0">
                <a:solidFill>
                  <a:srgbClr val="002060"/>
                </a:solidFill>
                <a:latin typeface="Pyidaungsu" pitchFamily="34" charset="0"/>
                <a:ea typeface="Myanmar2" pitchFamily="34" charset="0"/>
                <a:cs typeface="Pyidaungsu" pitchFamily="34" charset="0"/>
              </a:rPr>
              <a:t>PF risk</a:t>
            </a:r>
            <a:r>
              <a:rPr lang="my-MM" altLang="en-US" sz="2200" dirty="0">
                <a:solidFill>
                  <a:srgbClr val="002060"/>
                </a:solidFill>
                <a:latin typeface="Pyidaungsu" pitchFamily="34" charset="0"/>
                <a:ea typeface="Myanmar2" pitchFamily="34" charset="0"/>
                <a:cs typeface="Pyidaungsu" pitchFamily="34" charset="0"/>
              </a:rPr>
              <a:t> ကို စီမံခန့်ခွဲရန်/လျော့ပါးစေရန် သင့်လျော်</a:t>
            </a:r>
            <a:r>
              <a:rPr lang="my-MM" altLang="en-US" sz="2200">
                <a:solidFill>
                  <a:srgbClr val="002060"/>
                </a:solidFill>
                <a:latin typeface="Pyidaungsu" pitchFamily="34" charset="0"/>
                <a:ea typeface="Myanmar2" pitchFamily="34" charset="0"/>
                <a:cs typeface="Pyidaungsu" pitchFamily="34" charset="0"/>
              </a:rPr>
              <a:t>သည့် အရ</a:t>
            </a:r>
            <a:r>
              <a:rPr lang="my-MM" altLang="en-US" sz="2200" dirty="0">
                <a:solidFill>
                  <a:srgbClr val="002060"/>
                </a:solidFill>
                <a:latin typeface="Pyidaungsu" pitchFamily="34" charset="0"/>
                <a:ea typeface="Myanmar2" pitchFamily="34" charset="0"/>
                <a:cs typeface="Pyidaungsu" pitchFamily="34" charset="0"/>
              </a:rPr>
              <a:t>ေးယူဆောင်ရွက်မှုများပြုလုပ်ရန်၊</a:t>
            </a:r>
          </a:p>
          <a:p>
            <a:pPr algn="just">
              <a:lnSpc>
                <a:spcPct val="150000"/>
              </a:lnSpc>
            </a:pPr>
            <a:r>
              <a:rPr lang="en-US" altLang="en-US" sz="2200" b="1" dirty="0">
                <a:solidFill>
                  <a:srgbClr val="002060"/>
                </a:solidFill>
                <a:latin typeface="Pyidaungsu" pitchFamily="34" charset="0"/>
                <a:ea typeface="Myanmar2" pitchFamily="34" charset="0"/>
                <a:cs typeface="Pyidaungsu" pitchFamily="34" charset="0"/>
              </a:rPr>
              <a:t>VASP</a:t>
            </a:r>
            <a:r>
              <a:rPr lang="my-MM" altLang="en-US" sz="2200" b="1" dirty="0">
                <a:solidFill>
                  <a:srgbClr val="002060"/>
                </a:solidFill>
                <a:latin typeface="Pyidaungsu" pitchFamily="34" charset="0"/>
                <a:ea typeface="Myanmar2" pitchFamily="34" charset="0"/>
                <a:cs typeface="Pyidaungsu" pitchFamily="34" charset="0"/>
              </a:rPr>
              <a:t> များနေဖြင့်  </a:t>
            </a:r>
          </a:p>
          <a:p>
            <a:pPr marL="463550" indent="-463550" algn="just">
              <a:lnSpc>
                <a:spcPct val="150000"/>
              </a:lnSpc>
              <a:buFont typeface="Wingdings" pitchFamily="2" charset="2"/>
              <a:buChar char="ü"/>
            </a:pPr>
            <a:r>
              <a:rPr lang="en-US" altLang="en-US" sz="2200" dirty="0">
                <a:solidFill>
                  <a:srgbClr val="002060"/>
                </a:solidFill>
                <a:latin typeface="Pyidaungsu" pitchFamily="34" charset="0"/>
                <a:ea typeface="Myanmar2" pitchFamily="34" charset="0"/>
                <a:cs typeface="Pyidaungsu" pitchFamily="34" charset="0"/>
              </a:rPr>
              <a:t>PF risk </a:t>
            </a:r>
            <a:r>
              <a:rPr lang="my-MM" altLang="en-US" sz="2200" dirty="0">
                <a:solidFill>
                  <a:srgbClr val="002060"/>
                </a:solidFill>
                <a:latin typeface="Pyidaungsu" pitchFamily="34" charset="0"/>
                <a:ea typeface="Myanmar2" pitchFamily="34" charset="0"/>
                <a:cs typeface="Pyidaungsu" pitchFamily="34" charset="0"/>
              </a:rPr>
              <a:t>များကိုဖော်ထုတ်ရန်၊ အကဲဖြတ်ရန်နှင့် ယင်းတို့ကိုလျော့ပါးစေရေး ထိရောက်သည့်အရေးယူဆောင်ရွက်မှုများ ပြုလုပ်ရန်။</a:t>
            </a:r>
            <a:endParaRPr lang="en-US" altLang="en-US" sz="2200" dirty="0">
              <a:solidFill>
                <a:srgbClr val="002060"/>
              </a:solidFill>
              <a:latin typeface="Pyidaungsu" pitchFamily="34" charset="0"/>
              <a:ea typeface="Myanmar2" pitchFamily="34" charset="0"/>
              <a:cs typeface="Pyidaungsu" pitchFamily="34" charset="0"/>
            </a:endParaRPr>
          </a:p>
        </p:txBody>
      </p:sp>
    </p:spTree>
    <p:extLst>
      <p:ext uri="{BB962C8B-B14F-4D97-AF65-F5344CB8AC3E}">
        <p14:creationId xmlns:p14="http://schemas.microsoft.com/office/powerpoint/2010/main" val="1202847295"/>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Text Box 3"/>
          <p:cNvSpPr txBox="1">
            <a:spLocks noChangeArrowheads="1"/>
          </p:cNvSpPr>
          <p:nvPr/>
        </p:nvSpPr>
        <p:spPr bwMode="auto">
          <a:xfrm>
            <a:off x="381000" y="382124"/>
            <a:ext cx="8382000" cy="1065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lnSpc>
                <a:spcPct val="150000"/>
              </a:lnSpc>
            </a:pPr>
            <a:r>
              <a:rPr lang="en-US" altLang="en-US" sz="2200" b="1" dirty="0">
                <a:solidFill>
                  <a:srgbClr val="002060"/>
                </a:solidFill>
                <a:latin typeface="Pyidaungsu" pitchFamily="34" charset="0"/>
                <a:ea typeface="Myanmar2" pitchFamily="34" charset="0"/>
                <a:cs typeface="Pyidaungsu" pitchFamily="34" charset="0"/>
              </a:rPr>
              <a:t>IO-11 Persons and entities involved in PF are prevented from raising, moving and using funds, consistent with the relevant UNSCRs</a:t>
            </a:r>
          </a:p>
        </p:txBody>
      </p:sp>
      <p:sp>
        <p:nvSpPr>
          <p:cNvPr id="5" name="Text Box 2"/>
          <p:cNvSpPr txBox="1">
            <a:spLocks noChangeArrowheads="1"/>
          </p:cNvSpPr>
          <p:nvPr/>
        </p:nvSpPr>
        <p:spPr bwMode="auto">
          <a:xfrm>
            <a:off x="190500" y="1795820"/>
            <a:ext cx="8763000" cy="498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marL="463550" indent="-463550" algn="just">
              <a:lnSpc>
                <a:spcPct val="150000"/>
              </a:lnSpc>
              <a:buFont typeface="Wingdings" pitchFamily="2" charset="2"/>
              <a:buChar char="ü"/>
            </a:pPr>
            <a:r>
              <a:rPr lang="my-MM" altLang="en-US" sz="2200" dirty="0">
                <a:solidFill>
                  <a:srgbClr val="002060"/>
                </a:solidFill>
                <a:latin typeface="Pyidaungsu" pitchFamily="34" charset="0"/>
                <a:ea typeface="Myanmar2" pitchFamily="34" charset="0"/>
                <a:cs typeface="Pyidaungsu" pitchFamily="34" charset="0"/>
              </a:rPr>
              <a:t>သတ်မှတ်ခံ လူပုဂ္ဂိုလ်နှင့်အဖွဲ့အစည်းများအား </a:t>
            </a:r>
          </a:p>
          <a:p>
            <a:pPr marL="920750" lvl="1" indent="-463550" algn="just">
              <a:lnSpc>
                <a:spcPct val="150000"/>
              </a:lnSpc>
              <a:buFont typeface="Wingdings" pitchFamily="2" charset="2"/>
              <a:buChar char="ü"/>
            </a:pPr>
            <a:r>
              <a:rPr lang="my-MM" altLang="en-US" sz="1800" dirty="0">
                <a:solidFill>
                  <a:srgbClr val="002060"/>
                </a:solidFill>
                <a:latin typeface="Pyidaungsu" pitchFamily="34" charset="0"/>
                <a:ea typeface="Myanmar2" pitchFamily="34" charset="0"/>
                <a:cs typeface="Pyidaungsu" pitchFamily="34" charset="0"/>
              </a:rPr>
              <a:t>ဖော်ထုတ်ခြင်း၊ အရင်းအမြစ်များကို ပိတ်ပင်တားဆီးခြင်း၊ </a:t>
            </a:r>
            <a:r>
              <a:rPr lang="en-US" altLang="en-US" sz="1800" dirty="0">
                <a:solidFill>
                  <a:srgbClr val="002060"/>
                </a:solidFill>
                <a:latin typeface="Pyidaungsu" pitchFamily="34" charset="0"/>
                <a:ea typeface="Myanmar2" pitchFamily="34" charset="0"/>
                <a:cs typeface="Pyidaungsu" pitchFamily="34" charset="0"/>
              </a:rPr>
              <a:t>PF</a:t>
            </a:r>
            <a:r>
              <a:rPr lang="my-MM" altLang="en-US" sz="1800" dirty="0">
                <a:solidFill>
                  <a:srgbClr val="002060"/>
                </a:solidFill>
                <a:latin typeface="Pyidaungsu" pitchFamily="34" charset="0"/>
                <a:ea typeface="Myanmar2" pitchFamily="34" charset="0"/>
                <a:cs typeface="Pyidaungsu" pitchFamily="34" charset="0"/>
              </a:rPr>
              <a:t> အတွက် ငွေကြေး/ပစ္စည်း စုဆောင်းခြင်း၊ ရွှေ့ပြောင်းခြင်းနှင့်အသုံးပြုခြ</a:t>
            </a:r>
            <a:r>
              <a:rPr lang="my-MM" altLang="en-US" sz="1800">
                <a:solidFill>
                  <a:srgbClr val="002060"/>
                </a:solidFill>
                <a:latin typeface="Pyidaungsu" pitchFamily="34" charset="0"/>
                <a:ea typeface="Myanmar2" pitchFamily="34" charset="0"/>
                <a:cs typeface="Pyidaungsu" pitchFamily="34" charset="0"/>
              </a:rPr>
              <a:t>င်းများကို တားဆီးက</a:t>
            </a:r>
            <a:r>
              <a:rPr lang="my-MM" altLang="en-US" sz="1800" dirty="0">
                <a:solidFill>
                  <a:srgbClr val="002060"/>
                </a:solidFill>
                <a:latin typeface="Pyidaungsu" pitchFamily="34" charset="0"/>
                <a:ea typeface="Myanmar2" pitchFamily="34" charset="0"/>
                <a:cs typeface="Pyidaungsu" pitchFamily="34" charset="0"/>
              </a:rPr>
              <a:t>ာကွယ်ခြ</a:t>
            </a:r>
            <a:r>
              <a:rPr lang="my-MM" altLang="en-US" sz="1800">
                <a:solidFill>
                  <a:srgbClr val="002060"/>
                </a:solidFill>
                <a:latin typeface="Pyidaungsu" pitchFamily="34" charset="0"/>
                <a:ea typeface="Myanmar2" pitchFamily="34" charset="0"/>
                <a:cs typeface="Pyidaungsu" pitchFamily="34" charset="0"/>
              </a:rPr>
              <a:t>င်း၊</a:t>
            </a:r>
            <a:endParaRPr lang="my-MM" altLang="en-US" sz="1800" dirty="0">
              <a:solidFill>
                <a:srgbClr val="002060"/>
              </a:solidFill>
              <a:latin typeface="Pyidaungsu" pitchFamily="34" charset="0"/>
              <a:ea typeface="Myanmar2" pitchFamily="34" charset="0"/>
              <a:cs typeface="Pyidaungsu" pitchFamily="34" charset="0"/>
            </a:endParaRPr>
          </a:p>
          <a:p>
            <a:pPr marL="463550" indent="-463550" algn="just">
              <a:lnSpc>
                <a:spcPct val="150000"/>
              </a:lnSpc>
              <a:buFont typeface="Wingdings" pitchFamily="2" charset="2"/>
              <a:buChar char="ü"/>
            </a:pPr>
            <a:r>
              <a:rPr lang="my-MM" altLang="en-US" sz="2200" dirty="0">
                <a:solidFill>
                  <a:srgbClr val="002060"/>
                </a:solidFill>
                <a:latin typeface="Pyidaungsu" pitchFamily="34" charset="0"/>
                <a:ea typeface="Myanmar2" pitchFamily="34" charset="0"/>
                <a:cs typeface="Pyidaungsu" pitchFamily="34" charset="0"/>
              </a:rPr>
              <a:t>ဘဏ္ဍာရေးအရပစ်မှတ်ထားအရေးယူမှုကို နှောင့်နှေးမှုမရှိစေဘဲ အပြည့်အဝ နှင့် သေချာစွာ အကောင်အထည်ဖော်ရန်နှင့် စောင့်ကြည့်စစ်ဆေးရန်၊</a:t>
            </a:r>
          </a:p>
          <a:p>
            <a:pPr marL="463550" indent="-463550" algn="just">
              <a:lnSpc>
                <a:spcPct val="150000"/>
              </a:lnSpc>
              <a:buFont typeface="Wingdings" pitchFamily="2" charset="2"/>
              <a:buChar char="ü"/>
            </a:pPr>
            <a:r>
              <a:rPr lang="my-MM" altLang="en-US" sz="2200" dirty="0">
                <a:solidFill>
                  <a:srgbClr val="002060"/>
                </a:solidFill>
                <a:latin typeface="Pyidaungsu" pitchFamily="34" charset="0"/>
                <a:ea typeface="Myanmar2" pitchFamily="34" charset="0"/>
                <a:cs typeface="Pyidaungsu" pitchFamily="34" charset="0"/>
              </a:rPr>
              <a:t>ဘဏ္ဍာရေးအရပစ်မှတ်ထားအရေးယူမှုကိုရှောင်ရှားမှုများအား ကာကွယ်ရန် သက်ဆိုင်ရာ အာဏာပိုင်များအကြားလုံလောက်သည့် ပူးပေါင်းဆောင်ရွက်မှု/ ပေါင်းစပ်ညှိနှိုင်းမှုများပြုလုပ်ရန်၊</a:t>
            </a:r>
          </a:p>
          <a:p>
            <a:pPr marL="463550" indent="-463550" algn="just">
              <a:lnSpc>
                <a:spcPct val="150000"/>
              </a:lnSpc>
              <a:buFont typeface="Wingdings" pitchFamily="2" charset="2"/>
              <a:buChar char="ü"/>
            </a:pPr>
            <a:r>
              <a:rPr lang="en-US" altLang="en-US" sz="2200" dirty="0">
                <a:solidFill>
                  <a:srgbClr val="002060"/>
                </a:solidFill>
                <a:latin typeface="Pyidaungsu" pitchFamily="34" charset="0"/>
                <a:ea typeface="Myanmar2" pitchFamily="34" charset="0"/>
                <a:cs typeface="Pyidaungsu" pitchFamily="34" charset="0"/>
              </a:rPr>
              <a:t>PF </a:t>
            </a:r>
            <a:r>
              <a:rPr lang="my-MM" altLang="en-US" sz="2200" dirty="0">
                <a:solidFill>
                  <a:srgbClr val="002060"/>
                </a:solidFill>
                <a:latin typeface="Pyidaungsu" pitchFamily="34" charset="0"/>
                <a:ea typeface="Myanmar2" pitchFamily="34" charset="0"/>
                <a:cs typeface="Pyidaungsu" pitchFamily="34" charset="0"/>
              </a:rPr>
              <a:t>တိုက်ဖျက်ရေးအတွက် မူဝါဒများချမှတ်၍ အရေးယူဆောင်ရွက်မှုများပြု လုပ်ရန်။</a:t>
            </a:r>
            <a:endParaRPr lang="en-US" altLang="en-US" sz="2200" dirty="0">
              <a:solidFill>
                <a:srgbClr val="002060"/>
              </a:solidFill>
              <a:latin typeface="Pyidaungsu" pitchFamily="34" charset="0"/>
              <a:ea typeface="Myanmar2" pitchFamily="34" charset="0"/>
              <a:cs typeface="Pyidaungsu" pitchFamily="34" charset="0"/>
            </a:endParaRPr>
          </a:p>
        </p:txBody>
      </p:sp>
    </p:spTree>
    <p:extLst>
      <p:ext uri="{BB962C8B-B14F-4D97-AF65-F5344CB8AC3E}">
        <p14:creationId xmlns:p14="http://schemas.microsoft.com/office/powerpoint/2010/main" val="2794047214"/>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729152"/>
            <a:ext cx="7467600" cy="1242648"/>
          </a:xfrm>
          <a:prstGeom prst="rect">
            <a:avLst/>
          </a:prstGeom>
        </p:spPr>
        <p:txBody>
          <a:bodyPr wrap="square">
            <a:spAutoFit/>
          </a:bodyPr>
          <a:lstStyle/>
          <a:p>
            <a:pPr algn="ctr">
              <a:lnSpc>
                <a:spcPct val="150000"/>
              </a:lnSpc>
            </a:pPr>
            <a:r>
              <a:rPr lang="en-US" sz="2600" b="1" dirty="0">
                <a:solidFill>
                  <a:srgbClr val="002060"/>
                </a:solidFill>
                <a:latin typeface="Pyidaungsu" pitchFamily="34" charset="0"/>
                <a:cs typeface="Pyidaungsu" pitchFamily="34" charset="0"/>
              </a:rPr>
              <a:t>Prevention of WMD Proliferation </a:t>
            </a:r>
            <a:r>
              <a:rPr lang="my-MM" sz="2600" b="1" dirty="0">
                <a:solidFill>
                  <a:srgbClr val="002060"/>
                </a:solidFill>
                <a:latin typeface="Pyidaungsu" pitchFamily="34" charset="0"/>
                <a:cs typeface="Pyidaungsu" pitchFamily="34" charset="0"/>
              </a:rPr>
              <a:t>ဆိုင်ရာ လုံခြုံရေးကောင်စီဆုံးဖြတ်ချက်များ</a:t>
            </a:r>
            <a:endParaRPr lang="en-US" sz="2600" dirty="0"/>
          </a:p>
        </p:txBody>
      </p:sp>
      <p:pic>
        <p:nvPicPr>
          <p:cNvPr id="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3505200"/>
            <a:ext cx="4364038"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14055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a:xfrm>
            <a:off x="0" y="1295400"/>
            <a:ext cx="9144000" cy="5486400"/>
          </a:xfrm>
        </p:spPr>
        <p:txBody>
          <a:bodyPr>
            <a:noAutofit/>
          </a:bodyPr>
          <a:lstStyle/>
          <a:p>
            <a:pPr marL="569913" indent="-569913" algn="just" eaLnBrk="1" hangingPunct="1">
              <a:lnSpc>
                <a:spcPct val="140000"/>
              </a:lnSpc>
              <a:spcBef>
                <a:spcPct val="0"/>
              </a:spcBef>
              <a:spcAft>
                <a:spcPts val="600"/>
              </a:spcAft>
              <a:buFont typeface="Wingdings" pitchFamily="2" charset="2"/>
              <a:buChar char="v"/>
            </a:pPr>
            <a:r>
              <a:rPr lang="en-US" altLang="en-US" sz="2200" b="1" dirty="0">
                <a:solidFill>
                  <a:srgbClr val="002060"/>
                </a:solidFill>
                <a:latin typeface="Pyidaungsu" pitchFamily="34" charset="0"/>
                <a:cs typeface="Pyidaungsu" pitchFamily="34" charset="0"/>
              </a:rPr>
              <a:t>Non-state Actors-</a:t>
            </a:r>
          </a:p>
          <a:p>
            <a:pPr marL="914400" indent="-457200" algn="just" eaLnBrk="1" hangingPunct="1">
              <a:lnSpc>
                <a:spcPct val="140000"/>
              </a:lnSpc>
              <a:spcBef>
                <a:spcPct val="0"/>
              </a:spcBef>
              <a:spcAft>
                <a:spcPts val="600"/>
              </a:spcAft>
              <a:buFont typeface="Wingdings" pitchFamily="2" charset="2"/>
              <a:buChar char="§"/>
            </a:pPr>
            <a:r>
              <a:rPr lang="en-US" altLang="en-US" sz="2200" dirty="0">
                <a:solidFill>
                  <a:srgbClr val="002060"/>
                </a:solidFill>
                <a:latin typeface="Pyidaungsu" pitchFamily="34" charset="0"/>
                <a:ea typeface="Myanmar3" pitchFamily="18" charset="0"/>
                <a:cs typeface="Pyidaungsu" pitchFamily="34" charset="0"/>
              </a:rPr>
              <a:t>(7) Resolutions</a:t>
            </a:r>
          </a:p>
          <a:p>
            <a:pPr marL="911225" indent="0" algn="just">
              <a:lnSpc>
                <a:spcPct val="140000"/>
              </a:lnSpc>
              <a:spcBef>
                <a:spcPct val="0"/>
              </a:spcBef>
              <a:spcAft>
                <a:spcPts val="600"/>
              </a:spcAft>
              <a:buNone/>
            </a:pPr>
            <a:r>
              <a:rPr lang="en-US" altLang="en-US" sz="2200" dirty="0">
                <a:solidFill>
                  <a:srgbClr val="002060"/>
                </a:solidFill>
                <a:latin typeface="Pyidaungsu" pitchFamily="34" charset="0"/>
                <a:ea typeface="Myanmar3" pitchFamily="18" charset="0"/>
                <a:cs typeface="Pyidaungsu" pitchFamily="34" charset="0"/>
              </a:rPr>
              <a:t>(https://www.un.org/en/sc/1540/resolutions-committee-reports-and-SC-briefings/security-council-resolutions.shtml)</a:t>
            </a:r>
          </a:p>
          <a:p>
            <a:pPr marL="569913" indent="-569913" algn="just" eaLnBrk="1" hangingPunct="1">
              <a:lnSpc>
                <a:spcPct val="140000"/>
              </a:lnSpc>
              <a:spcBef>
                <a:spcPct val="0"/>
              </a:spcBef>
              <a:spcAft>
                <a:spcPts val="600"/>
              </a:spcAft>
              <a:buFont typeface="Wingdings" pitchFamily="2" charset="2"/>
              <a:buChar char="v"/>
            </a:pPr>
            <a:r>
              <a:rPr lang="my-MM" altLang="en-US" sz="2200" b="1" dirty="0">
                <a:solidFill>
                  <a:srgbClr val="002060"/>
                </a:solidFill>
                <a:latin typeface="Pyidaungsu" pitchFamily="34" charset="0"/>
                <a:ea typeface="Myanmar3" pitchFamily="18" charset="0"/>
                <a:cs typeface="Pyidaungsu" pitchFamily="34" charset="0"/>
              </a:rPr>
              <a:t>ကိုရီးယားဒီမိုကရက်တစ်ပြည်သူ့သမ္မတနိုင်ငံ</a:t>
            </a:r>
            <a:r>
              <a:rPr lang="en-US" altLang="en-US" sz="2200" b="1" dirty="0">
                <a:solidFill>
                  <a:srgbClr val="002060"/>
                </a:solidFill>
                <a:latin typeface="Pyidaungsu" pitchFamily="34" charset="0"/>
                <a:ea typeface="Myanmar3" pitchFamily="18" charset="0"/>
                <a:cs typeface="Pyidaungsu" pitchFamily="34" charset="0"/>
              </a:rPr>
              <a:t>(DPRK)- </a:t>
            </a:r>
          </a:p>
          <a:p>
            <a:pPr marL="914400" lvl="1" indent="-457200" algn="just">
              <a:lnSpc>
                <a:spcPct val="140000"/>
              </a:lnSpc>
              <a:spcBef>
                <a:spcPct val="0"/>
              </a:spcBef>
              <a:spcAft>
                <a:spcPts val="600"/>
              </a:spcAft>
              <a:buFont typeface="Wingdings" pitchFamily="2" charset="2"/>
              <a:buChar char="§"/>
            </a:pPr>
            <a:r>
              <a:rPr lang="en-US" altLang="en-US" dirty="0">
                <a:solidFill>
                  <a:srgbClr val="002060"/>
                </a:solidFill>
                <a:latin typeface="Pyidaungsu" pitchFamily="34" charset="0"/>
                <a:ea typeface="Myanmar3" pitchFamily="18" charset="0"/>
                <a:cs typeface="Pyidaungsu" pitchFamily="34" charset="0"/>
              </a:rPr>
              <a:t>(21) Resolutions</a:t>
            </a:r>
          </a:p>
          <a:p>
            <a:pPr marL="914400" indent="0" algn="just">
              <a:lnSpc>
                <a:spcPct val="140000"/>
              </a:lnSpc>
              <a:spcBef>
                <a:spcPct val="0"/>
              </a:spcBef>
              <a:spcAft>
                <a:spcPts val="600"/>
              </a:spcAft>
              <a:buNone/>
            </a:pPr>
            <a:r>
              <a:rPr lang="my-MM" altLang="en-US" sz="2200" dirty="0">
                <a:solidFill>
                  <a:srgbClr val="002060"/>
                </a:solidFill>
                <a:latin typeface="Pyidaungsu" pitchFamily="34" charset="0"/>
                <a:ea typeface="Myanmar3" pitchFamily="18" charset="0"/>
                <a:cs typeface="Pyidaungsu" pitchFamily="34" charset="0"/>
              </a:rPr>
              <a:t>(</a:t>
            </a:r>
            <a:r>
              <a:rPr lang="en-US" altLang="en-US" sz="2200" dirty="0">
                <a:solidFill>
                  <a:srgbClr val="002060"/>
                </a:solidFill>
                <a:latin typeface="Pyidaungsu" pitchFamily="34" charset="0"/>
                <a:ea typeface="Myanmar3" pitchFamily="18" charset="0"/>
                <a:cs typeface="Pyidaungsu" pitchFamily="34" charset="0"/>
              </a:rPr>
              <a:t>https://www.un.org/securitycouncil/sanctions/1718/resolutions</a:t>
            </a:r>
            <a:r>
              <a:rPr lang="my-MM" altLang="en-US" sz="2200" dirty="0">
                <a:solidFill>
                  <a:srgbClr val="002060"/>
                </a:solidFill>
                <a:latin typeface="Pyidaungsu" pitchFamily="34" charset="0"/>
                <a:ea typeface="Myanmar3" pitchFamily="18" charset="0"/>
                <a:cs typeface="Pyidaungsu" pitchFamily="34" charset="0"/>
              </a:rPr>
              <a:t>)</a:t>
            </a:r>
            <a:endParaRPr lang="en-US" altLang="en-US" sz="2200" dirty="0">
              <a:solidFill>
                <a:srgbClr val="002060"/>
              </a:solidFill>
              <a:latin typeface="Pyidaungsu" pitchFamily="34" charset="0"/>
              <a:ea typeface="Myanmar3" pitchFamily="18" charset="0"/>
              <a:cs typeface="Pyidaungsu" pitchFamily="34" charset="0"/>
            </a:endParaRPr>
          </a:p>
          <a:p>
            <a:pPr marL="569913" indent="-569913" algn="just" eaLnBrk="1" hangingPunct="1">
              <a:lnSpc>
                <a:spcPct val="140000"/>
              </a:lnSpc>
              <a:spcBef>
                <a:spcPct val="0"/>
              </a:spcBef>
              <a:spcAft>
                <a:spcPts val="600"/>
              </a:spcAft>
              <a:buFont typeface="Wingdings" pitchFamily="2" charset="2"/>
              <a:buChar char="v"/>
            </a:pPr>
            <a:r>
              <a:rPr lang="en-US" altLang="en-US" sz="2200" b="1" dirty="0" err="1">
                <a:solidFill>
                  <a:srgbClr val="002060"/>
                </a:solidFill>
                <a:latin typeface="Pyidaungsu" pitchFamily="34" charset="0"/>
                <a:cs typeface="Pyidaungsu" pitchFamily="34" charset="0"/>
              </a:rPr>
              <a:t>အီရန်အစ္စလာမ်မစ်သမ္မတနိုင်ငံ</a:t>
            </a:r>
            <a:r>
              <a:rPr lang="en-US" altLang="en-US" sz="2200" b="1" dirty="0">
                <a:solidFill>
                  <a:srgbClr val="002060"/>
                </a:solidFill>
                <a:latin typeface="Pyidaungsu" pitchFamily="34" charset="0"/>
                <a:cs typeface="Pyidaungsu" pitchFamily="34" charset="0"/>
              </a:rPr>
              <a:t> (</a:t>
            </a:r>
            <a:r>
              <a:rPr lang="en-US" altLang="en-US" sz="2200" b="1" dirty="0" err="1">
                <a:solidFill>
                  <a:srgbClr val="002060"/>
                </a:solidFill>
                <a:latin typeface="Pyidaungsu" pitchFamily="34" charset="0"/>
                <a:cs typeface="Pyidaungsu" pitchFamily="34" charset="0"/>
              </a:rPr>
              <a:t>အီရန</a:t>
            </a:r>
            <a:r>
              <a:rPr lang="en-US" altLang="en-US" sz="2200" b="1" dirty="0">
                <a:solidFill>
                  <a:srgbClr val="002060"/>
                </a:solidFill>
                <a:latin typeface="Pyidaungsu" pitchFamily="34" charset="0"/>
                <a:cs typeface="Pyidaungsu" pitchFamily="34" charset="0"/>
              </a:rPr>
              <a:t>်)- </a:t>
            </a:r>
          </a:p>
          <a:p>
            <a:pPr marL="914400" indent="-457200" algn="just">
              <a:lnSpc>
                <a:spcPct val="140000"/>
              </a:lnSpc>
              <a:spcBef>
                <a:spcPct val="0"/>
              </a:spcBef>
              <a:spcAft>
                <a:spcPts val="600"/>
              </a:spcAft>
              <a:buFont typeface="Wingdings" pitchFamily="2" charset="2"/>
              <a:buChar char="§"/>
            </a:pPr>
            <a:r>
              <a:rPr lang="en-US" altLang="en-US" sz="2200" dirty="0">
                <a:solidFill>
                  <a:srgbClr val="002060"/>
                </a:solidFill>
                <a:latin typeface="Pyidaungsu" pitchFamily="34" charset="0"/>
                <a:cs typeface="Pyidaungsu" pitchFamily="34" charset="0"/>
              </a:rPr>
              <a:t>2231 (2015) </a:t>
            </a:r>
          </a:p>
          <a:p>
            <a:pPr marL="912813" indent="0" algn="just">
              <a:lnSpc>
                <a:spcPct val="140000"/>
              </a:lnSpc>
              <a:spcBef>
                <a:spcPct val="0"/>
              </a:spcBef>
              <a:spcAft>
                <a:spcPts val="600"/>
              </a:spcAft>
              <a:buNone/>
            </a:pPr>
            <a:r>
              <a:rPr lang="en-US" altLang="en-US" sz="2200" dirty="0">
                <a:solidFill>
                  <a:srgbClr val="002060"/>
                </a:solidFill>
                <a:latin typeface="Pyidaungsu" pitchFamily="34" charset="0"/>
                <a:cs typeface="Pyidaungsu" pitchFamily="34" charset="0"/>
              </a:rPr>
              <a:t>	(https://www.un.org/securitycouncil/content/2231/background)</a:t>
            </a:r>
          </a:p>
        </p:txBody>
      </p:sp>
      <p:sp>
        <p:nvSpPr>
          <p:cNvPr id="3" name="Title 2"/>
          <p:cNvSpPr>
            <a:spLocks noGrp="1"/>
          </p:cNvSpPr>
          <p:nvPr>
            <p:ph type="title"/>
          </p:nvPr>
        </p:nvSpPr>
        <p:spPr>
          <a:xfrm>
            <a:off x="457200" y="381000"/>
            <a:ext cx="8229600" cy="792162"/>
          </a:xfrm>
        </p:spPr>
        <p:txBody>
          <a:bodyPr>
            <a:normAutofit/>
          </a:bodyPr>
          <a:lstStyle/>
          <a:p>
            <a:r>
              <a:rPr lang="en-US" sz="2400" b="1" dirty="0">
                <a:solidFill>
                  <a:srgbClr val="002060"/>
                </a:solidFill>
                <a:latin typeface="Pyidaungsu" pitchFamily="34" charset="0"/>
                <a:cs typeface="Pyidaungsu" pitchFamily="34" charset="0"/>
              </a:rPr>
              <a:t>UNSCRs relating to Prevention of WMD Proliferation</a:t>
            </a:r>
          </a:p>
        </p:txBody>
      </p:sp>
    </p:spTree>
    <p:extLst>
      <p:ext uri="{BB962C8B-B14F-4D97-AF65-F5344CB8AC3E}">
        <p14:creationId xmlns:p14="http://schemas.microsoft.com/office/powerpoint/2010/main" val="4179844494"/>
      </p:ext>
    </p:extLst>
  </p:cSld>
  <p:clrMapOvr>
    <a:masterClrMapping/>
  </p:clrMapOvr>
  <p:transition spd="slow" advTm="675"/>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2"/>
          <p:cNvSpPr txBox="1">
            <a:spLocks noChangeArrowheads="1"/>
          </p:cNvSpPr>
          <p:nvPr/>
        </p:nvSpPr>
        <p:spPr bwMode="auto">
          <a:xfrm>
            <a:off x="228600" y="1108784"/>
            <a:ext cx="8763000" cy="5823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marL="457200" indent="-457200" algn="just">
              <a:lnSpc>
                <a:spcPct val="140000"/>
              </a:lnSpc>
              <a:spcAft>
                <a:spcPts val="600"/>
              </a:spcAft>
              <a:buFont typeface="+mj-lt"/>
              <a:buAutoNum type="arabicParenR"/>
            </a:pPr>
            <a:r>
              <a:rPr lang="en-US" altLang="en-US" sz="2000" dirty="0">
                <a:solidFill>
                  <a:srgbClr val="002060"/>
                </a:solidFill>
                <a:latin typeface="Pyidaungsu" pitchFamily="34" charset="0"/>
                <a:ea typeface="Myanmar2" pitchFamily="34" charset="0"/>
                <a:cs typeface="Pyidaungsu" pitchFamily="34" charset="0"/>
              </a:rPr>
              <a:t>1540 (2004)	</a:t>
            </a:r>
            <a:r>
              <a:rPr lang="en-US" altLang="en-US" sz="1800" dirty="0">
                <a:solidFill>
                  <a:srgbClr val="002060"/>
                </a:solidFill>
                <a:latin typeface="Pyidaungsu" pitchFamily="34" charset="0"/>
                <a:ea typeface="Myanmar2" pitchFamily="34" charset="0"/>
                <a:cs typeface="Pyidaungsu" pitchFamily="34" charset="0"/>
              </a:rPr>
              <a:t>non-State actors</a:t>
            </a:r>
            <a:r>
              <a:rPr lang="my-MM" altLang="en-US" sz="1800" dirty="0">
                <a:solidFill>
                  <a:srgbClr val="002060"/>
                </a:solidFill>
                <a:latin typeface="Pyidaungsu" pitchFamily="34" charset="0"/>
                <a:ea typeface="Myanmar2" pitchFamily="34" charset="0"/>
                <a:cs typeface="Pyidaungsu" pitchFamily="34" charset="0"/>
              </a:rPr>
              <a:t> များ၏ </a:t>
            </a:r>
            <a:r>
              <a:rPr lang="en-US" altLang="en-US" sz="1800" dirty="0">
                <a:solidFill>
                  <a:srgbClr val="002060"/>
                </a:solidFill>
                <a:latin typeface="Pyidaungsu" pitchFamily="34" charset="0"/>
                <a:ea typeface="Myanmar2" pitchFamily="34" charset="0"/>
                <a:cs typeface="Pyidaungsu" pitchFamily="34" charset="0"/>
              </a:rPr>
              <a:t>PF</a:t>
            </a:r>
            <a:r>
              <a:rPr lang="my-MM" altLang="en-US" sz="1800" dirty="0">
                <a:solidFill>
                  <a:srgbClr val="002060"/>
                </a:solidFill>
                <a:latin typeface="Pyidaungsu" pitchFamily="34" charset="0"/>
                <a:ea typeface="Myanmar2" pitchFamily="34" charset="0"/>
                <a:cs typeface="Pyidaungsu" pitchFamily="34" charset="0"/>
              </a:rPr>
              <a:t>ဆိုင်ရာဆောင်ရွက်ချက်များကို ကူညီ ပံ့ပိုးခြင်း 		မပြုလုပ်ရန်၊ ဥပဒေပြဋ္ဌာန်း၍တားမြစ်ရန်၊ ပြည်တွင်းထိန်းချုပ်ဆောင်ရွက်မှုများ 		ပြုလုပ်ရန်၊ ၁၅၄၀ ကော်မတီထူထောင်ရန်၊ </a:t>
            </a:r>
            <a:r>
              <a:rPr lang="my-MM" altLang="en-US" sz="1800" b="1" i="1" dirty="0">
                <a:solidFill>
                  <a:srgbClr val="002060"/>
                </a:solidFill>
                <a:latin typeface="Pyidaungsu" pitchFamily="34" charset="0"/>
                <a:ea typeface="Myanmar2" pitchFamily="34" charset="0"/>
                <a:cs typeface="Pyidaungsu" pitchFamily="34" charset="0"/>
              </a:rPr>
              <a:t>အဖွဲ့ဝင်နိုင်ငံများက ပထမအကြိမ် 		အကောင်အထည်ဖော်ဆောင်မှုအစီရင်ခံစာတင်ပြရန်၊</a:t>
            </a:r>
            <a:endParaRPr lang="en-US" altLang="en-US" sz="1800" b="1" i="1" dirty="0">
              <a:solidFill>
                <a:srgbClr val="002060"/>
              </a:solidFill>
              <a:latin typeface="Pyidaungsu" pitchFamily="34" charset="0"/>
              <a:ea typeface="Myanmar2" pitchFamily="34" charset="0"/>
              <a:cs typeface="Pyidaungsu" pitchFamily="34" charset="0"/>
            </a:endParaRPr>
          </a:p>
          <a:p>
            <a:pPr marL="457200" indent="-457200" algn="just">
              <a:lnSpc>
                <a:spcPct val="140000"/>
              </a:lnSpc>
              <a:spcAft>
                <a:spcPts val="600"/>
              </a:spcAft>
              <a:buFont typeface="+mj-lt"/>
              <a:buAutoNum type="arabicParenR"/>
            </a:pPr>
            <a:r>
              <a:rPr lang="en-US" altLang="en-US" sz="2000" dirty="0">
                <a:solidFill>
                  <a:srgbClr val="002060"/>
                </a:solidFill>
                <a:latin typeface="Pyidaungsu" pitchFamily="34" charset="0"/>
                <a:ea typeface="Myanmar2" pitchFamily="34" charset="0"/>
                <a:cs typeface="Pyidaungsu" pitchFamily="34" charset="0"/>
              </a:rPr>
              <a:t>1673 (2006)	</a:t>
            </a:r>
            <a:r>
              <a:rPr lang="my-MM" altLang="en-US" sz="1800" dirty="0">
                <a:solidFill>
                  <a:srgbClr val="002060"/>
                </a:solidFill>
                <a:latin typeface="Pyidaungsu" pitchFamily="34" charset="0"/>
                <a:ea typeface="Myanmar2" pitchFamily="34" charset="0"/>
                <a:cs typeface="Pyidaungsu" pitchFamily="34" charset="0"/>
              </a:rPr>
              <a:t>ကော်မတီ၏လုပ်ပိုင်ခွင့်ကိုသက်တမ်းကို (၂)နှစ်တိုးခြင်း၊</a:t>
            </a:r>
            <a:endParaRPr lang="en-US" altLang="en-US" sz="2000" dirty="0">
              <a:solidFill>
                <a:srgbClr val="002060"/>
              </a:solidFill>
              <a:latin typeface="Pyidaungsu" pitchFamily="34" charset="0"/>
              <a:ea typeface="Myanmar2" pitchFamily="34" charset="0"/>
              <a:cs typeface="Pyidaungsu" pitchFamily="34" charset="0"/>
            </a:endParaRPr>
          </a:p>
          <a:p>
            <a:pPr marL="457200" indent="-457200" algn="just">
              <a:lnSpc>
                <a:spcPct val="140000"/>
              </a:lnSpc>
              <a:spcAft>
                <a:spcPts val="600"/>
              </a:spcAft>
              <a:buFont typeface="+mj-lt"/>
              <a:buAutoNum type="arabicParenR"/>
            </a:pPr>
            <a:r>
              <a:rPr lang="en-US" altLang="en-US" sz="2000" dirty="0">
                <a:solidFill>
                  <a:srgbClr val="002060"/>
                </a:solidFill>
                <a:latin typeface="Pyidaungsu" pitchFamily="34" charset="0"/>
                <a:ea typeface="Myanmar2" pitchFamily="34" charset="0"/>
                <a:cs typeface="Pyidaungsu" pitchFamily="34" charset="0"/>
              </a:rPr>
              <a:t>1810 (2008)	</a:t>
            </a:r>
            <a:r>
              <a:rPr lang="my-MM" altLang="en-US" sz="1800" dirty="0">
                <a:solidFill>
                  <a:srgbClr val="002060"/>
                </a:solidFill>
                <a:latin typeface="Pyidaungsu" pitchFamily="34" charset="0"/>
                <a:ea typeface="Myanmar2" pitchFamily="34" charset="0"/>
                <a:cs typeface="Pyidaungsu" pitchFamily="34" charset="0"/>
              </a:rPr>
              <a:t>ကော်မတီ၏လုပ်ပိုင်ခွင့်ကိုသက်တမ်းကို (၃)နှစ်တိုးခြင်း၊</a:t>
            </a:r>
            <a:endParaRPr lang="en-US" altLang="en-US" sz="1800" dirty="0">
              <a:solidFill>
                <a:srgbClr val="002060"/>
              </a:solidFill>
              <a:latin typeface="Pyidaungsu" pitchFamily="34" charset="0"/>
              <a:ea typeface="Myanmar2" pitchFamily="34" charset="0"/>
              <a:cs typeface="Pyidaungsu" pitchFamily="34" charset="0"/>
            </a:endParaRPr>
          </a:p>
          <a:p>
            <a:pPr marL="457200" indent="-457200" algn="just">
              <a:lnSpc>
                <a:spcPct val="140000"/>
              </a:lnSpc>
              <a:spcAft>
                <a:spcPts val="600"/>
              </a:spcAft>
              <a:buFont typeface="+mj-lt"/>
              <a:buAutoNum type="arabicParenR"/>
            </a:pPr>
            <a:r>
              <a:rPr lang="en-US" altLang="en-US" sz="2000" dirty="0">
                <a:solidFill>
                  <a:srgbClr val="002060"/>
                </a:solidFill>
                <a:latin typeface="Pyidaungsu" pitchFamily="34" charset="0"/>
                <a:ea typeface="Myanmar2" pitchFamily="34" charset="0"/>
                <a:cs typeface="Pyidaungsu" pitchFamily="34" charset="0"/>
              </a:rPr>
              <a:t>1977 (2011)	</a:t>
            </a:r>
            <a:r>
              <a:rPr lang="my-MM" altLang="en-US" sz="1800" dirty="0">
                <a:solidFill>
                  <a:srgbClr val="002060"/>
                </a:solidFill>
                <a:latin typeface="Pyidaungsu" pitchFamily="34" charset="0"/>
                <a:ea typeface="Myanmar2" pitchFamily="34" charset="0"/>
                <a:cs typeface="Pyidaungsu" pitchFamily="34" charset="0"/>
              </a:rPr>
              <a:t>ကော်မတီ၏လုပ်ပိုင်ခွင့်ကိုသက်တမ်းကို (၁၀)နှစ်တိုးခြင်း၊ ဆုံးဖြတ်ချက်အပေါ် 		အကောင်အထည်ဖော်ဆောင်နိုင်မှုအခြေအနေအား သုံးသပ်မှုပြုလုပ်ရန်၊ 			ကော်မတီက နှစ်ပတ်လည်လုပ်ငန်းအစီအစဉ်ကိုတင်ပြရန်၊ အဖွဲ့ဝင် (၈)ဦး 			ပါဝင်သည့်ကျွမ်းကျင်သူအဖွဲ့ ဖွဲ့စည်းရန်၊</a:t>
            </a:r>
            <a:endParaRPr lang="en-US" altLang="en-US" sz="1800" dirty="0">
              <a:solidFill>
                <a:srgbClr val="002060"/>
              </a:solidFill>
              <a:latin typeface="Pyidaungsu" pitchFamily="34" charset="0"/>
              <a:ea typeface="Myanmar2" pitchFamily="34" charset="0"/>
              <a:cs typeface="Pyidaungsu" pitchFamily="34" charset="0"/>
            </a:endParaRPr>
          </a:p>
          <a:p>
            <a:pPr marL="457200" indent="-457200" algn="just">
              <a:lnSpc>
                <a:spcPct val="140000"/>
              </a:lnSpc>
              <a:spcAft>
                <a:spcPts val="600"/>
              </a:spcAft>
              <a:buFont typeface="+mj-lt"/>
              <a:buAutoNum type="arabicParenR"/>
            </a:pPr>
            <a:r>
              <a:rPr lang="en-US" altLang="en-US" sz="2000" dirty="0">
                <a:solidFill>
                  <a:srgbClr val="002060"/>
                </a:solidFill>
                <a:latin typeface="Pyidaungsu" pitchFamily="34" charset="0"/>
                <a:ea typeface="Myanmar2" pitchFamily="34" charset="0"/>
                <a:cs typeface="Pyidaungsu" pitchFamily="34" charset="0"/>
              </a:rPr>
              <a:t>2055 (2012)	</a:t>
            </a:r>
            <a:r>
              <a:rPr lang="my-MM" altLang="en-US" sz="1800" dirty="0">
                <a:solidFill>
                  <a:srgbClr val="002060"/>
                </a:solidFill>
                <a:latin typeface="Pyidaungsu" pitchFamily="34" charset="0"/>
                <a:ea typeface="Myanmar2" pitchFamily="34" charset="0"/>
                <a:cs typeface="Pyidaungsu" pitchFamily="34" charset="0"/>
              </a:rPr>
              <a:t>ကျွမ်းကျင်သူအဖွဲ့၏ အဖွဲ့ဝင်စုစုပေါင်းကို (၉)ဦးထိတိုးမြှင့်ခြင်း၊</a:t>
            </a:r>
            <a:endParaRPr lang="en-US" altLang="en-US" sz="1800" dirty="0">
              <a:solidFill>
                <a:srgbClr val="002060"/>
              </a:solidFill>
              <a:latin typeface="Pyidaungsu" pitchFamily="34" charset="0"/>
              <a:ea typeface="Myanmar2" pitchFamily="34" charset="0"/>
              <a:cs typeface="Pyidaungsu" pitchFamily="34" charset="0"/>
            </a:endParaRPr>
          </a:p>
          <a:p>
            <a:pPr marL="457200" indent="-457200" algn="just">
              <a:lnSpc>
                <a:spcPct val="140000"/>
              </a:lnSpc>
              <a:spcAft>
                <a:spcPts val="600"/>
              </a:spcAft>
              <a:buFont typeface="+mj-lt"/>
              <a:buAutoNum type="arabicParenR"/>
            </a:pPr>
            <a:r>
              <a:rPr lang="en-US" altLang="en-US" sz="1800" dirty="0">
                <a:solidFill>
                  <a:srgbClr val="002060"/>
                </a:solidFill>
                <a:latin typeface="Pyidaungsu" pitchFamily="34" charset="0"/>
                <a:ea typeface="Myanmar2" pitchFamily="34" charset="0"/>
                <a:cs typeface="Pyidaungsu" pitchFamily="34" charset="0"/>
              </a:rPr>
              <a:t>2325 (2016)	</a:t>
            </a:r>
            <a:r>
              <a:rPr lang="my-MM" altLang="en-US" sz="1800" dirty="0">
                <a:solidFill>
                  <a:srgbClr val="002060"/>
                </a:solidFill>
                <a:latin typeface="Pyidaungsu" pitchFamily="34" charset="0"/>
                <a:ea typeface="Myanmar2" pitchFamily="34" charset="0"/>
                <a:cs typeface="Pyidaungsu" pitchFamily="34" charset="0"/>
              </a:rPr>
              <a:t> ကော်မတီက နှစ်ပတ်လည်လုပ်ငန်းအစီအစဉ်ကို စဉ်ဆက်မပြတ်တင်ပြရန်၊</a:t>
            </a:r>
            <a:endParaRPr lang="en-US" altLang="en-US" sz="1800" dirty="0">
              <a:solidFill>
                <a:srgbClr val="002060"/>
              </a:solidFill>
              <a:latin typeface="Pyidaungsu" pitchFamily="34" charset="0"/>
              <a:ea typeface="Myanmar2" pitchFamily="34" charset="0"/>
              <a:cs typeface="Pyidaungsu" pitchFamily="34" charset="0"/>
            </a:endParaRPr>
          </a:p>
          <a:p>
            <a:pPr marL="457200" indent="-457200" algn="just">
              <a:lnSpc>
                <a:spcPct val="140000"/>
              </a:lnSpc>
              <a:spcAft>
                <a:spcPts val="600"/>
              </a:spcAft>
              <a:buFont typeface="+mj-lt"/>
              <a:buAutoNum type="arabicParenR"/>
            </a:pPr>
            <a:r>
              <a:rPr lang="en-US" altLang="en-US" sz="2000" dirty="0">
                <a:solidFill>
                  <a:srgbClr val="002060"/>
                </a:solidFill>
                <a:latin typeface="Pyidaungsu" pitchFamily="34" charset="0"/>
                <a:ea typeface="Myanmar2" pitchFamily="34" charset="0"/>
                <a:cs typeface="Pyidaungsu" pitchFamily="34" charset="0"/>
              </a:rPr>
              <a:t>2572 (2021)	</a:t>
            </a:r>
            <a:r>
              <a:rPr lang="my-MM" altLang="en-US" sz="1800" dirty="0">
                <a:solidFill>
                  <a:srgbClr val="002060"/>
                </a:solidFill>
                <a:latin typeface="Pyidaungsu" pitchFamily="34" charset="0"/>
                <a:ea typeface="Myanmar2" pitchFamily="34" charset="0"/>
                <a:cs typeface="Pyidaungsu" pitchFamily="34" charset="0"/>
              </a:rPr>
              <a:t> ကော်မတီ၏လုပ်ပိုင်ခွင့်ကိုသက်တမ်းကို ၂၈-၂-၂၀၂၂ ထိတိုးမြှင့်ခြင်း။</a:t>
            </a:r>
            <a:endParaRPr lang="en-US" altLang="en-US" sz="2000" dirty="0">
              <a:solidFill>
                <a:srgbClr val="002060"/>
              </a:solidFill>
              <a:latin typeface="Pyidaungsu" pitchFamily="34" charset="0"/>
              <a:ea typeface="Myanmar2" pitchFamily="34" charset="0"/>
              <a:cs typeface="Pyidaungsu" pitchFamily="34" charset="0"/>
            </a:endParaRPr>
          </a:p>
        </p:txBody>
      </p:sp>
      <p:sp>
        <p:nvSpPr>
          <p:cNvPr id="104451" name="Text Box 3"/>
          <p:cNvSpPr txBox="1">
            <a:spLocks noChangeArrowheads="1"/>
          </p:cNvSpPr>
          <p:nvPr/>
        </p:nvSpPr>
        <p:spPr bwMode="auto">
          <a:xfrm>
            <a:off x="181429" y="381000"/>
            <a:ext cx="876300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lnSpc>
                <a:spcPct val="150000"/>
              </a:lnSpc>
            </a:pPr>
            <a:r>
              <a:rPr lang="en-US" altLang="en-US" sz="2400" b="1" dirty="0">
                <a:solidFill>
                  <a:srgbClr val="002060"/>
                </a:solidFill>
                <a:latin typeface="Pyidaungsu" pitchFamily="34" charset="0"/>
                <a:ea typeface="Myanmar2" pitchFamily="34" charset="0"/>
                <a:cs typeface="Pyidaungsu" pitchFamily="34" charset="0"/>
              </a:rPr>
              <a:t>Non-State Actors </a:t>
            </a:r>
            <a:r>
              <a:rPr lang="en-US" altLang="en-US" sz="2400" b="1" dirty="0" err="1">
                <a:solidFill>
                  <a:srgbClr val="002060"/>
                </a:solidFill>
                <a:latin typeface="Pyidaungsu" pitchFamily="34" charset="0"/>
                <a:ea typeface="Myanmar2" pitchFamily="34" charset="0"/>
                <a:cs typeface="Pyidaungsu" pitchFamily="34" charset="0"/>
              </a:rPr>
              <a:t>ဆိုင်ရာဆုံးဖြတ်ချက်များ</a:t>
            </a:r>
            <a:endParaRPr lang="en-US" altLang="en-US" sz="2400" b="1" dirty="0">
              <a:solidFill>
                <a:srgbClr val="002060"/>
              </a:solidFill>
              <a:latin typeface="Pyidaungsu" pitchFamily="34" charset="0"/>
              <a:ea typeface="Myanmar2" pitchFamily="34" charset="0"/>
              <a:cs typeface="Pyidaungsu" pitchFamily="34" charset="0"/>
            </a:endParaRPr>
          </a:p>
        </p:txBody>
      </p:sp>
    </p:spTree>
    <p:extLst>
      <p:ext uri="{BB962C8B-B14F-4D97-AF65-F5344CB8AC3E}">
        <p14:creationId xmlns:p14="http://schemas.microsoft.com/office/powerpoint/2010/main" val="3578395802"/>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2"/>
          <p:cNvSpPr txBox="1">
            <a:spLocks noChangeArrowheads="1"/>
          </p:cNvSpPr>
          <p:nvPr/>
        </p:nvSpPr>
        <p:spPr bwMode="auto">
          <a:xfrm>
            <a:off x="228600" y="1371600"/>
            <a:ext cx="8715829" cy="5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marL="457200" indent="-457200" algn="just">
              <a:lnSpc>
                <a:spcPct val="150000"/>
              </a:lnSpc>
              <a:spcAft>
                <a:spcPts val="600"/>
              </a:spcAft>
              <a:buFont typeface="+mj-lt"/>
              <a:buAutoNum type="alphaLcParenR"/>
            </a:pPr>
            <a:r>
              <a:rPr lang="en-US" altLang="en-US" sz="2400" dirty="0">
                <a:solidFill>
                  <a:srgbClr val="002060"/>
                </a:solidFill>
                <a:latin typeface="Pyidaungsu" pitchFamily="34" charset="0"/>
                <a:ea typeface="Myanmar2" pitchFamily="34" charset="0"/>
                <a:cs typeface="Pyidaungsu" pitchFamily="34" charset="0"/>
              </a:rPr>
              <a:t>Non-State Actor </a:t>
            </a:r>
            <a:r>
              <a:rPr lang="my-MM" altLang="en-US" sz="2400" dirty="0">
                <a:solidFill>
                  <a:srgbClr val="002060"/>
                </a:solidFill>
                <a:latin typeface="Pyidaungsu" pitchFamily="34" charset="0"/>
                <a:ea typeface="Myanmar2" pitchFamily="34" charset="0"/>
                <a:cs typeface="Pyidaungsu" pitchFamily="34" charset="0"/>
              </a:rPr>
              <a:t>များ၏ နျူကလီးယား၊ ဓါတု၊ ဇီဝလက်နက်နှင့် ယင်းတို့ကိုသယ် ဆောင်ပစ်လွှတ်သည့်နည်းလမ်းများ ပိုင်ဆိုင်ရေး၊ လုပ်ထုပ်ရေး၊ သယ်ယူပို့ဆောင်ရေး၊ လွှဲပြောင်းရေး၊ အသုံးပြုရေး၊ ဖွံ့ဖြိုးအောင်ဆောင်ရွက်ရေးတို့ အတွက် အားထုတ်မှု များတွင် ထောက်ပံ့ကူညီမှု မပြုလုပ်ရန်၊ </a:t>
            </a:r>
          </a:p>
          <a:p>
            <a:pPr marL="457200" indent="-457200" algn="just">
              <a:lnSpc>
                <a:spcPct val="150000"/>
              </a:lnSpc>
              <a:spcAft>
                <a:spcPts val="600"/>
              </a:spcAft>
              <a:buFont typeface="+mj-lt"/>
              <a:buAutoNum type="alphaLcParenR"/>
            </a:pPr>
            <a:r>
              <a:rPr lang="en-US" altLang="en-US" sz="2400" dirty="0">
                <a:solidFill>
                  <a:srgbClr val="002060"/>
                </a:solidFill>
                <a:latin typeface="Pyidaungsu" pitchFamily="34" charset="0"/>
                <a:ea typeface="Myanmar2" pitchFamily="34" charset="0"/>
                <a:cs typeface="Pyidaungsu" pitchFamily="34" charset="0"/>
              </a:rPr>
              <a:t>Non-State Actor</a:t>
            </a:r>
            <a:r>
              <a:rPr lang="my-MM" altLang="en-US" sz="2400" dirty="0">
                <a:solidFill>
                  <a:srgbClr val="002060"/>
                </a:solidFill>
                <a:latin typeface="Pyidaungsu" pitchFamily="34" charset="0"/>
                <a:ea typeface="Myanmar2" pitchFamily="34" charset="0"/>
                <a:cs typeface="Pyidaungsu" pitchFamily="34" charset="0"/>
              </a:rPr>
              <a:t> များ၏ အထက်ပါဆောင်ရွက်မှုများ၊ စေ့စပ်</a:t>
            </a:r>
            <a:r>
              <a:rPr lang="en-US" altLang="en-US" sz="2400" dirty="0">
                <a:solidFill>
                  <a:srgbClr val="002060"/>
                </a:solidFill>
                <a:latin typeface="Pyidaungsu" pitchFamily="34" charset="0"/>
                <a:ea typeface="Myanmar2" pitchFamily="34" charset="0"/>
                <a:cs typeface="Pyidaungsu" pitchFamily="34" charset="0"/>
              </a:rPr>
              <a:t> </a:t>
            </a:r>
            <a:r>
              <a:rPr lang="my-MM" altLang="en-US" sz="2400" dirty="0">
                <a:solidFill>
                  <a:srgbClr val="002060"/>
                </a:solidFill>
                <a:latin typeface="Pyidaungsu" pitchFamily="34" charset="0"/>
                <a:ea typeface="Myanmar2" pitchFamily="34" charset="0"/>
                <a:cs typeface="Pyidaungsu" pitchFamily="34" charset="0"/>
              </a:rPr>
              <a:t>ညှိနှိုင်းမှုများ၊ ပူးပေါင်းပါဝင်မှုများ၊ ကူညီမှုနှင့် ငွေကြေးထောက်ပံ့မှု</a:t>
            </a:r>
            <a:r>
              <a:rPr lang="en-US" altLang="en-US" sz="2400" dirty="0">
                <a:solidFill>
                  <a:srgbClr val="002060"/>
                </a:solidFill>
                <a:latin typeface="Pyidaungsu" pitchFamily="34" charset="0"/>
                <a:ea typeface="Myanmar2" pitchFamily="34" charset="0"/>
                <a:cs typeface="Pyidaungsu" pitchFamily="34" charset="0"/>
              </a:rPr>
              <a:t> </a:t>
            </a:r>
            <a:r>
              <a:rPr lang="my-MM" altLang="en-US" sz="2400" dirty="0">
                <a:solidFill>
                  <a:srgbClr val="002060"/>
                </a:solidFill>
                <a:latin typeface="Pyidaungsu" pitchFamily="34" charset="0"/>
                <a:ea typeface="Myanmar2" pitchFamily="34" charset="0"/>
                <a:cs typeface="Pyidaungsu" pitchFamily="34" charset="0"/>
              </a:rPr>
              <a:t>များကို တားမြစ်ပိတ်ပင်ရန် ထိရောက်သော ဥပဒေများပြဋ္ဌာန်းခြင်း၊ ယင်းဥပဒေများစိုးမိုးရေးဆောင်ရွက်ရန်၊</a:t>
            </a:r>
            <a:endParaRPr lang="my-MM" altLang="en-US" sz="2000" dirty="0">
              <a:solidFill>
                <a:srgbClr val="002060"/>
              </a:solidFill>
              <a:latin typeface="Pyidaungsu" pitchFamily="34" charset="0"/>
              <a:ea typeface="Myanmar2" pitchFamily="34" charset="0"/>
              <a:cs typeface="Pyidaungsu" pitchFamily="34" charset="0"/>
            </a:endParaRPr>
          </a:p>
          <a:p>
            <a:pPr marL="914400" lvl="1" indent="-457200" algn="just">
              <a:lnSpc>
                <a:spcPct val="135000"/>
              </a:lnSpc>
              <a:spcAft>
                <a:spcPts val="600"/>
              </a:spcAft>
              <a:buFont typeface="+mj-lt"/>
              <a:buAutoNum type="alphaLcParenR"/>
            </a:pPr>
            <a:endParaRPr lang="en-US" altLang="en-US" sz="2000" dirty="0">
              <a:solidFill>
                <a:srgbClr val="002060"/>
              </a:solidFill>
              <a:latin typeface="Pyidaungsu" pitchFamily="34" charset="0"/>
              <a:ea typeface="Myanmar2" pitchFamily="34" charset="0"/>
              <a:cs typeface="Pyidaungsu" pitchFamily="34" charset="0"/>
            </a:endParaRPr>
          </a:p>
        </p:txBody>
      </p:sp>
      <p:sp>
        <p:nvSpPr>
          <p:cNvPr id="104451" name="Text Box 3"/>
          <p:cNvSpPr txBox="1">
            <a:spLocks noChangeArrowheads="1"/>
          </p:cNvSpPr>
          <p:nvPr/>
        </p:nvSpPr>
        <p:spPr bwMode="auto">
          <a:xfrm>
            <a:off x="181429" y="381000"/>
            <a:ext cx="876300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lnSpc>
                <a:spcPct val="150000"/>
              </a:lnSpc>
            </a:pPr>
            <a:r>
              <a:rPr lang="en-US" altLang="en-US" sz="2400" b="1" dirty="0">
                <a:solidFill>
                  <a:srgbClr val="002060"/>
                </a:solidFill>
                <a:latin typeface="Pyidaungsu" pitchFamily="34" charset="0"/>
                <a:ea typeface="Myanmar2" pitchFamily="34" charset="0"/>
                <a:cs typeface="Pyidaungsu" pitchFamily="34" charset="0"/>
              </a:rPr>
              <a:t>UNSCR 1540 </a:t>
            </a:r>
            <a:r>
              <a:rPr lang="my-MM" altLang="en-US" sz="2400" b="1" dirty="0">
                <a:solidFill>
                  <a:srgbClr val="002060"/>
                </a:solidFill>
                <a:latin typeface="Pyidaungsu" pitchFamily="34" charset="0"/>
                <a:ea typeface="Myanmar2" pitchFamily="34" charset="0"/>
                <a:cs typeface="Pyidaungsu" pitchFamily="34" charset="0"/>
              </a:rPr>
              <a:t>အရ နိုင်ငံများအနေဖြင့်လိုက်နာရန်အချက်များ</a:t>
            </a:r>
            <a:endParaRPr lang="en-US" altLang="en-US" sz="2400" b="1" dirty="0">
              <a:solidFill>
                <a:srgbClr val="002060"/>
              </a:solidFill>
              <a:latin typeface="Pyidaungsu" pitchFamily="34" charset="0"/>
              <a:ea typeface="Myanmar2" pitchFamily="34" charset="0"/>
              <a:cs typeface="Pyidaungsu" pitchFamily="34" charset="0"/>
            </a:endParaRPr>
          </a:p>
        </p:txBody>
      </p:sp>
    </p:spTree>
    <p:extLst>
      <p:ext uri="{BB962C8B-B14F-4D97-AF65-F5344CB8AC3E}">
        <p14:creationId xmlns:p14="http://schemas.microsoft.com/office/powerpoint/2010/main" val="1206821437"/>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2"/>
          <p:cNvSpPr txBox="1">
            <a:spLocks noChangeArrowheads="1"/>
          </p:cNvSpPr>
          <p:nvPr/>
        </p:nvSpPr>
        <p:spPr bwMode="auto">
          <a:xfrm>
            <a:off x="228600" y="1219200"/>
            <a:ext cx="8715829" cy="5678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marL="457200" indent="-457200" algn="just">
              <a:lnSpc>
                <a:spcPct val="130000"/>
              </a:lnSpc>
              <a:spcAft>
                <a:spcPts val="600"/>
              </a:spcAft>
              <a:buFont typeface="+mj-lt"/>
              <a:buAutoNum type="alphaLcParenR"/>
            </a:pPr>
            <a:r>
              <a:rPr lang="my-MM" altLang="en-US" sz="2000" dirty="0">
                <a:solidFill>
                  <a:srgbClr val="002060"/>
                </a:solidFill>
                <a:latin typeface="Pyidaungsu" pitchFamily="34" charset="0"/>
                <a:ea typeface="Myanmar2" pitchFamily="34" charset="0"/>
                <a:cs typeface="Pyidaungsu" pitchFamily="34" charset="0"/>
              </a:rPr>
              <a:t>ယင်းတို့နှင့်ပတ်သက်၍ အောက်ပါကိစ္စရပ်များအတွက် ထိရောက်သော ပြည်တွင်း ထိန်းချုပ်ဆောင်ရွက်မှုပြုလုပ်ရန်-</a:t>
            </a:r>
          </a:p>
          <a:p>
            <a:pPr marL="914400" lvl="1" indent="-457200" algn="just">
              <a:lnSpc>
                <a:spcPct val="130000"/>
              </a:lnSpc>
              <a:spcAft>
                <a:spcPts val="600"/>
              </a:spcAft>
              <a:buFont typeface="+mj-lt"/>
              <a:buAutoNum type="alphaLcParenR"/>
            </a:pPr>
            <a:r>
              <a:rPr lang="my-MM" altLang="en-US" sz="2000" dirty="0">
                <a:solidFill>
                  <a:srgbClr val="002060"/>
                </a:solidFill>
                <a:latin typeface="Pyidaungsu" pitchFamily="34" charset="0"/>
                <a:ea typeface="Myanmar2" pitchFamily="34" charset="0"/>
                <a:cs typeface="Pyidaungsu" pitchFamily="34" charset="0"/>
              </a:rPr>
              <a:t>ယင်းပစ္စည်းများ ထုတ်လုပ်ခြင်း၊ အသုံးပြုခြင်း၊ သိမ်းဆည်းခြင်း၊ သယ်ယူ</a:t>
            </a:r>
            <a:r>
              <a:rPr lang="en-US" altLang="en-US" sz="2000" dirty="0">
                <a:solidFill>
                  <a:srgbClr val="002060"/>
                </a:solidFill>
                <a:latin typeface="Pyidaungsu" pitchFamily="34" charset="0"/>
                <a:ea typeface="Myanmar2" pitchFamily="34" charset="0"/>
                <a:cs typeface="Pyidaungsu" pitchFamily="34" charset="0"/>
              </a:rPr>
              <a:t> </a:t>
            </a:r>
            <a:r>
              <a:rPr lang="my-MM" altLang="en-US" sz="2000" dirty="0">
                <a:solidFill>
                  <a:srgbClr val="002060"/>
                </a:solidFill>
                <a:latin typeface="Pyidaungsu" pitchFamily="34" charset="0"/>
                <a:ea typeface="Myanmar2" pitchFamily="34" charset="0"/>
                <a:cs typeface="Pyidaungsu" pitchFamily="34" charset="0"/>
              </a:rPr>
              <a:t>ပို့ဆောင်ခြင်း တို့တွင် </a:t>
            </a:r>
            <a:r>
              <a:rPr lang="my-MM" altLang="en-US" sz="2000" b="1" i="1" dirty="0">
                <a:solidFill>
                  <a:srgbClr val="002060"/>
                </a:solidFill>
                <a:latin typeface="Pyidaungsu" pitchFamily="34" charset="0"/>
                <a:ea typeface="Myanmar2" pitchFamily="34" charset="0"/>
                <a:cs typeface="Pyidaungsu" pitchFamily="34" charset="0"/>
              </a:rPr>
              <a:t>လုံခြုံစိတ်ချမှုရှိစေရေးနှင့် စာရင်းတိကျမှန်ကန်ရေး၊</a:t>
            </a:r>
          </a:p>
          <a:p>
            <a:pPr marL="914400" lvl="1" indent="-457200" algn="just">
              <a:lnSpc>
                <a:spcPct val="130000"/>
              </a:lnSpc>
              <a:spcAft>
                <a:spcPts val="600"/>
              </a:spcAft>
              <a:buFont typeface="+mj-lt"/>
              <a:buAutoNum type="alphaLcParenR"/>
            </a:pPr>
            <a:r>
              <a:rPr lang="my-MM" altLang="en-US" sz="2000" dirty="0">
                <a:solidFill>
                  <a:srgbClr val="002060"/>
                </a:solidFill>
                <a:latin typeface="Pyidaungsu" pitchFamily="34" charset="0"/>
                <a:ea typeface="Myanmar2" pitchFamily="34" charset="0"/>
                <a:cs typeface="Pyidaungsu" pitchFamily="34" charset="0"/>
              </a:rPr>
              <a:t>ရုပ်ပိုင်းဆိုင်ရာထိရောက်မှုရှိသော </a:t>
            </a:r>
            <a:r>
              <a:rPr lang="my-MM" altLang="en-US" sz="2000" b="1" i="1" dirty="0">
                <a:solidFill>
                  <a:srgbClr val="002060"/>
                </a:solidFill>
                <a:latin typeface="Pyidaungsu" pitchFamily="34" charset="0"/>
                <a:ea typeface="Myanmar2" pitchFamily="34" charset="0"/>
                <a:cs typeface="Pyidaungsu" pitchFamily="34" charset="0"/>
              </a:rPr>
              <a:t>ကာကွယ်စောင့်ရှောက်မှုများထားရှိရန်</a:t>
            </a:r>
            <a:r>
              <a:rPr lang="my-MM" altLang="en-US" sz="2000" dirty="0">
                <a:solidFill>
                  <a:srgbClr val="002060"/>
                </a:solidFill>
                <a:latin typeface="Pyidaungsu" pitchFamily="34" charset="0"/>
                <a:ea typeface="Myanmar2" pitchFamily="34" charset="0"/>
                <a:cs typeface="Pyidaungsu" pitchFamily="34" charset="0"/>
              </a:rPr>
              <a:t>၊</a:t>
            </a:r>
          </a:p>
          <a:p>
            <a:pPr marL="914400" lvl="1" indent="-457200" algn="just">
              <a:lnSpc>
                <a:spcPct val="130000"/>
              </a:lnSpc>
              <a:spcAft>
                <a:spcPts val="600"/>
              </a:spcAft>
              <a:buFont typeface="+mj-lt"/>
              <a:buAutoNum type="alphaLcParenR"/>
            </a:pPr>
            <a:r>
              <a:rPr lang="my-MM" altLang="en-US" sz="2000" dirty="0">
                <a:solidFill>
                  <a:srgbClr val="002060"/>
                </a:solidFill>
                <a:latin typeface="Pyidaungsu" pitchFamily="34" charset="0"/>
                <a:ea typeface="Myanmar2" pitchFamily="34" charset="0"/>
                <a:cs typeface="Pyidaungsu" pitchFamily="34" charset="0"/>
              </a:rPr>
              <a:t>ယင်းပစ္စည်းများတရားမဝင်ရောင်းဝယ်ခြင်း၊အကျိုးဆောင်ခြင်းများကိုဖော်ထုတ်တားဆီးကာကွယ်ရန်</a:t>
            </a:r>
            <a:r>
              <a:rPr lang="my-MM" altLang="en-US" sz="2000" b="1" i="1" dirty="0">
                <a:solidFill>
                  <a:srgbClr val="002060"/>
                </a:solidFill>
                <a:latin typeface="Pyidaungsu" pitchFamily="34" charset="0"/>
                <a:ea typeface="Myanmar2" pitchFamily="34" charset="0"/>
                <a:cs typeface="Pyidaungsu" pitchFamily="34" charset="0"/>
              </a:rPr>
              <a:t>နယ်စပ်ထိန်းချုပ်မှုနှင့်ဥပဒေစိုးမိုးရေးဆောင်ရွက်မှုများပြုလုပ်ရန်၊</a:t>
            </a:r>
          </a:p>
          <a:p>
            <a:pPr marL="914400" lvl="1" indent="-457200" algn="just">
              <a:lnSpc>
                <a:spcPct val="130000"/>
              </a:lnSpc>
              <a:spcAft>
                <a:spcPts val="600"/>
              </a:spcAft>
              <a:buFont typeface="+mj-lt"/>
              <a:buAutoNum type="alphaLcParenR"/>
            </a:pPr>
            <a:r>
              <a:rPr lang="my-MM" altLang="en-US" sz="2000" dirty="0">
                <a:solidFill>
                  <a:srgbClr val="002060"/>
                </a:solidFill>
                <a:latin typeface="Pyidaungsu" pitchFamily="34" charset="0"/>
                <a:ea typeface="Myanmar2" pitchFamily="34" charset="0"/>
                <a:cs typeface="Pyidaungsu" pitchFamily="34" charset="0"/>
              </a:rPr>
              <a:t>ယင်းပစ္စည်းများတင်ပို့ခြင်း၊ တစ်ဆင့်ခံတင်ပို့ခြင်း၊ ပြန်လည်တင်ပို့ခြင်း၊ ငွေကြေး</a:t>
            </a:r>
            <a:r>
              <a:rPr lang="en-US" altLang="en-US" sz="2000" dirty="0">
                <a:solidFill>
                  <a:srgbClr val="002060"/>
                </a:solidFill>
                <a:latin typeface="Pyidaungsu" pitchFamily="34" charset="0"/>
                <a:ea typeface="Myanmar2" pitchFamily="34" charset="0"/>
                <a:cs typeface="Pyidaungsu" pitchFamily="34" charset="0"/>
              </a:rPr>
              <a:t> </a:t>
            </a:r>
            <a:r>
              <a:rPr lang="my-MM" altLang="en-US" sz="2000" dirty="0">
                <a:solidFill>
                  <a:srgbClr val="002060"/>
                </a:solidFill>
                <a:latin typeface="Pyidaungsu" pitchFamily="34" charset="0"/>
                <a:ea typeface="Myanmar2" pitchFamily="34" charset="0"/>
                <a:cs typeface="Pyidaungsu" pitchFamily="34" charset="0"/>
              </a:rPr>
              <a:t>နှင့် ဝန်ဆောင်မှုထောက်ပံ့ခြင်းများနှင့်ပတ်သက်၍ ဥပဒေ၊ နည်းဥပဒေ</a:t>
            </a:r>
            <a:r>
              <a:rPr lang="en-US" altLang="en-US" sz="2000" dirty="0">
                <a:solidFill>
                  <a:srgbClr val="002060"/>
                </a:solidFill>
                <a:latin typeface="Pyidaungsu" pitchFamily="34" charset="0"/>
                <a:ea typeface="Myanmar2" pitchFamily="34" charset="0"/>
                <a:cs typeface="Pyidaungsu" pitchFamily="34" charset="0"/>
              </a:rPr>
              <a:t> </a:t>
            </a:r>
            <a:r>
              <a:rPr lang="my-MM" altLang="en-US" sz="2000" dirty="0">
                <a:solidFill>
                  <a:srgbClr val="002060"/>
                </a:solidFill>
                <a:latin typeface="Pyidaungsu" pitchFamily="34" charset="0"/>
                <a:ea typeface="Myanmar2" pitchFamily="34" charset="0"/>
                <a:cs typeface="Pyidaungsu" pitchFamily="34" charset="0"/>
              </a:rPr>
              <a:t>ပြဋ္ဌာန်းခြင်းများ အပါအဝင် </a:t>
            </a:r>
            <a:r>
              <a:rPr lang="my-MM" altLang="en-US" sz="2000" b="1" i="1" dirty="0">
                <a:solidFill>
                  <a:srgbClr val="002060"/>
                </a:solidFill>
                <a:latin typeface="Pyidaungsu" pitchFamily="34" charset="0"/>
                <a:ea typeface="Myanmar2" pitchFamily="34" charset="0"/>
                <a:cs typeface="Pyidaungsu" pitchFamily="34" charset="0"/>
              </a:rPr>
              <a:t>ကုန်ပစ္စည်းတင်ပို့မှု/တစ်ဆင့်ခံတင်ပို့မှုများအပေါ် ထိရောက်စွာထိန်းချုပ်မှု များပြုလုပ်ရန်၊ </a:t>
            </a:r>
          </a:p>
          <a:p>
            <a:pPr marL="914400" lvl="1" indent="-457200" algn="just">
              <a:lnSpc>
                <a:spcPct val="130000"/>
              </a:lnSpc>
              <a:spcAft>
                <a:spcPts val="600"/>
              </a:spcAft>
              <a:buFont typeface="+mj-lt"/>
              <a:buAutoNum type="alphaLcParenR"/>
            </a:pPr>
            <a:r>
              <a:rPr lang="my-MM" altLang="en-US" sz="2000" dirty="0">
                <a:solidFill>
                  <a:srgbClr val="002060"/>
                </a:solidFill>
                <a:latin typeface="Pyidaungsu" pitchFamily="34" charset="0"/>
                <a:ea typeface="Myanmar2" pitchFamily="34" charset="0"/>
                <a:cs typeface="Pyidaungsu" pitchFamily="34" charset="0"/>
              </a:rPr>
              <a:t>ချိုးဖောက်မှုများကို ပြစ်မှု/တရားမကြောင်းအရ </a:t>
            </a:r>
            <a:r>
              <a:rPr lang="my-MM" altLang="en-US" sz="2000" b="1" i="1" dirty="0">
                <a:solidFill>
                  <a:srgbClr val="002060"/>
                </a:solidFill>
                <a:latin typeface="Pyidaungsu" pitchFamily="34" charset="0"/>
                <a:ea typeface="Myanmar2" pitchFamily="34" charset="0"/>
                <a:cs typeface="Pyidaungsu" pitchFamily="34" charset="0"/>
              </a:rPr>
              <a:t>အရေးယူရန်။</a:t>
            </a:r>
            <a:endParaRPr lang="en-US" altLang="en-US" sz="2000" b="1" i="1" dirty="0">
              <a:solidFill>
                <a:srgbClr val="002060"/>
              </a:solidFill>
              <a:latin typeface="Pyidaungsu" pitchFamily="34" charset="0"/>
              <a:ea typeface="Myanmar2" pitchFamily="34" charset="0"/>
              <a:cs typeface="Pyidaungsu" pitchFamily="34" charset="0"/>
            </a:endParaRPr>
          </a:p>
        </p:txBody>
      </p:sp>
      <p:sp>
        <p:nvSpPr>
          <p:cNvPr id="104451" name="Text Box 3"/>
          <p:cNvSpPr txBox="1">
            <a:spLocks noChangeArrowheads="1"/>
          </p:cNvSpPr>
          <p:nvPr/>
        </p:nvSpPr>
        <p:spPr bwMode="auto">
          <a:xfrm>
            <a:off x="181429" y="381000"/>
            <a:ext cx="876300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lnSpc>
                <a:spcPct val="150000"/>
              </a:lnSpc>
            </a:pPr>
            <a:r>
              <a:rPr lang="en-US" altLang="en-US" sz="2400" b="1" dirty="0">
                <a:solidFill>
                  <a:srgbClr val="002060"/>
                </a:solidFill>
                <a:latin typeface="Pyidaungsu" pitchFamily="34" charset="0"/>
                <a:ea typeface="Myanmar2" pitchFamily="34" charset="0"/>
                <a:cs typeface="Pyidaungsu" pitchFamily="34" charset="0"/>
              </a:rPr>
              <a:t>UNSCR 1540 </a:t>
            </a:r>
            <a:r>
              <a:rPr lang="my-MM" altLang="en-US" sz="2400" b="1" dirty="0">
                <a:solidFill>
                  <a:srgbClr val="002060"/>
                </a:solidFill>
                <a:latin typeface="Pyidaungsu" pitchFamily="34" charset="0"/>
                <a:ea typeface="Myanmar2" pitchFamily="34" charset="0"/>
                <a:cs typeface="Pyidaungsu" pitchFamily="34" charset="0"/>
              </a:rPr>
              <a:t>အရ နိုင်ငံများအနေဖြင့်လိုက်နာရန်အချက်များ</a:t>
            </a:r>
            <a:endParaRPr lang="en-US" altLang="en-US" sz="2400" b="1" dirty="0">
              <a:solidFill>
                <a:srgbClr val="002060"/>
              </a:solidFill>
              <a:latin typeface="Pyidaungsu" pitchFamily="34" charset="0"/>
              <a:ea typeface="Myanmar2" pitchFamily="34" charset="0"/>
              <a:cs typeface="Pyidaungsu" pitchFamily="34" charset="0"/>
            </a:endParaRPr>
          </a:p>
        </p:txBody>
      </p:sp>
    </p:spTree>
    <p:extLst>
      <p:ext uri="{BB962C8B-B14F-4D97-AF65-F5344CB8AC3E}">
        <p14:creationId xmlns:p14="http://schemas.microsoft.com/office/powerpoint/2010/main" val="227405544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2"/>
          <p:cNvSpPr txBox="1">
            <a:spLocks noChangeArrowheads="1"/>
          </p:cNvSpPr>
          <p:nvPr/>
        </p:nvSpPr>
        <p:spPr bwMode="auto">
          <a:xfrm>
            <a:off x="110233" y="1303377"/>
            <a:ext cx="8957567" cy="54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just">
              <a:lnSpc>
                <a:spcPct val="150000"/>
              </a:lnSpc>
            </a:pPr>
            <a:r>
              <a:rPr lang="en-US" altLang="en-US" sz="2000" b="1" dirty="0">
                <a:solidFill>
                  <a:srgbClr val="002060"/>
                </a:solidFill>
                <a:latin typeface="Pyidaungsu" pitchFamily="34" charset="0"/>
                <a:ea typeface="Myanmar3" pitchFamily="18" charset="0"/>
                <a:cs typeface="Pyidaungsu" pitchFamily="34" charset="0"/>
              </a:rPr>
              <a:t>Financing of Proliferation</a:t>
            </a:r>
            <a:endParaRPr lang="en-US" altLang="en-US" sz="2000" dirty="0">
              <a:solidFill>
                <a:srgbClr val="002060"/>
              </a:solidFill>
              <a:latin typeface="Pyidaungsu" pitchFamily="34" charset="0"/>
              <a:ea typeface="Myanmar2" pitchFamily="34" charset="0"/>
              <a:cs typeface="Pyidaungsu" pitchFamily="34" charset="0"/>
            </a:endParaRPr>
          </a:p>
          <a:p>
            <a:pPr marL="342900" indent="-342900" algn="just">
              <a:lnSpc>
                <a:spcPct val="200000"/>
              </a:lnSpc>
              <a:buFont typeface="Arial" pitchFamily="34" charset="0"/>
              <a:buChar char="•"/>
            </a:pPr>
            <a:r>
              <a:rPr lang="my-MM" altLang="en-US" sz="2000" dirty="0">
                <a:solidFill>
                  <a:srgbClr val="002060"/>
                </a:solidFill>
                <a:latin typeface="Pyidaungsu" pitchFamily="34" charset="0"/>
                <a:ea typeface="Myanmar2" pitchFamily="34" charset="0"/>
                <a:cs typeface="Pyidaungsu" pitchFamily="34" charset="0"/>
              </a:rPr>
              <a:t>လူအများအပြားသေကြေစေသောလက်နက်များအား ပို့ဆောင်သည့် နည်းလမ်းများနှင့် ဆက်စပ်ပစ္စည်းများ(တရားမဝင်ရည်ရွယ်ချက်အတွက်နှစ်မျိုးသုံးနည်းပညာနှင့်နှစ်မျိုးသုံး ပစ္စည်းများအပါအဝင်) အပါအဝင် ယင်း လက်နက်များ ပြန့်ပွာစေရန် ရည်ရွယ်ချက်ဖြင့် လူပုဂ္ဂိုလ်များ (သို့) အဖွဲ့အစည်းများအတွက် တစ်စိတ်တစ်ပိုင်းဖြစ်စေ၊ အလုံးစုံဖြစ်စေ ရန်ပုံငွေများ၊ အခြားသောပိုင်ဆိုင်မှုပစ္စည်းများ (သို့) စီးပွားရေးအရင်းအမြစ်များ ထူထောင်ခြင်း၊ ရွှေ့ပြောင်းခြင်း (သို့) ရရှိအောင်ဆောင်ရွက်ပေးခြင်း (သို့) ငွေကြေး ထောက်ပံ့ခြင်း။</a:t>
            </a:r>
          </a:p>
          <a:p>
            <a:pPr algn="just"/>
            <a:r>
              <a:rPr lang="my-MM" altLang="en-US" sz="2000" dirty="0">
                <a:solidFill>
                  <a:srgbClr val="002060"/>
                </a:solidFill>
                <a:latin typeface="Pyidaungsu" pitchFamily="34" charset="0"/>
                <a:ea typeface="Myanmar2" pitchFamily="34" charset="0"/>
                <a:cs typeface="Pyidaungsu" pitchFamily="34" charset="0"/>
              </a:rPr>
              <a:t>(</a:t>
            </a:r>
            <a:r>
              <a:rPr lang="en-US" altLang="en-US" sz="2000" dirty="0">
                <a:solidFill>
                  <a:srgbClr val="002060"/>
                </a:solidFill>
                <a:latin typeface="Pyidaungsu" pitchFamily="34" charset="0"/>
                <a:ea typeface="Myanmar2" pitchFamily="34" charset="0"/>
                <a:cs typeface="Pyidaungsu" pitchFamily="34" charset="0"/>
              </a:rPr>
              <a:t>Footnote 7 of FATF’s Guidance on Proliferation Financing Risk Assessment and Mitigation)</a:t>
            </a:r>
          </a:p>
        </p:txBody>
      </p:sp>
      <p:pic>
        <p:nvPicPr>
          <p:cNvPr id="1026" name="Picture 2" descr="THE FINANCING OF NUCLEAR AND OTHER WEAPONS OF MASS DESTRUCTION PROLIFER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6525" y="0"/>
            <a:ext cx="2657475" cy="1724025"/>
          </a:xfrm>
          <a:prstGeom prst="rect">
            <a:avLst/>
          </a:prstGeom>
          <a:noFill/>
          <a:extLst>
            <a:ext uri="{909E8E84-426E-40DD-AFC4-6F175D3DCCD1}">
              <a14:hiddenFill xmlns:a14="http://schemas.microsoft.com/office/drawing/2010/main">
                <a:solidFill>
                  <a:srgbClr val="FFFFFF"/>
                </a:solidFill>
              </a14:hiddenFill>
            </a:ext>
          </a:extLst>
        </p:spPr>
      </p:pic>
      <p:sp>
        <p:nvSpPr>
          <p:cNvPr id="104451" name="Text Box 3"/>
          <p:cNvSpPr txBox="1">
            <a:spLocks noChangeArrowheads="1"/>
          </p:cNvSpPr>
          <p:nvPr/>
        </p:nvSpPr>
        <p:spPr bwMode="auto">
          <a:xfrm>
            <a:off x="381000" y="381000"/>
            <a:ext cx="838200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lnSpc>
                <a:spcPct val="150000"/>
              </a:lnSpc>
              <a:spcBef>
                <a:spcPct val="50000"/>
              </a:spcBef>
            </a:pPr>
            <a:r>
              <a:rPr lang="en-US" altLang="en-US" sz="2400" b="1" dirty="0">
                <a:solidFill>
                  <a:srgbClr val="002060"/>
                </a:solidFill>
                <a:latin typeface="Pyidaungsu" pitchFamily="34" charset="0"/>
                <a:ea typeface="Myanmar3" pitchFamily="18" charset="0"/>
                <a:cs typeface="Pyidaungsu" pitchFamily="34" charset="0"/>
              </a:rPr>
              <a:t>Proliferation </a:t>
            </a:r>
            <a:r>
              <a:rPr lang="en-US" altLang="en-US" sz="2400" b="1" dirty="0" err="1">
                <a:solidFill>
                  <a:srgbClr val="002060"/>
                </a:solidFill>
                <a:latin typeface="Pyidaungsu" pitchFamily="34" charset="0"/>
                <a:ea typeface="Myanmar3" pitchFamily="18" charset="0"/>
                <a:cs typeface="Pyidaungsu" pitchFamily="34" charset="0"/>
              </a:rPr>
              <a:t>ဆိုင်ရာအဓိပ္ပါယ်ဖွင</a:t>
            </a:r>
            <a:r>
              <a:rPr lang="en-US" altLang="en-US" sz="2400" b="1" dirty="0">
                <a:solidFill>
                  <a:srgbClr val="002060"/>
                </a:solidFill>
                <a:latin typeface="Pyidaungsu" pitchFamily="34" charset="0"/>
                <a:ea typeface="Myanmar3" pitchFamily="18" charset="0"/>
                <a:cs typeface="Pyidaungsu" pitchFamily="34" charset="0"/>
              </a:rPr>
              <a:t>့်</a:t>
            </a:r>
            <a:r>
              <a:rPr lang="en-US" altLang="en-US" sz="2400" b="1" dirty="0" err="1">
                <a:solidFill>
                  <a:srgbClr val="002060"/>
                </a:solidFill>
                <a:latin typeface="Pyidaungsu" pitchFamily="34" charset="0"/>
                <a:ea typeface="Myanmar3" pitchFamily="18" charset="0"/>
                <a:cs typeface="Pyidaungsu" pitchFamily="34" charset="0"/>
              </a:rPr>
              <a:t>ဆိုချက</a:t>
            </a:r>
            <a:r>
              <a:rPr lang="en-US" altLang="en-US" sz="2400" b="1" dirty="0">
                <a:solidFill>
                  <a:srgbClr val="002060"/>
                </a:solidFill>
                <a:latin typeface="Pyidaungsu" pitchFamily="34" charset="0"/>
                <a:ea typeface="Myanmar3" pitchFamily="18" charset="0"/>
                <a:cs typeface="Pyidaungsu" pitchFamily="34" charset="0"/>
              </a:rPr>
              <a:t>်</a:t>
            </a:r>
            <a:r>
              <a:rPr lang="my-MM" altLang="en-US" sz="2400" b="1" dirty="0">
                <a:solidFill>
                  <a:srgbClr val="002060"/>
                </a:solidFill>
                <a:latin typeface="Pyidaungsu" pitchFamily="34" charset="0"/>
                <a:ea typeface="Myanmar3" pitchFamily="18" charset="0"/>
                <a:cs typeface="Pyidaungsu" pitchFamily="34" charset="0"/>
              </a:rPr>
              <a:t>များ</a:t>
            </a:r>
            <a:endParaRPr lang="en-US" altLang="en-US" sz="2400" b="1" dirty="0">
              <a:solidFill>
                <a:srgbClr val="002060"/>
              </a:solidFill>
              <a:latin typeface="Pyidaungsu" pitchFamily="34" charset="0"/>
              <a:ea typeface="Myanmar3" pitchFamily="18" charset="0"/>
              <a:cs typeface="Pyidaungsu" pitchFamily="34" charset="0"/>
            </a:endParaRPr>
          </a:p>
        </p:txBody>
      </p:sp>
    </p:spTree>
    <p:extLst>
      <p:ext uri="{BB962C8B-B14F-4D97-AF65-F5344CB8AC3E}">
        <p14:creationId xmlns:p14="http://schemas.microsoft.com/office/powerpoint/2010/main" val="2340096298"/>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2"/>
          <p:cNvSpPr txBox="1">
            <a:spLocks noChangeArrowheads="1"/>
          </p:cNvSpPr>
          <p:nvPr/>
        </p:nvSpPr>
        <p:spPr bwMode="auto">
          <a:xfrm>
            <a:off x="381000" y="1219200"/>
            <a:ext cx="83820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marL="573088" indent="-573088" algn="just">
              <a:lnSpc>
                <a:spcPct val="200000"/>
              </a:lnSpc>
              <a:spcAft>
                <a:spcPts val="1200"/>
              </a:spcAft>
              <a:buFont typeface="+mj-lt"/>
              <a:buAutoNum type="alphaLcParenR"/>
            </a:pPr>
            <a:r>
              <a:rPr lang="my-MM" altLang="en-US" sz="2000" dirty="0">
                <a:solidFill>
                  <a:srgbClr val="002060"/>
                </a:solidFill>
                <a:latin typeface="Pyidaungsu" pitchFamily="34" charset="0"/>
                <a:ea typeface="Myanmar2" pitchFamily="34" charset="0"/>
                <a:cs typeface="Pyidaungsu" pitchFamily="34" charset="0"/>
              </a:rPr>
              <a:t>တားဆီးကာကွယ်ရေးဆောင်ရွက်ချက်များကို အဓိကထားခြင်း၊</a:t>
            </a:r>
          </a:p>
          <a:p>
            <a:pPr marL="573088" indent="-573088" algn="just">
              <a:lnSpc>
                <a:spcPct val="200000"/>
              </a:lnSpc>
              <a:spcAft>
                <a:spcPts val="1200"/>
              </a:spcAft>
              <a:buFont typeface="+mj-lt"/>
              <a:buAutoNum type="alphaLcParenR"/>
            </a:pPr>
            <a:r>
              <a:rPr lang="my-MM" altLang="en-US" sz="2000" dirty="0">
                <a:solidFill>
                  <a:srgbClr val="002060"/>
                </a:solidFill>
                <a:latin typeface="Pyidaungsu" pitchFamily="34" charset="0"/>
                <a:ea typeface="Myanmar2" pitchFamily="34" charset="0"/>
                <a:cs typeface="Pyidaungsu" pitchFamily="34" charset="0"/>
              </a:rPr>
              <a:t>ပူးပေါင်းဆောင်ရွက်မှုကိုအခြေခံခြင်း၊</a:t>
            </a:r>
          </a:p>
          <a:p>
            <a:pPr marL="573088" indent="-573088" algn="just">
              <a:lnSpc>
                <a:spcPct val="200000"/>
              </a:lnSpc>
              <a:spcAft>
                <a:spcPts val="1200"/>
              </a:spcAft>
              <a:buFont typeface="+mj-lt"/>
              <a:buAutoNum type="alphaLcParenR"/>
            </a:pPr>
            <a:r>
              <a:rPr lang="my-MM" altLang="en-US" sz="2000" dirty="0">
                <a:solidFill>
                  <a:srgbClr val="002060"/>
                </a:solidFill>
                <a:latin typeface="Pyidaungsu" pitchFamily="34" charset="0"/>
                <a:ea typeface="Myanmar2" pitchFamily="34" charset="0"/>
                <a:cs typeface="Pyidaungsu" pitchFamily="34" charset="0"/>
              </a:rPr>
              <a:t>ပစ်မှတ်ထားအရေးယူဆောင်ရွက်မှုမပါဝင်ခြင်း၊</a:t>
            </a:r>
          </a:p>
          <a:p>
            <a:pPr marL="573088" indent="-573088" algn="just">
              <a:lnSpc>
                <a:spcPct val="200000"/>
              </a:lnSpc>
              <a:spcAft>
                <a:spcPts val="1200"/>
              </a:spcAft>
              <a:buFont typeface="+mj-lt"/>
              <a:buAutoNum type="alphaLcParenR"/>
            </a:pPr>
            <a:r>
              <a:rPr lang="my-MM" altLang="en-US" sz="2000" dirty="0">
                <a:solidFill>
                  <a:srgbClr val="002060"/>
                </a:solidFill>
                <a:latin typeface="Pyidaungsu" pitchFamily="34" charset="0"/>
                <a:ea typeface="Myanmar2" pitchFamily="34" charset="0"/>
                <a:cs typeface="Pyidaungsu" pitchFamily="34" charset="0"/>
              </a:rPr>
              <a:t>ဘာလုပ်ရမည်၊ ဘယ်လိုလုပ်ရမည်ဆိုသည့်အချက်များကျယ်ပြန့်စွာပါဝင်ခြင်း၊</a:t>
            </a:r>
          </a:p>
          <a:p>
            <a:pPr marL="573088" indent="-573088" algn="just">
              <a:lnSpc>
                <a:spcPct val="200000"/>
              </a:lnSpc>
              <a:spcAft>
                <a:spcPts val="1200"/>
              </a:spcAft>
              <a:buFont typeface="+mj-lt"/>
              <a:buAutoNum type="alphaLcParenR"/>
            </a:pPr>
            <a:r>
              <a:rPr lang="my-MM" altLang="en-US" sz="2000" dirty="0">
                <a:solidFill>
                  <a:srgbClr val="002060"/>
                </a:solidFill>
                <a:latin typeface="Pyidaungsu" pitchFamily="34" charset="0"/>
                <a:ea typeface="Myanmar2" pitchFamily="34" charset="0"/>
                <a:cs typeface="Pyidaungsu" pitchFamily="34" charset="0"/>
              </a:rPr>
              <a:t>ထိရောက်စွာအကောင်အထည်ဖော်ဆောင်နိုင်ရေးမှာ သက်ဆိုင်ပါဝင်သည့် နိုင်ငံ များ၏အခန်းကဏ္ဍသည်အရေးပါခြင်း၊</a:t>
            </a:r>
            <a:endParaRPr lang="en-US" altLang="en-US" sz="2000" dirty="0">
              <a:solidFill>
                <a:srgbClr val="002060"/>
              </a:solidFill>
              <a:latin typeface="Pyidaungsu" pitchFamily="34" charset="0"/>
              <a:ea typeface="Myanmar2" pitchFamily="34" charset="0"/>
              <a:cs typeface="Pyidaungsu" pitchFamily="34" charset="0"/>
            </a:endParaRPr>
          </a:p>
        </p:txBody>
      </p:sp>
      <p:sp>
        <p:nvSpPr>
          <p:cNvPr id="104451" name="Text Box 3"/>
          <p:cNvSpPr txBox="1">
            <a:spLocks noChangeArrowheads="1"/>
          </p:cNvSpPr>
          <p:nvPr/>
        </p:nvSpPr>
        <p:spPr bwMode="auto">
          <a:xfrm>
            <a:off x="181429" y="381000"/>
            <a:ext cx="876300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lnSpc>
                <a:spcPct val="150000"/>
              </a:lnSpc>
            </a:pPr>
            <a:r>
              <a:rPr lang="en-US" altLang="en-US" sz="2400" b="1" dirty="0">
                <a:solidFill>
                  <a:srgbClr val="002060"/>
                </a:solidFill>
                <a:latin typeface="Pyidaungsu" pitchFamily="34" charset="0"/>
                <a:ea typeface="Myanmar2" pitchFamily="34" charset="0"/>
                <a:cs typeface="Pyidaungsu" pitchFamily="34" charset="0"/>
              </a:rPr>
              <a:t>UNSCR 1540 </a:t>
            </a:r>
            <a:r>
              <a:rPr lang="my-MM" altLang="en-US" sz="2400" b="1" dirty="0">
                <a:solidFill>
                  <a:srgbClr val="002060"/>
                </a:solidFill>
                <a:latin typeface="Pyidaungsu" pitchFamily="34" charset="0"/>
                <a:ea typeface="Myanmar2" pitchFamily="34" charset="0"/>
                <a:cs typeface="Pyidaungsu" pitchFamily="34" charset="0"/>
              </a:rPr>
              <a:t>၏ ထူးခြားချက်များ</a:t>
            </a:r>
            <a:endParaRPr lang="en-US" altLang="en-US" sz="2400" b="1" dirty="0">
              <a:solidFill>
                <a:srgbClr val="002060"/>
              </a:solidFill>
              <a:latin typeface="Pyidaungsu" pitchFamily="34" charset="0"/>
              <a:ea typeface="Myanmar2" pitchFamily="34" charset="0"/>
              <a:cs typeface="Pyidaungsu" pitchFamily="34" charset="0"/>
            </a:endParaRPr>
          </a:p>
        </p:txBody>
      </p:sp>
    </p:spTree>
    <p:extLst>
      <p:ext uri="{BB962C8B-B14F-4D97-AF65-F5344CB8AC3E}">
        <p14:creationId xmlns:p14="http://schemas.microsoft.com/office/powerpoint/2010/main" val="786264470"/>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2"/>
          <p:cNvSpPr txBox="1">
            <a:spLocks noChangeArrowheads="1"/>
          </p:cNvSpPr>
          <p:nvPr/>
        </p:nvSpPr>
        <p:spPr bwMode="auto">
          <a:xfrm>
            <a:off x="228600" y="1447800"/>
            <a:ext cx="8763000" cy="5555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marL="457200" indent="-457200" algn="just">
              <a:lnSpc>
                <a:spcPct val="125000"/>
              </a:lnSpc>
              <a:spcAft>
                <a:spcPts val="300"/>
              </a:spcAft>
              <a:buFont typeface="Arial" pitchFamily="34" charset="0"/>
              <a:buChar char="•"/>
            </a:pPr>
            <a:r>
              <a:rPr lang="en-US" altLang="en-US" sz="2200" dirty="0">
                <a:solidFill>
                  <a:srgbClr val="002060"/>
                </a:solidFill>
                <a:latin typeface="Pyidaungsu" pitchFamily="34" charset="0"/>
                <a:ea typeface="Myanmar2" pitchFamily="34" charset="0"/>
                <a:cs typeface="Pyidaungsu" pitchFamily="34" charset="0"/>
              </a:rPr>
              <a:t>Submitted on 6</a:t>
            </a:r>
            <a:r>
              <a:rPr lang="en-US" altLang="en-US" sz="2200" baseline="30000" dirty="0">
                <a:solidFill>
                  <a:srgbClr val="002060"/>
                </a:solidFill>
                <a:latin typeface="Pyidaungsu" pitchFamily="34" charset="0"/>
                <a:ea typeface="Myanmar2" pitchFamily="34" charset="0"/>
                <a:cs typeface="Pyidaungsu" pitchFamily="34" charset="0"/>
              </a:rPr>
              <a:t>th</a:t>
            </a:r>
            <a:r>
              <a:rPr lang="en-US" altLang="en-US" sz="2200" dirty="0">
                <a:solidFill>
                  <a:srgbClr val="002060"/>
                </a:solidFill>
                <a:latin typeface="Pyidaungsu" pitchFamily="34" charset="0"/>
                <a:ea typeface="Myanmar2" pitchFamily="34" charset="0"/>
                <a:cs typeface="Pyidaungsu" pitchFamily="34" charset="0"/>
              </a:rPr>
              <a:t> April 2005 in accordance with </a:t>
            </a:r>
          </a:p>
          <a:p>
            <a:pPr marL="457200" indent="-457200" algn="just">
              <a:lnSpc>
                <a:spcPct val="125000"/>
              </a:lnSpc>
              <a:spcAft>
                <a:spcPts val="300"/>
              </a:spcAft>
              <a:buFont typeface="Arial" pitchFamily="34" charset="0"/>
              <a:buChar char="•"/>
            </a:pPr>
            <a:endParaRPr lang="en-US" altLang="en-US" sz="2200" dirty="0">
              <a:solidFill>
                <a:srgbClr val="002060"/>
              </a:solidFill>
              <a:latin typeface="Pyidaungsu" pitchFamily="34" charset="0"/>
              <a:ea typeface="Myanmar2" pitchFamily="34" charset="0"/>
              <a:cs typeface="Pyidaungsu" pitchFamily="34" charset="0"/>
            </a:endParaRPr>
          </a:p>
          <a:p>
            <a:pPr marL="457200" indent="-457200" algn="just">
              <a:lnSpc>
                <a:spcPct val="125000"/>
              </a:lnSpc>
              <a:spcAft>
                <a:spcPts val="300"/>
              </a:spcAft>
              <a:buFont typeface="Arial" pitchFamily="34" charset="0"/>
              <a:buChar char="•"/>
            </a:pPr>
            <a:endParaRPr lang="en-US" altLang="en-US" sz="2200" dirty="0">
              <a:solidFill>
                <a:srgbClr val="002060"/>
              </a:solidFill>
              <a:latin typeface="Pyidaungsu" pitchFamily="34" charset="0"/>
              <a:ea typeface="Myanmar2" pitchFamily="34" charset="0"/>
              <a:cs typeface="Pyidaungsu" pitchFamily="34" charset="0"/>
            </a:endParaRPr>
          </a:p>
          <a:p>
            <a:pPr algn="ctr">
              <a:lnSpc>
                <a:spcPct val="125000"/>
              </a:lnSpc>
              <a:spcAft>
                <a:spcPts val="300"/>
              </a:spcAft>
            </a:pPr>
            <a:endParaRPr lang="en-US" altLang="en-US" sz="2200" dirty="0">
              <a:solidFill>
                <a:srgbClr val="002060"/>
              </a:solidFill>
              <a:latin typeface="Pyidaungsu" pitchFamily="34" charset="0"/>
              <a:ea typeface="Myanmar2" pitchFamily="34" charset="0"/>
              <a:cs typeface="Pyidaungsu" pitchFamily="34" charset="0"/>
            </a:endParaRPr>
          </a:p>
          <a:p>
            <a:pPr algn="ctr">
              <a:lnSpc>
                <a:spcPct val="125000"/>
              </a:lnSpc>
              <a:spcAft>
                <a:spcPts val="300"/>
              </a:spcAft>
            </a:pPr>
            <a:endParaRPr lang="en-US" altLang="en-US" sz="2200" dirty="0">
              <a:solidFill>
                <a:srgbClr val="002060"/>
              </a:solidFill>
              <a:latin typeface="Pyidaungsu" pitchFamily="34" charset="0"/>
              <a:ea typeface="Myanmar2" pitchFamily="34" charset="0"/>
              <a:cs typeface="Pyidaungsu" pitchFamily="34" charset="0"/>
            </a:endParaRPr>
          </a:p>
          <a:p>
            <a:pPr algn="ctr">
              <a:lnSpc>
                <a:spcPct val="125000"/>
              </a:lnSpc>
              <a:spcAft>
                <a:spcPts val="300"/>
              </a:spcAft>
            </a:pPr>
            <a:endParaRPr lang="en-US" altLang="en-US" sz="2200" dirty="0">
              <a:solidFill>
                <a:srgbClr val="002060"/>
              </a:solidFill>
              <a:latin typeface="Pyidaungsu" pitchFamily="34" charset="0"/>
              <a:ea typeface="Myanmar2" pitchFamily="34" charset="0"/>
              <a:cs typeface="Pyidaungsu" pitchFamily="34" charset="0"/>
            </a:endParaRPr>
          </a:p>
          <a:p>
            <a:pPr algn="ctr">
              <a:lnSpc>
                <a:spcPct val="125000"/>
              </a:lnSpc>
              <a:spcAft>
                <a:spcPts val="300"/>
              </a:spcAft>
            </a:pPr>
            <a:endParaRPr lang="en-US" altLang="en-US" sz="2200" dirty="0">
              <a:solidFill>
                <a:srgbClr val="002060"/>
              </a:solidFill>
              <a:latin typeface="Pyidaungsu" pitchFamily="34" charset="0"/>
              <a:ea typeface="Myanmar2" pitchFamily="34" charset="0"/>
              <a:cs typeface="Pyidaungsu" pitchFamily="34" charset="0"/>
            </a:endParaRPr>
          </a:p>
          <a:p>
            <a:pPr algn="ctr">
              <a:lnSpc>
                <a:spcPct val="125000"/>
              </a:lnSpc>
              <a:spcAft>
                <a:spcPts val="300"/>
              </a:spcAft>
            </a:pPr>
            <a:endParaRPr lang="en-US" altLang="en-US" sz="2200" dirty="0">
              <a:solidFill>
                <a:srgbClr val="002060"/>
              </a:solidFill>
              <a:latin typeface="Pyidaungsu" pitchFamily="34" charset="0"/>
              <a:ea typeface="Myanmar2" pitchFamily="34" charset="0"/>
              <a:cs typeface="Pyidaungsu" pitchFamily="34" charset="0"/>
            </a:endParaRPr>
          </a:p>
          <a:p>
            <a:pPr algn="ctr">
              <a:lnSpc>
                <a:spcPct val="125000"/>
              </a:lnSpc>
              <a:spcAft>
                <a:spcPts val="300"/>
              </a:spcAft>
            </a:pPr>
            <a:endParaRPr lang="en-US" altLang="en-US" sz="2200" dirty="0">
              <a:solidFill>
                <a:srgbClr val="002060"/>
              </a:solidFill>
              <a:latin typeface="Pyidaungsu" pitchFamily="34" charset="0"/>
              <a:ea typeface="Myanmar2" pitchFamily="34" charset="0"/>
              <a:cs typeface="Pyidaungsu" pitchFamily="34" charset="0"/>
            </a:endParaRPr>
          </a:p>
          <a:p>
            <a:pPr marL="457200" indent="-457200" algn="just">
              <a:lnSpc>
                <a:spcPct val="125000"/>
              </a:lnSpc>
              <a:spcAft>
                <a:spcPts val="300"/>
              </a:spcAft>
              <a:buFont typeface="Arial" pitchFamily="34" charset="0"/>
              <a:buChar char="•"/>
            </a:pPr>
            <a:endParaRPr lang="en-US" altLang="en-US" sz="2200" dirty="0">
              <a:solidFill>
                <a:srgbClr val="002060"/>
              </a:solidFill>
              <a:latin typeface="Pyidaungsu" pitchFamily="34" charset="0"/>
              <a:ea typeface="Myanmar2" pitchFamily="34" charset="0"/>
              <a:cs typeface="Pyidaungsu" pitchFamily="34" charset="0"/>
            </a:endParaRPr>
          </a:p>
          <a:p>
            <a:pPr algn="just">
              <a:lnSpc>
                <a:spcPct val="125000"/>
              </a:lnSpc>
              <a:spcAft>
                <a:spcPts val="300"/>
              </a:spcAft>
            </a:pPr>
            <a:r>
              <a:rPr lang="en-US" altLang="en-US" sz="2200" dirty="0">
                <a:solidFill>
                  <a:srgbClr val="002060"/>
                </a:solidFill>
                <a:latin typeface="Pyidaungsu" pitchFamily="34" charset="0"/>
                <a:ea typeface="Myanmar2" pitchFamily="34" charset="0"/>
                <a:cs typeface="Pyidaungsu" pitchFamily="34" charset="0"/>
              </a:rPr>
              <a:t>(https://www.un.org/en/sc/1540/national-implementation/national-reports.shtml)</a:t>
            </a:r>
          </a:p>
        </p:txBody>
      </p:sp>
      <p:sp>
        <p:nvSpPr>
          <p:cNvPr id="104451" name="Text Box 3"/>
          <p:cNvSpPr txBox="1">
            <a:spLocks noChangeArrowheads="1"/>
          </p:cNvSpPr>
          <p:nvPr/>
        </p:nvSpPr>
        <p:spPr bwMode="auto">
          <a:xfrm>
            <a:off x="181429" y="381000"/>
            <a:ext cx="876300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lnSpc>
                <a:spcPct val="150000"/>
              </a:lnSpc>
            </a:pPr>
            <a:r>
              <a:rPr lang="en-US" altLang="en-US" sz="2400" b="1" dirty="0">
                <a:solidFill>
                  <a:srgbClr val="002060"/>
                </a:solidFill>
                <a:latin typeface="Pyidaungsu" pitchFamily="34" charset="0"/>
                <a:ea typeface="Myanmar2" pitchFamily="34" charset="0"/>
                <a:cs typeface="Pyidaungsu" pitchFamily="34" charset="0"/>
              </a:rPr>
              <a:t>Myanmar National Implementation Report</a:t>
            </a:r>
          </a:p>
        </p:txBody>
      </p:sp>
      <p:pic>
        <p:nvPicPr>
          <p:cNvPr id="1026" name="Picture 2">
            <a:hlinkClick r:id="rId3" action="ppaction://hlinkfile"/>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6771" t="29742" r="28631" b="13363"/>
          <a:stretch/>
        </p:blipFill>
        <p:spPr bwMode="auto">
          <a:xfrm>
            <a:off x="3179465" y="2057400"/>
            <a:ext cx="2861269" cy="3721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0118070"/>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2"/>
          <p:cNvSpPr txBox="1">
            <a:spLocks noChangeArrowheads="1"/>
          </p:cNvSpPr>
          <p:nvPr/>
        </p:nvSpPr>
        <p:spPr bwMode="auto">
          <a:xfrm>
            <a:off x="166914" y="1764298"/>
            <a:ext cx="8763000" cy="5093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marL="457200" indent="-457200" algn="just">
              <a:lnSpc>
                <a:spcPts val="3000"/>
              </a:lnSpc>
              <a:buFont typeface="+mj-lt"/>
              <a:buAutoNum type="arabicParenR"/>
            </a:pPr>
            <a:r>
              <a:rPr lang="en-US" altLang="en-US" sz="2000" dirty="0">
                <a:solidFill>
                  <a:srgbClr val="002060"/>
                </a:solidFill>
                <a:latin typeface="Pyidaungsu" pitchFamily="34" charset="0"/>
                <a:ea typeface="Myanmar2" pitchFamily="34" charset="0"/>
                <a:cs typeface="Pyidaungsu" pitchFamily="34" charset="0"/>
                <a:hlinkClick r:id="rId3" action="ppaction://hlinkfile"/>
              </a:rPr>
              <a:t>1718 (2006)</a:t>
            </a:r>
            <a:r>
              <a:rPr lang="en-US" altLang="en-US" sz="2000" dirty="0">
                <a:solidFill>
                  <a:srgbClr val="002060"/>
                </a:solidFill>
                <a:latin typeface="Pyidaungsu" pitchFamily="34" charset="0"/>
                <a:ea typeface="Myanmar2" pitchFamily="34" charset="0"/>
                <a:cs typeface="Pyidaungsu" pitchFamily="34" charset="0"/>
              </a:rPr>
              <a:t>		(</a:t>
            </a:r>
            <a:r>
              <a:rPr lang="en-US" altLang="en-US" sz="1800" dirty="0">
                <a:solidFill>
                  <a:srgbClr val="002060"/>
                </a:solidFill>
                <a:latin typeface="Pyidaungsu" pitchFamily="34" charset="0"/>
                <a:ea typeface="Myanmar2" pitchFamily="34" charset="0"/>
                <a:cs typeface="Pyidaungsu" pitchFamily="34" charset="0"/>
              </a:rPr>
              <a:t>Establishment of 1718 Committee and Imposition of an 			arms embargo, assets freeze and travel ban</a:t>
            </a:r>
            <a:r>
              <a:rPr lang="en-US" altLang="en-US" sz="2000" dirty="0">
                <a:solidFill>
                  <a:srgbClr val="002060"/>
                </a:solidFill>
                <a:latin typeface="Pyidaungsu" pitchFamily="34" charset="0"/>
                <a:ea typeface="Myanmar2" pitchFamily="34" charset="0"/>
                <a:cs typeface="Pyidaungsu" pitchFamily="34" charset="0"/>
              </a:rPr>
              <a:t>)</a:t>
            </a:r>
          </a:p>
          <a:p>
            <a:pPr marL="457200" indent="-457200" algn="just">
              <a:lnSpc>
                <a:spcPts val="3000"/>
              </a:lnSpc>
              <a:buFont typeface="+mj-lt"/>
              <a:buAutoNum type="arabicParenR"/>
            </a:pPr>
            <a:r>
              <a:rPr lang="en-US" altLang="en-US" sz="2000" dirty="0">
                <a:solidFill>
                  <a:srgbClr val="002060"/>
                </a:solidFill>
                <a:latin typeface="Pyidaungsu" pitchFamily="34" charset="0"/>
                <a:ea typeface="Myanmar2" pitchFamily="34" charset="0"/>
                <a:cs typeface="Pyidaungsu" pitchFamily="34" charset="0"/>
                <a:hlinkClick r:id="rId4" action="ppaction://hlinkfile"/>
              </a:rPr>
              <a:t>1874 (2009)</a:t>
            </a:r>
            <a:r>
              <a:rPr lang="en-US" altLang="en-US" sz="2000" dirty="0">
                <a:solidFill>
                  <a:srgbClr val="002060"/>
                </a:solidFill>
                <a:latin typeface="Pyidaungsu" pitchFamily="34" charset="0"/>
                <a:ea typeface="Myanmar2" pitchFamily="34" charset="0"/>
                <a:cs typeface="Pyidaungsu" pitchFamily="34" charset="0"/>
              </a:rPr>
              <a:t>		(Establishment of Panel Experts and Expands 				measures related to arms’ exports and imports to all 			arms and related material)</a:t>
            </a:r>
          </a:p>
          <a:p>
            <a:pPr marL="457200" indent="-457200" algn="just">
              <a:lnSpc>
                <a:spcPts val="3000"/>
              </a:lnSpc>
              <a:buFont typeface="+mj-lt"/>
              <a:buAutoNum type="arabicParenR"/>
            </a:pPr>
            <a:r>
              <a:rPr lang="en-US" altLang="en-US" sz="2000" dirty="0">
                <a:solidFill>
                  <a:srgbClr val="002060"/>
                </a:solidFill>
                <a:latin typeface="Pyidaungsu" pitchFamily="34" charset="0"/>
                <a:ea typeface="Myanmar2" pitchFamily="34" charset="0"/>
                <a:cs typeface="Pyidaungsu" pitchFamily="34" charset="0"/>
                <a:hlinkClick r:id="rId5" action="ppaction://hlinkfile"/>
              </a:rPr>
              <a:t>2087 (2013) </a:t>
            </a:r>
            <a:r>
              <a:rPr lang="en-US" altLang="en-US" sz="2000" dirty="0">
                <a:solidFill>
                  <a:srgbClr val="002060"/>
                </a:solidFill>
                <a:latin typeface="Pyidaungsu" pitchFamily="34" charset="0"/>
                <a:ea typeface="Myanmar2" pitchFamily="34" charset="0"/>
                <a:cs typeface="Pyidaungsu" pitchFamily="34" charset="0"/>
              </a:rPr>
              <a:t>		(</a:t>
            </a:r>
            <a:r>
              <a:rPr lang="en-US" altLang="en-US" sz="1800" dirty="0">
                <a:solidFill>
                  <a:srgbClr val="002060"/>
                </a:solidFill>
                <a:latin typeface="Pyidaungsu" pitchFamily="34" charset="0"/>
                <a:ea typeface="Myanmar2" pitchFamily="34" charset="0"/>
                <a:cs typeface="Pyidaungsu" pitchFamily="34" charset="0"/>
              </a:rPr>
              <a:t>Travel Ban and Asset Freezing List</a:t>
            </a:r>
            <a:r>
              <a:rPr lang="en-US" altLang="en-US" sz="2000" dirty="0">
                <a:solidFill>
                  <a:srgbClr val="002060"/>
                </a:solidFill>
                <a:latin typeface="Pyidaungsu" pitchFamily="34" charset="0"/>
                <a:ea typeface="Myanmar2" pitchFamily="34" charset="0"/>
                <a:cs typeface="Pyidaungsu" pitchFamily="34" charset="0"/>
              </a:rPr>
              <a:t>)</a:t>
            </a:r>
          </a:p>
          <a:p>
            <a:pPr marL="457200" indent="-457200" algn="just">
              <a:lnSpc>
                <a:spcPts val="3000"/>
              </a:lnSpc>
              <a:buFont typeface="+mj-lt"/>
              <a:buAutoNum type="arabicParenR"/>
            </a:pPr>
            <a:r>
              <a:rPr lang="en-US" altLang="en-US" sz="2000" dirty="0">
                <a:solidFill>
                  <a:srgbClr val="002060"/>
                </a:solidFill>
                <a:latin typeface="Pyidaungsu" pitchFamily="34" charset="0"/>
                <a:ea typeface="Myanmar2" pitchFamily="34" charset="0"/>
                <a:cs typeface="Pyidaungsu" pitchFamily="34" charset="0"/>
                <a:hlinkClick r:id="rId6" action="ppaction://hlinkfile"/>
              </a:rPr>
              <a:t>2094 (2013) </a:t>
            </a:r>
            <a:r>
              <a:rPr lang="en-US" altLang="en-US" sz="2000" dirty="0">
                <a:solidFill>
                  <a:srgbClr val="002060"/>
                </a:solidFill>
                <a:latin typeface="Pyidaungsu" pitchFamily="34" charset="0"/>
                <a:ea typeface="Myanmar2" pitchFamily="34" charset="0"/>
                <a:cs typeface="Pyidaungsu" pitchFamily="34" charset="0"/>
              </a:rPr>
              <a:t>		(</a:t>
            </a:r>
            <a:r>
              <a:rPr lang="en-US" altLang="en-US" sz="1800" dirty="0">
                <a:solidFill>
                  <a:srgbClr val="002060"/>
                </a:solidFill>
                <a:latin typeface="Pyidaungsu" pitchFamily="34" charset="0"/>
                <a:ea typeface="Myanmar2" pitchFamily="34" charset="0"/>
                <a:cs typeface="Pyidaungsu" pitchFamily="34" charset="0"/>
              </a:rPr>
              <a:t>Travel Ban, Asset Freezing, material  and luxury good List</a:t>
            </a:r>
            <a:r>
              <a:rPr lang="en-US" altLang="en-US" sz="2000" dirty="0">
                <a:solidFill>
                  <a:srgbClr val="002060"/>
                </a:solidFill>
                <a:latin typeface="Pyidaungsu" pitchFamily="34" charset="0"/>
                <a:ea typeface="Myanmar2" pitchFamily="34" charset="0"/>
                <a:cs typeface="Pyidaungsu" pitchFamily="34" charset="0"/>
              </a:rPr>
              <a:t>)</a:t>
            </a:r>
          </a:p>
          <a:p>
            <a:pPr marL="457200" indent="-457200" algn="just">
              <a:lnSpc>
                <a:spcPts val="3000"/>
              </a:lnSpc>
              <a:buFont typeface="+mj-lt"/>
              <a:buAutoNum type="arabicParenR"/>
            </a:pPr>
            <a:r>
              <a:rPr lang="en-US" altLang="en-US" sz="2000" dirty="0">
                <a:solidFill>
                  <a:srgbClr val="002060"/>
                </a:solidFill>
                <a:latin typeface="Pyidaungsu" pitchFamily="34" charset="0"/>
                <a:ea typeface="Myanmar2" pitchFamily="34" charset="0"/>
                <a:cs typeface="Pyidaungsu" pitchFamily="34" charset="0"/>
                <a:hlinkClick r:id="rId7" action="ppaction://hlinkfile"/>
              </a:rPr>
              <a:t>2270 (2016</a:t>
            </a:r>
            <a:r>
              <a:rPr lang="en-US" altLang="en-US" sz="2000" b="1" dirty="0">
                <a:solidFill>
                  <a:srgbClr val="002060"/>
                </a:solidFill>
                <a:latin typeface="Pyidaungsu" pitchFamily="34" charset="0"/>
                <a:ea typeface="Myanmar2" pitchFamily="34" charset="0"/>
                <a:cs typeface="Pyidaungsu" pitchFamily="34" charset="0"/>
                <a:hlinkClick r:id="rId7" action="ppaction://hlinkfile"/>
              </a:rPr>
              <a:t>) </a:t>
            </a:r>
            <a:r>
              <a:rPr lang="en-US" altLang="en-US" sz="2000" b="1" dirty="0">
                <a:solidFill>
                  <a:srgbClr val="002060"/>
                </a:solidFill>
                <a:latin typeface="Pyidaungsu" pitchFamily="34" charset="0"/>
                <a:ea typeface="Myanmar2" pitchFamily="34" charset="0"/>
                <a:cs typeface="Pyidaungsu" pitchFamily="34" charset="0"/>
              </a:rPr>
              <a:t>		</a:t>
            </a:r>
            <a:r>
              <a:rPr lang="en-US" altLang="en-US" sz="2000" dirty="0">
                <a:solidFill>
                  <a:srgbClr val="002060"/>
                </a:solidFill>
                <a:latin typeface="Pyidaungsu" pitchFamily="34" charset="0"/>
                <a:ea typeface="Myanmar2" pitchFamily="34" charset="0"/>
                <a:cs typeface="Pyidaungsu" pitchFamily="34" charset="0"/>
              </a:rPr>
              <a:t>(</a:t>
            </a:r>
            <a:r>
              <a:rPr lang="en-US" altLang="en-US" sz="1800" dirty="0">
                <a:solidFill>
                  <a:srgbClr val="002060"/>
                </a:solidFill>
                <a:latin typeface="Pyidaungsu" pitchFamily="34" charset="0"/>
                <a:ea typeface="Myanmar2" pitchFamily="34" charset="0"/>
                <a:cs typeface="Pyidaungsu" pitchFamily="34" charset="0"/>
              </a:rPr>
              <a:t>Travel Ban, Asset Freezing, vessel and luxury List</a:t>
            </a:r>
            <a:r>
              <a:rPr lang="en-US" altLang="en-US" sz="2000" dirty="0">
                <a:solidFill>
                  <a:srgbClr val="002060"/>
                </a:solidFill>
                <a:latin typeface="Pyidaungsu" pitchFamily="34" charset="0"/>
                <a:ea typeface="Myanmar2" pitchFamily="34" charset="0"/>
                <a:cs typeface="Pyidaungsu" pitchFamily="34" charset="0"/>
              </a:rPr>
              <a:t>)</a:t>
            </a:r>
          </a:p>
          <a:p>
            <a:pPr marL="457200" indent="-457200" algn="just">
              <a:lnSpc>
                <a:spcPts val="3000"/>
              </a:lnSpc>
              <a:buFont typeface="+mj-lt"/>
              <a:buAutoNum type="arabicParenR"/>
            </a:pPr>
            <a:r>
              <a:rPr lang="en-US" altLang="en-US" sz="2000" dirty="0">
                <a:solidFill>
                  <a:srgbClr val="002060"/>
                </a:solidFill>
                <a:latin typeface="Pyidaungsu" pitchFamily="34" charset="0"/>
                <a:ea typeface="Myanmar2" pitchFamily="34" charset="0"/>
                <a:cs typeface="Pyidaungsu" pitchFamily="34" charset="0"/>
                <a:hlinkClick r:id="rId8" action="ppaction://hlinkfile"/>
              </a:rPr>
              <a:t>2321 (2016) </a:t>
            </a:r>
            <a:r>
              <a:rPr lang="en-US" altLang="en-US" sz="2000" dirty="0">
                <a:solidFill>
                  <a:srgbClr val="002060"/>
                </a:solidFill>
                <a:latin typeface="Pyidaungsu" pitchFamily="34" charset="0"/>
                <a:ea typeface="Myanmar2" pitchFamily="34" charset="0"/>
                <a:cs typeface="Pyidaungsu" pitchFamily="34" charset="0"/>
              </a:rPr>
              <a:t>		(</a:t>
            </a:r>
            <a:r>
              <a:rPr lang="en-US" altLang="en-US" sz="1800" dirty="0">
                <a:solidFill>
                  <a:srgbClr val="002060"/>
                </a:solidFill>
                <a:latin typeface="Pyidaungsu" pitchFamily="34" charset="0"/>
                <a:ea typeface="Myanmar2" pitchFamily="34" charset="0"/>
                <a:cs typeface="Pyidaungsu" pitchFamily="34" charset="0"/>
              </a:rPr>
              <a:t>Travel Ban, Asset Freezing, material and luxury good  List</a:t>
            </a:r>
            <a:r>
              <a:rPr lang="en-US" altLang="en-US" sz="2000" dirty="0">
                <a:solidFill>
                  <a:srgbClr val="002060"/>
                </a:solidFill>
                <a:latin typeface="Pyidaungsu" pitchFamily="34" charset="0"/>
                <a:ea typeface="Myanmar2" pitchFamily="34" charset="0"/>
                <a:cs typeface="Pyidaungsu" pitchFamily="34" charset="0"/>
              </a:rPr>
              <a:t>)</a:t>
            </a:r>
          </a:p>
          <a:p>
            <a:pPr marL="457200" indent="-457200" algn="just">
              <a:lnSpc>
                <a:spcPts val="3000"/>
              </a:lnSpc>
              <a:buFont typeface="+mj-lt"/>
              <a:buAutoNum type="arabicParenR"/>
            </a:pPr>
            <a:r>
              <a:rPr lang="en-US" altLang="en-US" sz="2000" dirty="0">
                <a:solidFill>
                  <a:srgbClr val="002060"/>
                </a:solidFill>
                <a:latin typeface="Pyidaungsu" pitchFamily="34" charset="0"/>
                <a:ea typeface="Myanmar2" pitchFamily="34" charset="0"/>
                <a:cs typeface="Pyidaungsu" pitchFamily="34" charset="0"/>
                <a:hlinkClick r:id="rId9" action="ppaction://hlinkfile"/>
              </a:rPr>
              <a:t>2356 (2017) </a:t>
            </a:r>
            <a:r>
              <a:rPr lang="en-US" altLang="en-US" sz="2000" dirty="0">
                <a:solidFill>
                  <a:srgbClr val="002060"/>
                </a:solidFill>
                <a:latin typeface="Pyidaungsu" pitchFamily="34" charset="0"/>
                <a:ea typeface="Myanmar2" pitchFamily="34" charset="0"/>
                <a:cs typeface="Pyidaungsu" pitchFamily="34" charset="0"/>
              </a:rPr>
              <a:t>		(</a:t>
            </a:r>
            <a:r>
              <a:rPr lang="en-US" altLang="en-US" sz="1800" dirty="0">
                <a:solidFill>
                  <a:srgbClr val="002060"/>
                </a:solidFill>
                <a:latin typeface="Pyidaungsu" pitchFamily="34" charset="0"/>
                <a:ea typeface="Myanmar2" pitchFamily="34" charset="0"/>
                <a:cs typeface="Pyidaungsu" pitchFamily="34" charset="0"/>
              </a:rPr>
              <a:t>Travel Ban, Asset Freezing</a:t>
            </a:r>
            <a:r>
              <a:rPr lang="en-US" altLang="en-US" sz="2000" dirty="0">
                <a:solidFill>
                  <a:srgbClr val="002060"/>
                </a:solidFill>
                <a:latin typeface="Pyidaungsu" pitchFamily="34" charset="0"/>
                <a:ea typeface="Myanmar2" pitchFamily="34" charset="0"/>
                <a:cs typeface="Pyidaungsu" pitchFamily="34" charset="0"/>
              </a:rPr>
              <a:t>)</a:t>
            </a:r>
          </a:p>
          <a:p>
            <a:pPr marL="457200" indent="-457200" algn="just">
              <a:lnSpc>
                <a:spcPts val="3000"/>
              </a:lnSpc>
              <a:buFont typeface="+mj-lt"/>
              <a:buAutoNum type="arabicParenR"/>
            </a:pPr>
            <a:r>
              <a:rPr lang="en-US" altLang="en-US" sz="2000" dirty="0">
                <a:solidFill>
                  <a:srgbClr val="002060"/>
                </a:solidFill>
                <a:latin typeface="Pyidaungsu" pitchFamily="34" charset="0"/>
                <a:ea typeface="Myanmar2" pitchFamily="34" charset="0"/>
                <a:cs typeface="Pyidaungsu" pitchFamily="34" charset="0"/>
                <a:hlinkClick r:id="rId10" action="ppaction://hlinkfile"/>
              </a:rPr>
              <a:t>2371 (2017) </a:t>
            </a:r>
            <a:r>
              <a:rPr lang="en-US" altLang="en-US" sz="2000" dirty="0">
                <a:solidFill>
                  <a:srgbClr val="002060"/>
                </a:solidFill>
                <a:latin typeface="Pyidaungsu" pitchFamily="34" charset="0"/>
                <a:ea typeface="Myanmar2" pitchFamily="34" charset="0"/>
                <a:cs typeface="Pyidaungsu" pitchFamily="34" charset="0"/>
              </a:rPr>
              <a:t>		(Travel Ban, Asset Freezing)</a:t>
            </a:r>
          </a:p>
          <a:p>
            <a:pPr marL="457200" indent="-457200" algn="just">
              <a:lnSpc>
                <a:spcPts val="3000"/>
              </a:lnSpc>
              <a:buFont typeface="+mj-lt"/>
              <a:buAutoNum type="arabicParenR"/>
            </a:pPr>
            <a:r>
              <a:rPr lang="en-US" altLang="en-US" sz="2000" dirty="0">
                <a:solidFill>
                  <a:srgbClr val="002060"/>
                </a:solidFill>
                <a:latin typeface="Pyidaungsu" pitchFamily="34" charset="0"/>
                <a:ea typeface="Myanmar2" pitchFamily="34" charset="0"/>
                <a:cs typeface="Pyidaungsu" pitchFamily="34" charset="0"/>
                <a:hlinkClick r:id="rId11" action="ppaction://hlinkfile"/>
              </a:rPr>
              <a:t>2375 (2017) </a:t>
            </a:r>
            <a:r>
              <a:rPr lang="en-US" altLang="en-US" sz="2000" dirty="0">
                <a:solidFill>
                  <a:srgbClr val="002060"/>
                </a:solidFill>
                <a:latin typeface="Pyidaungsu" pitchFamily="34" charset="0"/>
                <a:ea typeface="Myanmar2" pitchFamily="34" charset="0"/>
                <a:cs typeface="Pyidaungsu" pitchFamily="34" charset="0"/>
              </a:rPr>
              <a:t>		(Travel Ban, Asset Freezing)</a:t>
            </a:r>
          </a:p>
          <a:p>
            <a:pPr marL="457200" indent="-457200" algn="just">
              <a:lnSpc>
                <a:spcPts val="3000"/>
              </a:lnSpc>
              <a:buFont typeface="+mj-lt"/>
              <a:buAutoNum type="arabicParenR"/>
            </a:pPr>
            <a:r>
              <a:rPr lang="en-US" altLang="en-US" sz="2000" dirty="0">
                <a:solidFill>
                  <a:srgbClr val="002060"/>
                </a:solidFill>
                <a:latin typeface="Pyidaungsu" pitchFamily="34" charset="0"/>
                <a:ea typeface="Myanmar2" pitchFamily="34" charset="0"/>
                <a:cs typeface="Pyidaungsu" pitchFamily="34" charset="0"/>
                <a:hlinkClick r:id="rId12" action="ppaction://hlinkfile"/>
              </a:rPr>
              <a:t>2397 (2017) </a:t>
            </a:r>
            <a:r>
              <a:rPr lang="en-US" altLang="en-US" sz="2000" dirty="0">
                <a:solidFill>
                  <a:srgbClr val="002060"/>
                </a:solidFill>
                <a:latin typeface="Pyidaungsu" pitchFamily="34" charset="0"/>
                <a:ea typeface="Myanmar2" pitchFamily="34" charset="0"/>
                <a:cs typeface="Pyidaungsu" pitchFamily="34" charset="0"/>
              </a:rPr>
              <a:t>		(Travel Ban, Asset Freezing)</a:t>
            </a:r>
          </a:p>
        </p:txBody>
      </p:sp>
      <p:sp>
        <p:nvSpPr>
          <p:cNvPr id="104451" name="Text Box 3"/>
          <p:cNvSpPr txBox="1">
            <a:spLocks noChangeArrowheads="1"/>
          </p:cNvSpPr>
          <p:nvPr/>
        </p:nvSpPr>
        <p:spPr bwMode="auto">
          <a:xfrm>
            <a:off x="210332" y="399871"/>
            <a:ext cx="8763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lnSpc>
                <a:spcPct val="150000"/>
              </a:lnSpc>
              <a:spcBef>
                <a:spcPct val="50000"/>
              </a:spcBef>
            </a:pPr>
            <a:r>
              <a:rPr lang="en-US" altLang="en-US" sz="2400" b="1" dirty="0">
                <a:solidFill>
                  <a:srgbClr val="002060"/>
                </a:solidFill>
                <a:latin typeface="Pyidaungsu" pitchFamily="34" charset="0"/>
                <a:ea typeface="Myanmar3" pitchFamily="18" charset="0"/>
                <a:cs typeface="Pyidaungsu" pitchFamily="34" charset="0"/>
              </a:rPr>
              <a:t>Proliferation of WMD </a:t>
            </a:r>
            <a:r>
              <a:rPr lang="en-US" altLang="en-US" sz="2400" b="1" dirty="0" err="1">
                <a:solidFill>
                  <a:srgbClr val="002060"/>
                </a:solidFill>
                <a:latin typeface="Pyidaungsu" pitchFamily="34" charset="0"/>
                <a:ea typeface="Myanmar3" pitchFamily="18" charset="0"/>
                <a:cs typeface="Pyidaungsu" pitchFamily="34" charset="0"/>
              </a:rPr>
              <a:t>ဆိုင်ရာ</a:t>
            </a:r>
            <a:r>
              <a:rPr lang="en-US" altLang="en-US" sz="2400" b="1" dirty="0">
                <a:solidFill>
                  <a:srgbClr val="002060"/>
                </a:solidFill>
                <a:latin typeface="Pyidaungsu" pitchFamily="34" charset="0"/>
                <a:ea typeface="Myanmar3" pitchFamily="18" charset="0"/>
                <a:cs typeface="Pyidaungsu" pitchFamily="34" charset="0"/>
              </a:rPr>
              <a:t> UN </a:t>
            </a:r>
            <a:r>
              <a:rPr lang="en-US" altLang="en-US" sz="2400" b="1" dirty="0" err="1">
                <a:solidFill>
                  <a:srgbClr val="002060"/>
                </a:solidFill>
                <a:latin typeface="Pyidaungsu" pitchFamily="34" charset="0"/>
                <a:ea typeface="Myanmar3" pitchFamily="18" charset="0"/>
                <a:cs typeface="Pyidaungsu" pitchFamily="34" charset="0"/>
              </a:rPr>
              <a:t>လုံခြုံရေးကောင်စီဆုံးဖြတ်ချက်များ</a:t>
            </a:r>
            <a:r>
              <a:rPr lang="en-US" altLang="en-US" sz="2400" b="1" dirty="0">
                <a:solidFill>
                  <a:srgbClr val="002060"/>
                </a:solidFill>
                <a:latin typeface="Pyidaungsu" pitchFamily="34" charset="0"/>
                <a:ea typeface="Myanmar3" pitchFamily="18" charset="0"/>
                <a:cs typeface="Pyidaungsu" pitchFamily="34" charset="0"/>
              </a:rPr>
              <a:t> (UNSCRs For DPRK)</a:t>
            </a:r>
          </a:p>
        </p:txBody>
      </p:sp>
    </p:spTree>
    <p:extLst>
      <p:ext uri="{BB962C8B-B14F-4D97-AF65-F5344CB8AC3E}">
        <p14:creationId xmlns:p14="http://schemas.microsoft.com/office/powerpoint/2010/main" val="3750337883"/>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2"/>
          <p:cNvSpPr txBox="1">
            <a:spLocks noChangeArrowheads="1"/>
          </p:cNvSpPr>
          <p:nvPr/>
        </p:nvSpPr>
        <p:spPr bwMode="auto">
          <a:xfrm>
            <a:off x="166914" y="1524000"/>
            <a:ext cx="8763000"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just">
              <a:lnSpc>
                <a:spcPts val="3000"/>
              </a:lnSpc>
            </a:pPr>
            <a:r>
              <a:rPr lang="en-US" sz="2000" b="1" dirty="0">
                <a:solidFill>
                  <a:srgbClr val="002060"/>
                </a:solidFill>
                <a:latin typeface="Pyidaungsu" pitchFamily="34" charset="0"/>
                <a:cs typeface="Pyidaungsu" pitchFamily="34" charset="0"/>
              </a:rPr>
              <a:t>UNSCRs which extend the mandate of panel experts</a:t>
            </a:r>
            <a:endParaRPr lang="en-US" altLang="en-US" sz="2000" b="1" dirty="0">
              <a:solidFill>
                <a:srgbClr val="002060"/>
              </a:solidFill>
              <a:latin typeface="Pyidaungsu" pitchFamily="34" charset="0"/>
              <a:ea typeface="Myanmar2" pitchFamily="34" charset="0"/>
              <a:cs typeface="Pyidaungsu" pitchFamily="34" charset="0"/>
            </a:endParaRPr>
          </a:p>
        </p:txBody>
      </p:sp>
      <p:sp>
        <p:nvSpPr>
          <p:cNvPr id="104451" name="Text Box 3"/>
          <p:cNvSpPr txBox="1">
            <a:spLocks noChangeArrowheads="1"/>
          </p:cNvSpPr>
          <p:nvPr/>
        </p:nvSpPr>
        <p:spPr bwMode="auto">
          <a:xfrm>
            <a:off x="210332" y="399871"/>
            <a:ext cx="8763000"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lnSpc>
                <a:spcPct val="150000"/>
              </a:lnSpc>
              <a:spcBef>
                <a:spcPct val="50000"/>
              </a:spcBef>
            </a:pPr>
            <a:r>
              <a:rPr lang="en-US" altLang="en-US" sz="2400" b="1" dirty="0">
                <a:solidFill>
                  <a:srgbClr val="002060"/>
                </a:solidFill>
                <a:latin typeface="Pyidaungsu" pitchFamily="34" charset="0"/>
                <a:ea typeface="Myanmar3" pitchFamily="18" charset="0"/>
                <a:cs typeface="Pyidaungsu" pitchFamily="34" charset="0"/>
              </a:rPr>
              <a:t>Proliferation of WMD </a:t>
            </a:r>
            <a:r>
              <a:rPr lang="en-US" altLang="en-US" sz="2400" b="1" dirty="0" err="1">
                <a:solidFill>
                  <a:srgbClr val="002060"/>
                </a:solidFill>
                <a:latin typeface="Pyidaungsu" pitchFamily="34" charset="0"/>
                <a:ea typeface="Myanmar3" pitchFamily="18" charset="0"/>
                <a:cs typeface="Pyidaungsu" pitchFamily="34" charset="0"/>
              </a:rPr>
              <a:t>ဆိုင်ရာ</a:t>
            </a:r>
            <a:r>
              <a:rPr lang="en-US" altLang="en-US" sz="2400" b="1" dirty="0">
                <a:solidFill>
                  <a:srgbClr val="002060"/>
                </a:solidFill>
                <a:latin typeface="Pyidaungsu" pitchFamily="34" charset="0"/>
                <a:ea typeface="Myanmar3" pitchFamily="18" charset="0"/>
                <a:cs typeface="Pyidaungsu" pitchFamily="34" charset="0"/>
              </a:rPr>
              <a:t> UN </a:t>
            </a:r>
            <a:r>
              <a:rPr lang="en-US" altLang="en-US" sz="2400" b="1" dirty="0" err="1">
                <a:solidFill>
                  <a:srgbClr val="002060"/>
                </a:solidFill>
                <a:latin typeface="Pyidaungsu" pitchFamily="34" charset="0"/>
                <a:ea typeface="Myanmar3" pitchFamily="18" charset="0"/>
                <a:cs typeface="Pyidaungsu" pitchFamily="34" charset="0"/>
              </a:rPr>
              <a:t>လုံခြုံရေးကောင်စီဆုံးဖြတ်ချက်များ</a:t>
            </a:r>
            <a:r>
              <a:rPr lang="en-US" altLang="en-US" sz="2400" b="1" dirty="0">
                <a:solidFill>
                  <a:srgbClr val="002060"/>
                </a:solidFill>
                <a:latin typeface="Pyidaungsu" pitchFamily="34" charset="0"/>
                <a:ea typeface="Myanmar3" pitchFamily="18" charset="0"/>
                <a:cs typeface="Pyidaungsu" pitchFamily="34" charset="0"/>
              </a:rPr>
              <a:t> (UNSCRs For DPRK)</a:t>
            </a:r>
          </a:p>
        </p:txBody>
      </p:sp>
      <p:sp>
        <p:nvSpPr>
          <p:cNvPr id="2" name="Rectangle 1"/>
          <p:cNvSpPr/>
          <p:nvPr/>
        </p:nvSpPr>
        <p:spPr>
          <a:xfrm>
            <a:off x="1339754" y="2499309"/>
            <a:ext cx="2394045" cy="3416320"/>
          </a:xfrm>
          <a:prstGeom prst="rect">
            <a:avLst/>
          </a:prstGeom>
        </p:spPr>
        <p:txBody>
          <a:bodyPr wrap="square">
            <a:spAutoFit/>
          </a:bodyPr>
          <a:lstStyle/>
          <a:p>
            <a:pPr marL="457200" indent="-457200">
              <a:lnSpc>
                <a:spcPct val="150000"/>
              </a:lnSpc>
              <a:buFont typeface="+mj-lt"/>
              <a:buAutoNum type="arabicParenR" startAt="11"/>
            </a:pPr>
            <a:r>
              <a:rPr lang="my-MM" sz="2400" dirty="0">
                <a:solidFill>
                  <a:srgbClr val="002060"/>
                </a:solidFill>
                <a:latin typeface="Pyidaungsu" pitchFamily="34" charset="0"/>
                <a:cs typeface="Pyidaungsu" pitchFamily="34" charset="0"/>
              </a:rPr>
              <a:t>1928 (2010), </a:t>
            </a:r>
          </a:p>
          <a:p>
            <a:pPr marL="457200" indent="-457200">
              <a:lnSpc>
                <a:spcPct val="150000"/>
              </a:lnSpc>
              <a:buFont typeface="+mj-lt"/>
              <a:buAutoNum type="arabicParenR" startAt="11"/>
            </a:pPr>
            <a:r>
              <a:rPr lang="my-MM" sz="2400" dirty="0">
                <a:solidFill>
                  <a:srgbClr val="002060"/>
                </a:solidFill>
                <a:latin typeface="Pyidaungsu" pitchFamily="34" charset="0"/>
                <a:cs typeface="Pyidaungsu" pitchFamily="34" charset="0"/>
              </a:rPr>
              <a:t>1985 (2011), </a:t>
            </a:r>
          </a:p>
          <a:p>
            <a:pPr marL="457200" indent="-457200">
              <a:lnSpc>
                <a:spcPct val="150000"/>
              </a:lnSpc>
              <a:buFont typeface="+mj-lt"/>
              <a:buAutoNum type="arabicParenR" startAt="11"/>
            </a:pPr>
            <a:r>
              <a:rPr lang="my-MM" sz="2400" dirty="0">
                <a:solidFill>
                  <a:srgbClr val="002060"/>
                </a:solidFill>
                <a:latin typeface="Pyidaungsu" pitchFamily="34" charset="0"/>
                <a:cs typeface="Pyidaungsu" pitchFamily="34" charset="0"/>
              </a:rPr>
              <a:t>2050 (2012), </a:t>
            </a:r>
          </a:p>
          <a:p>
            <a:pPr marL="457200" indent="-457200">
              <a:lnSpc>
                <a:spcPct val="150000"/>
              </a:lnSpc>
              <a:buFont typeface="+mj-lt"/>
              <a:buAutoNum type="arabicParenR" startAt="11"/>
            </a:pPr>
            <a:r>
              <a:rPr lang="my-MM" sz="2400" dirty="0">
                <a:solidFill>
                  <a:srgbClr val="002060"/>
                </a:solidFill>
                <a:latin typeface="Pyidaungsu" pitchFamily="34" charset="0"/>
                <a:cs typeface="Pyidaungsu" pitchFamily="34" charset="0"/>
              </a:rPr>
              <a:t>2141 (2014), </a:t>
            </a:r>
          </a:p>
          <a:p>
            <a:pPr marL="457200" indent="-457200">
              <a:lnSpc>
                <a:spcPct val="150000"/>
              </a:lnSpc>
              <a:buFont typeface="+mj-lt"/>
              <a:buAutoNum type="arabicParenR" startAt="11"/>
            </a:pPr>
            <a:r>
              <a:rPr lang="my-MM" sz="2400" dirty="0">
                <a:solidFill>
                  <a:srgbClr val="002060"/>
                </a:solidFill>
                <a:latin typeface="Pyidaungsu" pitchFamily="34" charset="0"/>
                <a:cs typeface="Pyidaungsu" pitchFamily="34" charset="0"/>
              </a:rPr>
              <a:t>2207(2015), </a:t>
            </a:r>
          </a:p>
          <a:p>
            <a:pPr marL="457200" indent="-457200">
              <a:lnSpc>
                <a:spcPct val="150000"/>
              </a:lnSpc>
              <a:buFont typeface="+mj-lt"/>
              <a:buAutoNum type="arabicParenR" startAt="11"/>
            </a:pPr>
            <a:r>
              <a:rPr lang="my-MM" sz="2400" dirty="0">
                <a:solidFill>
                  <a:srgbClr val="002060"/>
                </a:solidFill>
                <a:latin typeface="Pyidaungsu" pitchFamily="34" charset="0"/>
                <a:cs typeface="Pyidaungsu" pitchFamily="34" charset="0"/>
              </a:rPr>
              <a:t>2276 (2016), </a:t>
            </a:r>
          </a:p>
        </p:txBody>
      </p:sp>
      <p:sp>
        <p:nvSpPr>
          <p:cNvPr id="5" name="Rectangle 4"/>
          <p:cNvSpPr/>
          <p:nvPr/>
        </p:nvSpPr>
        <p:spPr>
          <a:xfrm>
            <a:off x="4800600" y="2514600"/>
            <a:ext cx="2286000" cy="2862322"/>
          </a:xfrm>
          <a:prstGeom prst="rect">
            <a:avLst/>
          </a:prstGeom>
        </p:spPr>
        <p:txBody>
          <a:bodyPr wrap="square">
            <a:spAutoFit/>
          </a:bodyPr>
          <a:lstStyle/>
          <a:p>
            <a:pPr marL="457200" indent="-457200">
              <a:lnSpc>
                <a:spcPct val="150000"/>
              </a:lnSpc>
              <a:buFont typeface="+mj-lt"/>
              <a:buAutoNum type="arabicParenR" startAt="17"/>
            </a:pPr>
            <a:r>
              <a:rPr lang="my-MM" sz="2400" dirty="0">
                <a:solidFill>
                  <a:srgbClr val="002060"/>
                </a:solidFill>
                <a:latin typeface="Pyidaungsu" pitchFamily="34" charset="0"/>
                <a:cs typeface="Pyidaungsu" pitchFamily="34" charset="0"/>
              </a:rPr>
              <a:t>2345 (2017), </a:t>
            </a:r>
          </a:p>
          <a:p>
            <a:pPr marL="457200" indent="-457200">
              <a:lnSpc>
                <a:spcPct val="150000"/>
              </a:lnSpc>
              <a:buFont typeface="+mj-lt"/>
              <a:buAutoNum type="arabicParenR" startAt="17"/>
            </a:pPr>
            <a:r>
              <a:rPr lang="my-MM" sz="2400" dirty="0">
                <a:solidFill>
                  <a:srgbClr val="002060"/>
                </a:solidFill>
                <a:latin typeface="Pyidaungsu" pitchFamily="34" charset="0"/>
                <a:cs typeface="Pyidaungsu" pitchFamily="34" charset="0"/>
              </a:rPr>
              <a:t>2407(2018), </a:t>
            </a:r>
          </a:p>
          <a:p>
            <a:pPr marL="457200" indent="-457200">
              <a:lnSpc>
                <a:spcPct val="150000"/>
              </a:lnSpc>
              <a:buFont typeface="+mj-lt"/>
              <a:buAutoNum type="arabicParenR" startAt="17"/>
            </a:pPr>
            <a:r>
              <a:rPr lang="my-MM" sz="2400" dirty="0">
                <a:solidFill>
                  <a:srgbClr val="002060"/>
                </a:solidFill>
                <a:latin typeface="Pyidaungsu" pitchFamily="34" charset="0"/>
                <a:cs typeface="Pyidaungsu" pitchFamily="34" charset="0"/>
              </a:rPr>
              <a:t>2464(2019), </a:t>
            </a:r>
          </a:p>
          <a:p>
            <a:pPr marL="457200" indent="-457200">
              <a:lnSpc>
                <a:spcPct val="150000"/>
              </a:lnSpc>
              <a:buFont typeface="+mj-lt"/>
              <a:buAutoNum type="arabicParenR" startAt="17"/>
            </a:pPr>
            <a:r>
              <a:rPr lang="my-MM" sz="2400" dirty="0">
                <a:solidFill>
                  <a:srgbClr val="002060"/>
                </a:solidFill>
                <a:latin typeface="Pyidaungsu" pitchFamily="34" charset="0"/>
                <a:cs typeface="Pyidaungsu" pitchFamily="34" charset="0"/>
              </a:rPr>
              <a:t>2515(2020),</a:t>
            </a:r>
          </a:p>
          <a:p>
            <a:pPr marL="457200" indent="-457200">
              <a:lnSpc>
                <a:spcPct val="150000"/>
              </a:lnSpc>
              <a:buFont typeface="+mj-lt"/>
              <a:buAutoNum type="arabicParenR" startAt="17"/>
            </a:pPr>
            <a:r>
              <a:rPr lang="my-MM" sz="2400" dirty="0">
                <a:solidFill>
                  <a:srgbClr val="002060"/>
                </a:solidFill>
                <a:latin typeface="Pyidaungsu" pitchFamily="34" charset="0"/>
                <a:cs typeface="Pyidaungsu" pitchFamily="34" charset="0"/>
              </a:rPr>
              <a:t>2569 (2021)။ </a:t>
            </a:r>
          </a:p>
        </p:txBody>
      </p:sp>
      <p:cxnSp>
        <p:nvCxnSpPr>
          <p:cNvPr id="4" name="Straight Connector 3"/>
          <p:cNvCxnSpPr/>
          <p:nvPr/>
        </p:nvCxnSpPr>
        <p:spPr>
          <a:xfrm>
            <a:off x="0" y="2486799"/>
            <a:ext cx="9144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0210372"/>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Text Box 3"/>
          <p:cNvSpPr txBox="1">
            <a:spLocks noChangeArrowheads="1"/>
          </p:cNvSpPr>
          <p:nvPr/>
        </p:nvSpPr>
        <p:spPr bwMode="auto">
          <a:xfrm>
            <a:off x="381000" y="381000"/>
            <a:ext cx="838200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lnSpc>
                <a:spcPct val="150000"/>
              </a:lnSpc>
            </a:pPr>
            <a:r>
              <a:rPr lang="en-US" altLang="en-US" sz="2400" b="1" dirty="0">
                <a:solidFill>
                  <a:srgbClr val="002060"/>
                </a:solidFill>
                <a:latin typeface="Pyidaungsu" pitchFamily="34" charset="0"/>
                <a:ea typeface="Myanmar2" pitchFamily="34" charset="0"/>
                <a:cs typeface="Pyidaungsu" pitchFamily="34" charset="0"/>
              </a:rPr>
              <a:t>Recent changes in UNSCR TFS on proliferation financing</a:t>
            </a:r>
            <a:endParaRPr lang="my-MM" altLang="en-US" sz="2400" b="1" dirty="0">
              <a:solidFill>
                <a:srgbClr val="002060"/>
              </a:solidFill>
              <a:latin typeface="Pyidaungsu" pitchFamily="34" charset="0"/>
              <a:ea typeface="Myanmar2" pitchFamily="34" charset="0"/>
              <a:cs typeface="Pyidaungsu" pitchFamily="34" charset="0"/>
            </a:endParaRPr>
          </a:p>
        </p:txBody>
      </p:sp>
      <p:sp>
        <p:nvSpPr>
          <p:cNvPr id="2" name="Rectangle 1"/>
          <p:cNvSpPr/>
          <p:nvPr/>
        </p:nvSpPr>
        <p:spPr>
          <a:xfrm>
            <a:off x="152400" y="1447800"/>
            <a:ext cx="8839200" cy="5416868"/>
          </a:xfrm>
          <a:prstGeom prst="rect">
            <a:avLst/>
          </a:prstGeom>
        </p:spPr>
        <p:txBody>
          <a:bodyPr wrap="square">
            <a:spAutoFit/>
          </a:bodyPr>
          <a:lstStyle/>
          <a:p>
            <a:pPr algn="just">
              <a:lnSpc>
                <a:spcPct val="130000"/>
              </a:lnSpc>
              <a:spcAft>
                <a:spcPts val="1800"/>
              </a:spcAft>
              <a:defRPr/>
            </a:pPr>
            <a:r>
              <a:rPr lang="en-US" sz="2200" dirty="0">
                <a:solidFill>
                  <a:srgbClr val="002060"/>
                </a:solidFill>
                <a:latin typeface="Pyidaungsu" pitchFamily="34" charset="0"/>
                <a:ea typeface="Myanmar3" pitchFamily="18" charset="0"/>
                <a:cs typeface="Pyidaungsu" pitchFamily="34" charset="0"/>
              </a:rPr>
              <a:t>DPRK (UNSCR 2270)</a:t>
            </a:r>
          </a:p>
          <a:p>
            <a:pPr marL="457200" indent="-457200" algn="just">
              <a:lnSpc>
                <a:spcPct val="130000"/>
              </a:lnSpc>
              <a:spcAft>
                <a:spcPts val="1800"/>
              </a:spcAft>
              <a:buFont typeface="+mj-lt"/>
              <a:buAutoNum type="arabicParenR"/>
              <a:defRPr/>
            </a:pPr>
            <a:r>
              <a:rPr lang="my-MM" sz="2200" dirty="0">
                <a:solidFill>
                  <a:srgbClr val="002060"/>
                </a:solidFill>
                <a:latin typeface="Pyidaungsu" pitchFamily="34" charset="0"/>
                <a:ea typeface="Myanmar3" pitchFamily="18" charset="0"/>
                <a:cs typeface="Pyidaungsu" pitchFamily="34" charset="0"/>
              </a:rPr>
              <a:t>ပိုင်ဆိုင်မှုများကိုထိန်းချုပ်ရာတွင်အကြုံးဝင်သည့် စီးပွားရေးအရင်းအမြစ်များ ကို အဓိပ္ပါယ်ဖွင့်ဆိုရာတွင် ရေယာဉ်ကဲ့သို့သော  ပိုင်ဆိုင်မှုများပါဝင်လာခြင်း၊</a:t>
            </a:r>
            <a:endParaRPr lang="en-US" sz="2200" dirty="0">
              <a:solidFill>
                <a:srgbClr val="002060"/>
              </a:solidFill>
              <a:latin typeface="Pyidaungsu" pitchFamily="34" charset="0"/>
              <a:ea typeface="Myanmar3" pitchFamily="18" charset="0"/>
              <a:cs typeface="Pyidaungsu" pitchFamily="34" charset="0"/>
            </a:endParaRPr>
          </a:p>
          <a:p>
            <a:pPr marL="457200" indent="-457200" algn="just">
              <a:lnSpc>
                <a:spcPct val="130000"/>
              </a:lnSpc>
              <a:spcAft>
                <a:spcPts val="1800"/>
              </a:spcAft>
              <a:buFont typeface="+mj-lt"/>
              <a:buAutoNum type="arabicParenR"/>
              <a:defRPr/>
            </a:pPr>
            <a:r>
              <a:rPr lang="my-MM" sz="2200" dirty="0">
                <a:solidFill>
                  <a:srgbClr val="002060"/>
                </a:solidFill>
                <a:latin typeface="Pyidaungsu" pitchFamily="34" charset="0"/>
                <a:ea typeface="Myanmar3" pitchFamily="18" charset="0"/>
                <a:cs typeface="Pyidaungsu" pitchFamily="34" charset="0"/>
              </a:rPr>
              <a:t>ပစ်မှတ်ထားအရေးယူဆောင်ရွက်ရန် စာရင်းသတ်မှတ်ချက်အမျိုးအစားတွင် ပင်လယ်ကူးသင်္ဘောများပါဝင်လာခြင်း၊</a:t>
            </a:r>
            <a:endParaRPr lang="en-US" sz="2200" dirty="0">
              <a:solidFill>
                <a:srgbClr val="002060"/>
              </a:solidFill>
              <a:latin typeface="Pyidaungsu" pitchFamily="34" charset="0"/>
              <a:ea typeface="Myanmar3" pitchFamily="18" charset="0"/>
              <a:cs typeface="Pyidaungsu" pitchFamily="34" charset="0"/>
            </a:endParaRPr>
          </a:p>
          <a:p>
            <a:pPr marL="457200" indent="-457200" algn="just">
              <a:lnSpc>
                <a:spcPct val="130000"/>
              </a:lnSpc>
              <a:spcAft>
                <a:spcPts val="1800"/>
              </a:spcAft>
              <a:buFont typeface="+mj-lt"/>
              <a:buAutoNum type="arabicParenR"/>
              <a:defRPr/>
            </a:pPr>
            <a:r>
              <a:rPr lang="en-US" sz="2200" dirty="0">
                <a:solidFill>
                  <a:srgbClr val="002060"/>
                </a:solidFill>
                <a:latin typeface="Pyidaungsu" pitchFamily="34" charset="0"/>
                <a:ea typeface="Myanmar3" pitchFamily="18" charset="0"/>
                <a:cs typeface="Pyidaungsu" pitchFamily="34" charset="0"/>
              </a:rPr>
              <a:t>DPRK </a:t>
            </a:r>
            <a:r>
              <a:rPr lang="my-MM" sz="2200" dirty="0">
                <a:solidFill>
                  <a:srgbClr val="002060"/>
                </a:solidFill>
                <a:latin typeface="Pyidaungsu" pitchFamily="34" charset="0"/>
                <a:ea typeface="Myanmar3" pitchFamily="18" charset="0"/>
                <a:cs typeface="Pyidaungsu" pitchFamily="34" charset="0"/>
              </a:rPr>
              <a:t>ပြင်ပတွင် </a:t>
            </a:r>
            <a:r>
              <a:rPr lang="en-US" sz="2200" dirty="0">
                <a:solidFill>
                  <a:srgbClr val="002060"/>
                </a:solidFill>
                <a:latin typeface="Pyidaungsu" pitchFamily="34" charset="0"/>
                <a:ea typeface="Myanmar3" pitchFamily="18" charset="0"/>
                <a:cs typeface="Pyidaungsu" pitchFamily="34" charset="0"/>
              </a:rPr>
              <a:t>DPRK </a:t>
            </a:r>
            <a:r>
              <a:rPr lang="my-MM" sz="2200" dirty="0">
                <a:solidFill>
                  <a:srgbClr val="002060"/>
                </a:solidFill>
                <a:latin typeface="Pyidaungsu" pitchFamily="34" charset="0"/>
                <a:ea typeface="Myanmar3" pitchFamily="18" charset="0"/>
                <a:cs typeface="Pyidaungsu" pitchFamily="34" charset="0"/>
              </a:rPr>
              <a:t>အစိုးရ (သို့) အလုပ်သမားပါတီ တို့၏ အဖွဲ့အစည်း များက တိုက်ရိုက်ဖြစ်စေ၊ သွယ်ဝိုက်၍ဖြစ်စေ ပိုင်ဆိုင်သည် (သို့) ထိန်းချုပ် သည့် ငွေကြေး၊ အခြားသော ဘဏ္ဍာရေးနှင့်စီးပွားရေး အရင်းအမြစ်များ ကိုလည်း ထိန်းချုပ်ရန်ပါဝင်လာခြင်း။ </a:t>
            </a:r>
            <a:endParaRPr lang="en-US" sz="2200" dirty="0">
              <a:solidFill>
                <a:srgbClr val="002060"/>
              </a:solidFill>
              <a:latin typeface="Pyidaungsu" pitchFamily="34" charset="0"/>
              <a:ea typeface="Myanmar3" pitchFamily="18" charset="0"/>
              <a:cs typeface="Pyidaungsu" pitchFamily="34" charset="0"/>
            </a:endParaRPr>
          </a:p>
          <a:p>
            <a:pPr marL="457200" indent="-457200" algn="just">
              <a:lnSpc>
                <a:spcPct val="130000"/>
              </a:lnSpc>
              <a:spcAft>
                <a:spcPts val="1800"/>
              </a:spcAft>
              <a:buFont typeface="+mj-lt"/>
              <a:buAutoNum type="arabicParenR"/>
              <a:defRPr/>
            </a:pPr>
            <a:endParaRPr lang="en-US" sz="2200" dirty="0">
              <a:solidFill>
                <a:srgbClr val="002060"/>
              </a:solidFill>
              <a:latin typeface="Pyidaungsu" pitchFamily="34" charset="0"/>
              <a:ea typeface="Myanmar3" pitchFamily="18" charset="0"/>
              <a:cs typeface="Pyidaungsu" pitchFamily="34" charset="0"/>
            </a:endParaRPr>
          </a:p>
        </p:txBody>
      </p:sp>
    </p:spTree>
    <p:extLst>
      <p:ext uri="{BB962C8B-B14F-4D97-AF65-F5344CB8AC3E}">
        <p14:creationId xmlns:p14="http://schemas.microsoft.com/office/powerpoint/2010/main" val="3531497344"/>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2"/>
          <p:cNvSpPr txBox="1">
            <a:spLocks noChangeArrowheads="1"/>
          </p:cNvSpPr>
          <p:nvPr/>
        </p:nvSpPr>
        <p:spPr bwMode="auto">
          <a:xfrm>
            <a:off x="214149" y="1855301"/>
            <a:ext cx="8763000"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lnSpc>
                <a:spcPct val="120000"/>
              </a:lnSpc>
              <a:spcAft>
                <a:spcPts val="400"/>
              </a:spcAft>
            </a:pPr>
            <a:r>
              <a:rPr lang="en-US" sz="2400" dirty="0">
                <a:latin typeface="Pyidaungsu" pitchFamily="34" charset="0"/>
                <a:cs typeface="Pyidaungsu" pitchFamily="34" charset="0"/>
                <a:hlinkClick r:id="rId3" action="ppaction://hlinkfile"/>
              </a:rPr>
              <a:t>Vessels List</a:t>
            </a:r>
            <a:endParaRPr lang="en-US" i="1" dirty="0">
              <a:latin typeface="Pyidaungsu" pitchFamily="34" charset="0"/>
              <a:cs typeface="Pyidaungsu" pitchFamily="34" charset="0"/>
            </a:endParaRPr>
          </a:p>
        </p:txBody>
      </p:sp>
      <p:sp>
        <p:nvSpPr>
          <p:cNvPr id="104451" name="Text Box 3"/>
          <p:cNvSpPr txBox="1">
            <a:spLocks noChangeArrowheads="1"/>
          </p:cNvSpPr>
          <p:nvPr/>
        </p:nvSpPr>
        <p:spPr bwMode="auto">
          <a:xfrm>
            <a:off x="381000" y="381000"/>
            <a:ext cx="8382000" cy="642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lnSpc>
                <a:spcPct val="150000"/>
              </a:lnSpc>
            </a:pPr>
            <a:r>
              <a:rPr lang="en-US" altLang="en-US" sz="2600" b="1" dirty="0">
                <a:solidFill>
                  <a:srgbClr val="002060"/>
                </a:solidFill>
                <a:latin typeface="Pyidaungsu" pitchFamily="34" charset="0"/>
                <a:ea typeface="Myanmar2" pitchFamily="34" charset="0"/>
                <a:cs typeface="Pyidaungsu" pitchFamily="34" charset="0"/>
              </a:rPr>
              <a:t>Designated Vessels List Under UNSCR 1718</a:t>
            </a:r>
          </a:p>
        </p:txBody>
      </p:sp>
    </p:spTree>
    <p:extLst>
      <p:ext uri="{BB962C8B-B14F-4D97-AF65-F5344CB8AC3E}">
        <p14:creationId xmlns:p14="http://schemas.microsoft.com/office/powerpoint/2010/main" val="3253109228"/>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2"/>
          <p:cNvSpPr txBox="1">
            <a:spLocks noChangeArrowheads="1"/>
          </p:cNvSpPr>
          <p:nvPr/>
        </p:nvSpPr>
        <p:spPr bwMode="auto">
          <a:xfrm>
            <a:off x="181429" y="1905000"/>
            <a:ext cx="8763000" cy="4539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marL="3316288" indent="-3316288" algn="just">
              <a:lnSpc>
                <a:spcPct val="150000"/>
              </a:lnSpc>
              <a:spcAft>
                <a:spcPts val="600"/>
              </a:spcAft>
              <a:tabLst>
                <a:tab pos="1377950" algn="l"/>
              </a:tabLst>
            </a:pPr>
            <a:r>
              <a:rPr lang="en-US" altLang="en-US" sz="2200" dirty="0">
                <a:solidFill>
                  <a:srgbClr val="002060"/>
                </a:solidFill>
                <a:latin typeface="Pyidaungsu" pitchFamily="34" charset="0"/>
                <a:ea typeface="Myanmar2" pitchFamily="34" charset="0"/>
                <a:cs typeface="Pyidaungsu" pitchFamily="34" charset="0"/>
              </a:rPr>
              <a:t>UNSCR	- 2231 (2015) </a:t>
            </a:r>
          </a:p>
          <a:p>
            <a:pPr marL="1885950" indent="-514350" algn="just">
              <a:lnSpc>
                <a:spcPct val="150000"/>
              </a:lnSpc>
              <a:spcAft>
                <a:spcPts val="600"/>
              </a:spcAft>
              <a:buFont typeface="Arial" pitchFamily="34" charset="0"/>
              <a:buChar char="•"/>
              <a:tabLst>
                <a:tab pos="1377950" algn="l"/>
              </a:tabLst>
            </a:pPr>
            <a:r>
              <a:rPr lang="en-US" altLang="en-US" sz="2200" dirty="0">
                <a:solidFill>
                  <a:srgbClr val="002060"/>
                </a:solidFill>
                <a:latin typeface="Pyidaungsu" pitchFamily="34" charset="0"/>
                <a:ea typeface="Myanmar2" pitchFamily="34" charset="0"/>
                <a:cs typeface="Pyidaungsu" pitchFamily="34" charset="0"/>
              </a:rPr>
              <a:t>with list of persons, entities, banks, vessels and aircrafts</a:t>
            </a:r>
          </a:p>
          <a:p>
            <a:pPr marL="1885950" indent="-514350" algn="just">
              <a:lnSpc>
                <a:spcPct val="150000"/>
              </a:lnSpc>
              <a:spcAft>
                <a:spcPts val="600"/>
              </a:spcAft>
              <a:buFont typeface="Arial" pitchFamily="34" charset="0"/>
              <a:buChar char="•"/>
              <a:tabLst>
                <a:tab pos="1377950" algn="l"/>
              </a:tabLst>
            </a:pPr>
            <a:r>
              <a:rPr lang="en-US" altLang="en-US" sz="2200" dirty="0">
                <a:solidFill>
                  <a:srgbClr val="002060"/>
                </a:solidFill>
                <a:latin typeface="Pyidaungsu" pitchFamily="34" charset="0"/>
                <a:ea typeface="Myanmar2" pitchFamily="34" charset="0"/>
                <a:cs typeface="Pyidaungsu" pitchFamily="34" charset="0"/>
              </a:rPr>
              <a:t>23 persons &amp; 61 entities are listed</a:t>
            </a:r>
          </a:p>
          <a:p>
            <a:pPr marL="2343150" lvl="1" indent="-514350" algn="just">
              <a:lnSpc>
                <a:spcPct val="150000"/>
              </a:lnSpc>
              <a:spcAft>
                <a:spcPts val="600"/>
              </a:spcAft>
              <a:buFont typeface="Arial" pitchFamily="34" charset="0"/>
              <a:buChar char="•"/>
              <a:tabLst>
                <a:tab pos="1377950" algn="l"/>
              </a:tabLst>
            </a:pPr>
            <a:r>
              <a:rPr lang="en-US" altLang="en-US" sz="2200" dirty="0">
                <a:solidFill>
                  <a:srgbClr val="002060"/>
                </a:solidFill>
                <a:latin typeface="Pyidaungsu" pitchFamily="34" charset="0"/>
                <a:ea typeface="Myanmar2" pitchFamily="34" charset="0"/>
                <a:cs typeface="Pyidaungsu" pitchFamily="34" charset="0"/>
              </a:rPr>
              <a:t>JCPOA  </a:t>
            </a:r>
            <a:r>
              <a:rPr lang="my-MM" altLang="en-US" sz="2200" dirty="0">
                <a:solidFill>
                  <a:srgbClr val="002060"/>
                </a:solidFill>
                <a:latin typeface="Pyidaungsu" pitchFamily="34" charset="0"/>
                <a:ea typeface="Myanmar2" pitchFamily="34" charset="0"/>
                <a:cs typeface="Pyidaungsu" pitchFamily="34" charset="0"/>
              </a:rPr>
              <a:t>ကို ဆန့်ကျင်၍ဆောင်ရွက်ရာတွင် တိုက်ရိုက်</a:t>
            </a:r>
            <a:r>
              <a:rPr lang="en-US" altLang="en-US" sz="2200" dirty="0">
                <a:solidFill>
                  <a:srgbClr val="002060"/>
                </a:solidFill>
                <a:latin typeface="Pyidaungsu" pitchFamily="34" charset="0"/>
                <a:ea typeface="Myanmar2" pitchFamily="34" charset="0"/>
                <a:cs typeface="Pyidaungsu" pitchFamily="34" charset="0"/>
              </a:rPr>
              <a:t> </a:t>
            </a:r>
            <a:r>
              <a:rPr lang="my-MM" altLang="en-US" sz="2200" dirty="0">
                <a:solidFill>
                  <a:srgbClr val="002060"/>
                </a:solidFill>
                <a:latin typeface="Pyidaungsu" pitchFamily="34" charset="0"/>
                <a:ea typeface="Myanmar2" pitchFamily="34" charset="0"/>
                <a:cs typeface="Pyidaungsu" pitchFamily="34" charset="0"/>
              </a:rPr>
              <a:t>(သို့)</a:t>
            </a:r>
            <a:r>
              <a:rPr lang="en-US" altLang="en-US" sz="2200" dirty="0">
                <a:solidFill>
                  <a:srgbClr val="002060"/>
                </a:solidFill>
                <a:latin typeface="Pyidaungsu" pitchFamily="34" charset="0"/>
                <a:ea typeface="Myanmar2" pitchFamily="34" charset="0"/>
                <a:cs typeface="Pyidaungsu" pitchFamily="34" charset="0"/>
              </a:rPr>
              <a:t> </a:t>
            </a:r>
            <a:r>
              <a:rPr lang="my-MM" altLang="en-US" sz="2200" dirty="0">
                <a:solidFill>
                  <a:srgbClr val="002060"/>
                </a:solidFill>
                <a:latin typeface="Pyidaungsu" pitchFamily="34" charset="0"/>
                <a:ea typeface="Myanmar2" pitchFamily="34" charset="0"/>
                <a:cs typeface="Pyidaungsu" pitchFamily="34" charset="0"/>
              </a:rPr>
              <a:t>သွယ်ဝိုက်၍ ဆက်ဆံပတ်သက်ခြင်း၊ ကူညီပေးခြင်း၊</a:t>
            </a:r>
          </a:p>
          <a:p>
            <a:pPr marL="2343150" lvl="1" indent="-514350" algn="just">
              <a:lnSpc>
                <a:spcPct val="150000"/>
              </a:lnSpc>
              <a:spcAft>
                <a:spcPts val="600"/>
              </a:spcAft>
              <a:buFont typeface="Arial" pitchFamily="34" charset="0"/>
              <a:buChar char="•"/>
              <a:tabLst>
                <a:tab pos="1377950" algn="l"/>
              </a:tabLst>
            </a:pPr>
            <a:r>
              <a:rPr lang="en-US" altLang="en-US" sz="2200" dirty="0">
                <a:solidFill>
                  <a:srgbClr val="002060"/>
                </a:solidFill>
                <a:latin typeface="Pyidaungsu" pitchFamily="34" charset="0"/>
                <a:ea typeface="Myanmar2" pitchFamily="34" charset="0"/>
                <a:cs typeface="Pyidaungsu" pitchFamily="34" charset="0"/>
              </a:rPr>
              <a:t>JCPOA</a:t>
            </a:r>
            <a:r>
              <a:rPr lang="my-MM" altLang="en-US" sz="2200" dirty="0">
                <a:solidFill>
                  <a:srgbClr val="002060"/>
                </a:solidFill>
                <a:latin typeface="Pyidaungsu" pitchFamily="34" charset="0"/>
                <a:ea typeface="Myanmar2" pitchFamily="34" charset="0"/>
                <a:cs typeface="Pyidaungsu" pitchFamily="34" charset="0"/>
              </a:rPr>
              <a:t> ကိုရှောင်တိမ်းဆောင်ရွက်မှုများတွင် အကူအညီ ပေးခြင်း</a:t>
            </a:r>
            <a:endParaRPr lang="en-US" altLang="en-US" sz="2200" dirty="0">
              <a:solidFill>
                <a:srgbClr val="002060"/>
              </a:solidFill>
              <a:latin typeface="Pyidaungsu" pitchFamily="34" charset="0"/>
              <a:ea typeface="Myanmar2" pitchFamily="34" charset="0"/>
              <a:cs typeface="Pyidaungsu" pitchFamily="34" charset="0"/>
            </a:endParaRPr>
          </a:p>
          <a:p>
            <a:pPr marL="1828800" lvl="1" algn="just">
              <a:lnSpc>
                <a:spcPct val="150000"/>
              </a:lnSpc>
              <a:spcAft>
                <a:spcPts val="600"/>
              </a:spcAft>
              <a:tabLst>
                <a:tab pos="1377950" algn="l"/>
              </a:tabLst>
            </a:pPr>
            <a:r>
              <a:rPr lang="en-US" altLang="en-US" sz="2200" dirty="0">
                <a:solidFill>
                  <a:srgbClr val="002060"/>
                </a:solidFill>
                <a:latin typeface="Pyidaungsu" pitchFamily="34" charset="0"/>
                <a:ea typeface="Myanmar2" pitchFamily="34" charset="0"/>
                <a:cs typeface="Pyidaungsu" pitchFamily="34" charset="0"/>
              </a:rPr>
              <a:t>(https://www.un.org/securitycouncil/content/2231/list)</a:t>
            </a:r>
          </a:p>
        </p:txBody>
      </p:sp>
      <p:sp>
        <p:nvSpPr>
          <p:cNvPr id="104451" name="Text Box 3"/>
          <p:cNvSpPr txBox="1">
            <a:spLocks noChangeArrowheads="1"/>
          </p:cNvSpPr>
          <p:nvPr/>
        </p:nvSpPr>
        <p:spPr bwMode="auto">
          <a:xfrm>
            <a:off x="181429" y="381000"/>
            <a:ext cx="8763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lnSpc>
                <a:spcPct val="150000"/>
              </a:lnSpc>
              <a:spcBef>
                <a:spcPct val="50000"/>
              </a:spcBef>
            </a:pPr>
            <a:r>
              <a:rPr lang="en-US" altLang="en-US" sz="2400" b="1" dirty="0">
                <a:solidFill>
                  <a:srgbClr val="002060"/>
                </a:solidFill>
                <a:latin typeface="Pyidaungsu" pitchFamily="34" charset="0"/>
                <a:ea typeface="Myanmar3" pitchFamily="18" charset="0"/>
                <a:cs typeface="Pyidaungsu" pitchFamily="34" charset="0"/>
              </a:rPr>
              <a:t>Proliferation of WMD </a:t>
            </a:r>
            <a:r>
              <a:rPr lang="en-US" altLang="en-US" sz="2400" b="1" dirty="0" err="1">
                <a:solidFill>
                  <a:srgbClr val="002060"/>
                </a:solidFill>
                <a:latin typeface="Pyidaungsu" pitchFamily="34" charset="0"/>
                <a:ea typeface="Myanmar3" pitchFamily="18" charset="0"/>
                <a:cs typeface="Pyidaungsu" pitchFamily="34" charset="0"/>
              </a:rPr>
              <a:t>ဆိုင်ရာ</a:t>
            </a:r>
            <a:r>
              <a:rPr lang="en-US" altLang="en-US" sz="2400" b="1" dirty="0">
                <a:solidFill>
                  <a:srgbClr val="002060"/>
                </a:solidFill>
                <a:latin typeface="Pyidaungsu" pitchFamily="34" charset="0"/>
                <a:ea typeface="Myanmar3" pitchFamily="18" charset="0"/>
                <a:cs typeface="Pyidaungsu" pitchFamily="34" charset="0"/>
              </a:rPr>
              <a:t> UN </a:t>
            </a:r>
            <a:r>
              <a:rPr lang="en-US" altLang="en-US" sz="2400" b="1" dirty="0" err="1">
                <a:solidFill>
                  <a:srgbClr val="002060"/>
                </a:solidFill>
                <a:latin typeface="Pyidaungsu" pitchFamily="34" charset="0"/>
                <a:ea typeface="Myanmar3" pitchFamily="18" charset="0"/>
                <a:cs typeface="Pyidaungsu" pitchFamily="34" charset="0"/>
              </a:rPr>
              <a:t>လုံခြုံရေးကောင်စီဆုံးဖြတ်ချက်များ</a:t>
            </a:r>
            <a:r>
              <a:rPr lang="en-US" altLang="en-US" sz="2400" b="1" dirty="0">
                <a:solidFill>
                  <a:srgbClr val="002060"/>
                </a:solidFill>
                <a:latin typeface="Pyidaungsu" pitchFamily="34" charset="0"/>
                <a:ea typeface="Myanmar3" pitchFamily="18" charset="0"/>
                <a:cs typeface="Pyidaungsu" pitchFamily="34" charset="0"/>
              </a:rPr>
              <a:t> (UNSCRs for Iran)</a:t>
            </a:r>
          </a:p>
        </p:txBody>
      </p:sp>
    </p:spTree>
    <p:extLst>
      <p:ext uri="{BB962C8B-B14F-4D97-AF65-F5344CB8AC3E}">
        <p14:creationId xmlns:p14="http://schemas.microsoft.com/office/powerpoint/2010/main" val="4232702992"/>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2"/>
          <p:cNvSpPr txBox="1">
            <a:spLocks noChangeArrowheads="1"/>
          </p:cNvSpPr>
          <p:nvPr/>
        </p:nvSpPr>
        <p:spPr bwMode="auto">
          <a:xfrm>
            <a:off x="181429" y="1905000"/>
            <a:ext cx="8763000" cy="445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marL="3316288" indent="-3316288" algn="just">
              <a:lnSpc>
                <a:spcPct val="150000"/>
              </a:lnSpc>
              <a:spcAft>
                <a:spcPts val="600"/>
              </a:spcAft>
              <a:tabLst>
                <a:tab pos="1377950" algn="l"/>
              </a:tabLst>
            </a:pPr>
            <a:r>
              <a:rPr lang="en-US" altLang="en-US" sz="2200" dirty="0">
                <a:solidFill>
                  <a:srgbClr val="002060"/>
                </a:solidFill>
                <a:latin typeface="Pyidaungsu" pitchFamily="34" charset="0"/>
                <a:ea typeface="Myanmar2" pitchFamily="34" charset="0"/>
                <a:cs typeface="Pyidaungsu" pitchFamily="34" charset="0"/>
              </a:rPr>
              <a:t>Terminated UNSCRs under UNSCR 2231 {</a:t>
            </a:r>
            <a:r>
              <a:rPr lang="en-US" altLang="en-US" sz="2200" dirty="0">
                <a:solidFill>
                  <a:srgbClr val="002060"/>
                </a:solidFill>
                <a:latin typeface="Pyidaungsu" pitchFamily="34" charset="0"/>
                <a:cs typeface="Pyidaungsu" pitchFamily="34" charset="0"/>
              </a:rPr>
              <a:t>Para: 7(a)}</a:t>
            </a:r>
            <a:endParaRPr lang="en-US" altLang="en-US" sz="2200" dirty="0">
              <a:solidFill>
                <a:srgbClr val="002060"/>
              </a:solidFill>
              <a:latin typeface="Pyidaungsu" pitchFamily="34" charset="0"/>
              <a:ea typeface="Myanmar2" pitchFamily="34" charset="0"/>
              <a:cs typeface="Pyidaungsu" pitchFamily="34" charset="0"/>
            </a:endParaRPr>
          </a:p>
          <a:p>
            <a:pPr marL="1039812" indent="-457200" algn="just">
              <a:lnSpc>
                <a:spcPct val="140000"/>
              </a:lnSpc>
              <a:spcBef>
                <a:spcPct val="0"/>
              </a:spcBef>
              <a:spcAft>
                <a:spcPts val="600"/>
              </a:spcAft>
              <a:buFont typeface="+mj-lt"/>
              <a:buAutoNum type="arabicParenR"/>
            </a:pPr>
            <a:r>
              <a:rPr lang="en-US" altLang="en-US" sz="2200" dirty="0">
                <a:solidFill>
                  <a:srgbClr val="002060"/>
                </a:solidFill>
                <a:latin typeface="Pyidaungsu" pitchFamily="34" charset="0"/>
                <a:cs typeface="Pyidaungsu" pitchFamily="34" charset="0"/>
              </a:rPr>
              <a:t>1696 (2006)</a:t>
            </a:r>
          </a:p>
          <a:p>
            <a:pPr marL="1039812" indent="-457200" algn="just">
              <a:lnSpc>
                <a:spcPct val="140000"/>
              </a:lnSpc>
              <a:spcBef>
                <a:spcPct val="0"/>
              </a:spcBef>
              <a:spcAft>
                <a:spcPts val="600"/>
              </a:spcAft>
              <a:buFont typeface="+mj-lt"/>
              <a:buAutoNum type="arabicParenR"/>
            </a:pPr>
            <a:r>
              <a:rPr lang="en-US" altLang="en-US" sz="2200" dirty="0">
                <a:solidFill>
                  <a:srgbClr val="002060"/>
                </a:solidFill>
                <a:latin typeface="Pyidaungsu" pitchFamily="34" charset="0"/>
                <a:cs typeface="Pyidaungsu" pitchFamily="34" charset="0"/>
              </a:rPr>
              <a:t>1737 (2006) </a:t>
            </a:r>
          </a:p>
          <a:p>
            <a:pPr marL="1039812" indent="-457200" algn="just">
              <a:lnSpc>
                <a:spcPct val="140000"/>
              </a:lnSpc>
              <a:spcBef>
                <a:spcPct val="0"/>
              </a:spcBef>
              <a:spcAft>
                <a:spcPts val="600"/>
              </a:spcAft>
              <a:buFont typeface="+mj-lt"/>
              <a:buAutoNum type="arabicParenR"/>
            </a:pPr>
            <a:r>
              <a:rPr lang="en-US" altLang="en-US" sz="2200" dirty="0">
                <a:solidFill>
                  <a:srgbClr val="002060"/>
                </a:solidFill>
                <a:latin typeface="Pyidaungsu" pitchFamily="34" charset="0"/>
                <a:cs typeface="Pyidaungsu" pitchFamily="34" charset="0"/>
              </a:rPr>
              <a:t>1747 (2007) </a:t>
            </a:r>
          </a:p>
          <a:p>
            <a:pPr marL="1039812" indent="-457200" algn="just">
              <a:lnSpc>
                <a:spcPct val="140000"/>
              </a:lnSpc>
              <a:spcBef>
                <a:spcPct val="0"/>
              </a:spcBef>
              <a:spcAft>
                <a:spcPts val="600"/>
              </a:spcAft>
              <a:buFont typeface="+mj-lt"/>
              <a:buAutoNum type="arabicParenR"/>
            </a:pPr>
            <a:r>
              <a:rPr lang="en-US" altLang="en-US" sz="2200" dirty="0">
                <a:solidFill>
                  <a:srgbClr val="002060"/>
                </a:solidFill>
                <a:latin typeface="Pyidaungsu" pitchFamily="34" charset="0"/>
                <a:cs typeface="Pyidaungsu" pitchFamily="34" charset="0"/>
              </a:rPr>
              <a:t>1803 (2008) </a:t>
            </a:r>
          </a:p>
          <a:p>
            <a:pPr marL="1039812" indent="-457200" algn="just">
              <a:lnSpc>
                <a:spcPct val="140000"/>
              </a:lnSpc>
              <a:spcBef>
                <a:spcPct val="0"/>
              </a:spcBef>
              <a:spcAft>
                <a:spcPts val="600"/>
              </a:spcAft>
              <a:buFont typeface="+mj-lt"/>
              <a:buAutoNum type="arabicParenR"/>
            </a:pPr>
            <a:r>
              <a:rPr lang="en-US" altLang="en-US" sz="2200" dirty="0">
                <a:solidFill>
                  <a:srgbClr val="002060"/>
                </a:solidFill>
                <a:latin typeface="Pyidaungsu" pitchFamily="34" charset="0"/>
                <a:cs typeface="Pyidaungsu" pitchFamily="34" charset="0"/>
              </a:rPr>
              <a:t>1835 (2008) </a:t>
            </a:r>
          </a:p>
          <a:p>
            <a:pPr marL="1039812" indent="-457200" algn="just">
              <a:lnSpc>
                <a:spcPct val="140000"/>
              </a:lnSpc>
              <a:spcBef>
                <a:spcPct val="0"/>
              </a:spcBef>
              <a:spcAft>
                <a:spcPts val="600"/>
              </a:spcAft>
              <a:buFont typeface="+mj-lt"/>
              <a:buAutoNum type="arabicParenR"/>
            </a:pPr>
            <a:r>
              <a:rPr lang="en-US" altLang="en-US" sz="2200" dirty="0">
                <a:solidFill>
                  <a:srgbClr val="002060"/>
                </a:solidFill>
                <a:latin typeface="Pyidaungsu" pitchFamily="34" charset="0"/>
                <a:cs typeface="Pyidaungsu" pitchFamily="34" charset="0"/>
              </a:rPr>
              <a:t>1929 (2010) </a:t>
            </a:r>
          </a:p>
          <a:p>
            <a:pPr marL="1039812" indent="-457200" algn="just">
              <a:lnSpc>
                <a:spcPct val="140000"/>
              </a:lnSpc>
              <a:spcBef>
                <a:spcPct val="0"/>
              </a:spcBef>
              <a:spcAft>
                <a:spcPts val="600"/>
              </a:spcAft>
              <a:buFont typeface="+mj-lt"/>
              <a:buAutoNum type="arabicParenR"/>
            </a:pPr>
            <a:r>
              <a:rPr lang="en-US" altLang="en-US" sz="2200" dirty="0">
                <a:solidFill>
                  <a:srgbClr val="002060"/>
                </a:solidFill>
                <a:latin typeface="Pyidaungsu" pitchFamily="34" charset="0"/>
                <a:cs typeface="Pyidaungsu" pitchFamily="34" charset="0"/>
              </a:rPr>
              <a:t>2224 (2015)</a:t>
            </a:r>
          </a:p>
        </p:txBody>
      </p:sp>
      <p:sp>
        <p:nvSpPr>
          <p:cNvPr id="104451" name="Text Box 3"/>
          <p:cNvSpPr txBox="1">
            <a:spLocks noChangeArrowheads="1"/>
          </p:cNvSpPr>
          <p:nvPr/>
        </p:nvSpPr>
        <p:spPr bwMode="auto">
          <a:xfrm>
            <a:off x="181429" y="381000"/>
            <a:ext cx="8763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lnSpc>
                <a:spcPct val="150000"/>
              </a:lnSpc>
              <a:spcBef>
                <a:spcPct val="50000"/>
              </a:spcBef>
            </a:pPr>
            <a:r>
              <a:rPr lang="en-US" altLang="en-US" sz="2400" b="1" dirty="0">
                <a:solidFill>
                  <a:srgbClr val="002060"/>
                </a:solidFill>
                <a:latin typeface="Pyidaungsu" pitchFamily="34" charset="0"/>
                <a:ea typeface="Myanmar3" pitchFamily="18" charset="0"/>
                <a:cs typeface="Pyidaungsu" pitchFamily="34" charset="0"/>
              </a:rPr>
              <a:t>Proliferation of WMD </a:t>
            </a:r>
            <a:r>
              <a:rPr lang="en-US" altLang="en-US" sz="2400" b="1" dirty="0" err="1">
                <a:solidFill>
                  <a:srgbClr val="002060"/>
                </a:solidFill>
                <a:latin typeface="Pyidaungsu" pitchFamily="34" charset="0"/>
                <a:ea typeface="Myanmar3" pitchFamily="18" charset="0"/>
                <a:cs typeface="Pyidaungsu" pitchFamily="34" charset="0"/>
              </a:rPr>
              <a:t>ဆိုင်ရာ</a:t>
            </a:r>
            <a:r>
              <a:rPr lang="en-US" altLang="en-US" sz="2400" b="1" dirty="0">
                <a:solidFill>
                  <a:srgbClr val="002060"/>
                </a:solidFill>
                <a:latin typeface="Pyidaungsu" pitchFamily="34" charset="0"/>
                <a:ea typeface="Myanmar3" pitchFamily="18" charset="0"/>
                <a:cs typeface="Pyidaungsu" pitchFamily="34" charset="0"/>
              </a:rPr>
              <a:t> UN </a:t>
            </a:r>
            <a:r>
              <a:rPr lang="en-US" altLang="en-US" sz="2400" b="1" dirty="0" err="1">
                <a:solidFill>
                  <a:srgbClr val="002060"/>
                </a:solidFill>
                <a:latin typeface="Pyidaungsu" pitchFamily="34" charset="0"/>
                <a:ea typeface="Myanmar3" pitchFamily="18" charset="0"/>
                <a:cs typeface="Pyidaungsu" pitchFamily="34" charset="0"/>
              </a:rPr>
              <a:t>လုံခြုံရေးကောင်စီဆုံးဖြတ်ချက်များ</a:t>
            </a:r>
            <a:r>
              <a:rPr lang="en-US" altLang="en-US" sz="2400" b="1" dirty="0">
                <a:solidFill>
                  <a:srgbClr val="002060"/>
                </a:solidFill>
                <a:latin typeface="Pyidaungsu" pitchFamily="34" charset="0"/>
                <a:ea typeface="Myanmar3" pitchFamily="18" charset="0"/>
                <a:cs typeface="Pyidaungsu" pitchFamily="34" charset="0"/>
              </a:rPr>
              <a:t> (UNSCRs for Iran)</a:t>
            </a:r>
          </a:p>
        </p:txBody>
      </p:sp>
    </p:spTree>
    <p:extLst>
      <p:ext uri="{BB962C8B-B14F-4D97-AF65-F5344CB8AC3E}">
        <p14:creationId xmlns:p14="http://schemas.microsoft.com/office/powerpoint/2010/main" val="1554778470"/>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Text Box 3"/>
          <p:cNvSpPr txBox="1">
            <a:spLocks noChangeArrowheads="1"/>
          </p:cNvSpPr>
          <p:nvPr/>
        </p:nvSpPr>
        <p:spPr bwMode="auto">
          <a:xfrm>
            <a:off x="381000" y="381000"/>
            <a:ext cx="838200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lnSpc>
                <a:spcPct val="150000"/>
              </a:lnSpc>
            </a:pPr>
            <a:r>
              <a:rPr lang="en-US" altLang="en-US" sz="2400" b="1" dirty="0">
                <a:solidFill>
                  <a:srgbClr val="002060"/>
                </a:solidFill>
                <a:latin typeface="Pyidaungsu" pitchFamily="34" charset="0"/>
                <a:ea typeface="Myanmar2" pitchFamily="34" charset="0"/>
                <a:cs typeface="Pyidaungsu" pitchFamily="34" charset="0"/>
              </a:rPr>
              <a:t>Recent changes in UNSCR TFS on proliferation financing</a:t>
            </a:r>
            <a:endParaRPr lang="my-MM" altLang="en-US" sz="2400" b="1" dirty="0">
              <a:solidFill>
                <a:srgbClr val="002060"/>
              </a:solidFill>
              <a:latin typeface="Pyidaungsu" pitchFamily="34" charset="0"/>
              <a:ea typeface="Myanmar2" pitchFamily="34" charset="0"/>
              <a:cs typeface="Pyidaungsu" pitchFamily="34" charset="0"/>
            </a:endParaRPr>
          </a:p>
        </p:txBody>
      </p:sp>
      <p:sp>
        <p:nvSpPr>
          <p:cNvPr id="2" name="Rectangle 1"/>
          <p:cNvSpPr/>
          <p:nvPr/>
        </p:nvSpPr>
        <p:spPr>
          <a:xfrm>
            <a:off x="152400" y="1524000"/>
            <a:ext cx="8839200" cy="4542782"/>
          </a:xfrm>
          <a:prstGeom prst="rect">
            <a:avLst/>
          </a:prstGeom>
        </p:spPr>
        <p:txBody>
          <a:bodyPr wrap="square">
            <a:spAutoFit/>
          </a:bodyPr>
          <a:lstStyle/>
          <a:p>
            <a:pPr algn="just">
              <a:lnSpc>
                <a:spcPct val="130000"/>
              </a:lnSpc>
              <a:spcAft>
                <a:spcPts val="1800"/>
              </a:spcAft>
              <a:defRPr/>
            </a:pPr>
            <a:r>
              <a:rPr lang="en-US" sz="2200" dirty="0">
                <a:solidFill>
                  <a:srgbClr val="002060"/>
                </a:solidFill>
                <a:latin typeface="Pyidaungsu" pitchFamily="34" charset="0"/>
                <a:ea typeface="Myanmar3" pitchFamily="18" charset="0"/>
                <a:cs typeface="Pyidaungsu" pitchFamily="34" charset="0"/>
              </a:rPr>
              <a:t>Iran (UNSCR 2231)</a:t>
            </a:r>
          </a:p>
          <a:p>
            <a:pPr marL="342900" indent="-342900" algn="just">
              <a:lnSpc>
                <a:spcPct val="140000"/>
              </a:lnSpc>
              <a:spcAft>
                <a:spcPts val="1800"/>
              </a:spcAft>
              <a:buFont typeface="Arial" pitchFamily="34" charset="0"/>
              <a:buChar char="•"/>
              <a:defRPr/>
            </a:pPr>
            <a:r>
              <a:rPr lang="my-MM" sz="2200" dirty="0">
                <a:solidFill>
                  <a:srgbClr val="002060"/>
                </a:solidFill>
                <a:latin typeface="Pyidaungsu" pitchFamily="34" charset="0"/>
                <a:ea typeface="Myanmar3" pitchFamily="18" charset="0"/>
                <a:cs typeface="Pyidaungsu" pitchFamily="34" charset="0"/>
              </a:rPr>
              <a:t>အီရန်နိုင်ငံဆိုင်ရာ ယခင် </a:t>
            </a:r>
            <a:r>
              <a:rPr lang="en-US" sz="2200" dirty="0">
                <a:solidFill>
                  <a:srgbClr val="002060"/>
                </a:solidFill>
                <a:latin typeface="Pyidaungsu" pitchFamily="34" charset="0"/>
                <a:ea typeface="Myanmar3" pitchFamily="18" charset="0"/>
                <a:cs typeface="Pyidaungsu" pitchFamily="34" charset="0"/>
              </a:rPr>
              <a:t>UNSCR</a:t>
            </a:r>
            <a:r>
              <a:rPr lang="my-MM" sz="2200" dirty="0">
                <a:solidFill>
                  <a:srgbClr val="002060"/>
                </a:solidFill>
                <a:latin typeface="Pyidaungsu" pitchFamily="34" charset="0"/>
                <a:ea typeface="Myanmar3" pitchFamily="18" charset="0"/>
                <a:cs typeface="Pyidaungsu" pitchFamily="34" charset="0"/>
              </a:rPr>
              <a:t> များအရ ပစ်မှတ်ထားအရေးယူရန် သတ်မှတ် ထားသည့် လူပုဂ္ဂိုလ်နှင့်အဖွဲ့အစည်းများအား စာရင်းမှပယ်ဖျက်ပေးခြင်း၊</a:t>
            </a:r>
          </a:p>
          <a:p>
            <a:pPr marL="342900" indent="-342900" algn="just">
              <a:lnSpc>
                <a:spcPct val="140000"/>
              </a:lnSpc>
              <a:spcAft>
                <a:spcPts val="1800"/>
              </a:spcAft>
              <a:buFont typeface="Arial" pitchFamily="34" charset="0"/>
              <a:buChar char="•"/>
              <a:defRPr/>
            </a:pPr>
            <a:r>
              <a:rPr lang="en-US" sz="2200" dirty="0">
                <a:solidFill>
                  <a:srgbClr val="002060"/>
                </a:solidFill>
                <a:latin typeface="Pyidaungsu" pitchFamily="34" charset="0"/>
                <a:ea typeface="Myanmar3" pitchFamily="18" charset="0"/>
                <a:cs typeface="Pyidaungsu" pitchFamily="34" charset="0"/>
              </a:rPr>
              <a:t>UNSCR 2231 </a:t>
            </a:r>
            <a:r>
              <a:rPr lang="my-MM" sz="2200" dirty="0">
                <a:solidFill>
                  <a:srgbClr val="002060"/>
                </a:solidFill>
                <a:latin typeface="Pyidaungsu" pitchFamily="34" charset="0"/>
                <a:ea typeface="Myanmar3" pitchFamily="18" charset="0"/>
                <a:cs typeface="Pyidaungsu" pitchFamily="34" charset="0"/>
              </a:rPr>
              <a:t>အရ ပစ်မှတ်ထားအရေးယူရန် သတ်မှတ်ထားသည့် လူပုဂ္ဂိုလ်နှင့် အဖွဲ့အစည်းများကျန်ရှိနေခြင်း၊</a:t>
            </a:r>
          </a:p>
          <a:p>
            <a:pPr marL="342900" indent="-342900" algn="just">
              <a:lnSpc>
                <a:spcPct val="140000"/>
              </a:lnSpc>
              <a:spcAft>
                <a:spcPts val="1800"/>
              </a:spcAft>
              <a:buFont typeface="Arial" pitchFamily="34" charset="0"/>
              <a:buChar char="•"/>
              <a:defRPr/>
            </a:pPr>
            <a:r>
              <a:rPr lang="en-US" sz="2200" dirty="0">
                <a:solidFill>
                  <a:srgbClr val="002060"/>
                </a:solidFill>
                <a:latin typeface="Pyidaungsu" pitchFamily="34" charset="0"/>
                <a:ea typeface="Myanmar3" pitchFamily="18" charset="0"/>
                <a:cs typeface="Pyidaungsu" pitchFamily="34" charset="0"/>
              </a:rPr>
              <a:t>UNSCR 2231</a:t>
            </a:r>
            <a:r>
              <a:rPr lang="my-MM" sz="2200" dirty="0">
                <a:solidFill>
                  <a:srgbClr val="002060"/>
                </a:solidFill>
                <a:latin typeface="Pyidaungsu" pitchFamily="34" charset="0"/>
                <a:ea typeface="Myanmar3" pitchFamily="18" charset="0"/>
                <a:cs typeface="Pyidaungsu" pitchFamily="34" charset="0"/>
              </a:rPr>
              <a:t> ၏ နောက်ဆက်တွဲ ခ၊ အပိုဒ် ၆(ဂ) အရ လုံခြုံရေးကောင်စီ အနေဖြင့် ပစ်မှတ်ထားအရေးယူရန်စာရင်းတွင် ထည့်သွင်းခြင်းနှင့်ပယ်ဖျက်ခြင်း များဆောင်ရွက်နိုင်ခြင်း။</a:t>
            </a:r>
            <a:endParaRPr lang="en-US" sz="2200" dirty="0">
              <a:solidFill>
                <a:srgbClr val="002060"/>
              </a:solidFill>
              <a:latin typeface="Pyidaungsu" pitchFamily="34" charset="0"/>
              <a:ea typeface="Myanmar3" pitchFamily="18" charset="0"/>
              <a:cs typeface="Pyidaungsu" pitchFamily="34" charset="0"/>
            </a:endParaRPr>
          </a:p>
        </p:txBody>
      </p:sp>
    </p:spTree>
    <p:extLst>
      <p:ext uri="{BB962C8B-B14F-4D97-AF65-F5344CB8AC3E}">
        <p14:creationId xmlns:p14="http://schemas.microsoft.com/office/powerpoint/2010/main" val="2287153715"/>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Text Box 3"/>
          <p:cNvSpPr txBox="1">
            <a:spLocks noChangeArrowheads="1"/>
          </p:cNvSpPr>
          <p:nvPr/>
        </p:nvSpPr>
        <p:spPr bwMode="auto">
          <a:xfrm>
            <a:off x="381000" y="381000"/>
            <a:ext cx="8382000"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lnSpc>
                <a:spcPct val="150000"/>
              </a:lnSpc>
            </a:pPr>
            <a:r>
              <a:rPr lang="en-US" altLang="en-US" sz="2400" b="1" dirty="0">
                <a:solidFill>
                  <a:srgbClr val="002060"/>
                </a:solidFill>
                <a:latin typeface="Pyidaungsu" pitchFamily="34" charset="0"/>
                <a:ea typeface="Myanmar2" pitchFamily="34" charset="0"/>
                <a:cs typeface="Pyidaungsu" pitchFamily="34" charset="0"/>
              </a:rPr>
              <a:t>The List established and maintained pursuant to </a:t>
            </a:r>
          </a:p>
          <a:p>
            <a:pPr algn="ctr">
              <a:lnSpc>
                <a:spcPct val="150000"/>
              </a:lnSpc>
            </a:pPr>
            <a:r>
              <a:rPr lang="en-US" altLang="en-US" sz="2400" b="1" dirty="0">
                <a:solidFill>
                  <a:srgbClr val="002060"/>
                </a:solidFill>
                <a:latin typeface="Pyidaungsu" pitchFamily="34" charset="0"/>
                <a:ea typeface="Myanmar2" pitchFamily="34" charset="0"/>
                <a:cs typeface="Pyidaungsu" pitchFamily="34" charset="0"/>
              </a:rPr>
              <a:t>UNSCR 2231 (2015) </a:t>
            </a:r>
            <a:endParaRPr lang="my-MM" altLang="en-US" sz="2400" b="1" dirty="0">
              <a:solidFill>
                <a:srgbClr val="002060"/>
              </a:solidFill>
              <a:latin typeface="Pyidaungsu" pitchFamily="34" charset="0"/>
              <a:ea typeface="Myanmar2" pitchFamily="34" charset="0"/>
              <a:cs typeface="Pyidaungsu" pitchFamily="34" charset="0"/>
            </a:endParaRPr>
          </a:p>
        </p:txBody>
      </p:sp>
      <p:sp>
        <p:nvSpPr>
          <p:cNvPr id="2" name="Rectangle 1"/>
          <p:cNvSpPr/>
          <p:nvPr/>
        </p:nvSpPr>
        <p:spPr>
          <a:xfrm>
            <a:off x="152400" y="1447800"/>
            <a:ext cx="8839200" cy="2985433"/>
          </a:xfrm>
          <a:prstGeom prst="rect">
            <a:avLst/>
          </a:prstGeom>
        </p:spPr>
        <p:txBody>
          <a:bodyPr wrap="square">
            <a:spAutoFit/>
          </a:bodyPr>
          <a:lstStyle/>
          <a:p>
            <a:pPr marL="342900" indent="-342900" algn="ctr">
              <a:lnSpc>
                <a:spcPct val="130000"/>
              </a:lnSpc>
              <a:spcAft>
                <a:spcPts val="1800"/>
              </a:spcAft>
              <a:buFont typeface="Arial" pitchFamily="34" charset="0"/>
              <a:buChar char="•"/>
              <a:defRPr/>
            </a:pPr>
            <a:endParaRPr lang="en-US" sz="2200" dirty="0">
              <a:solidFill>
                <a:srgbClr val="002060"/>
              </a:solidFill>
              <a:latin typeface="Pyidaungsu" pitchFamily="34" charset="0"/>
              <a:ea typeface="Myanmar3" pitchFamily="18" charset="0"/>
              <a:cs typeface="Pyidaungsu" pitchFamily="34" charset="0"/>
              <a:hlinkClick r:id="rId3"/>
            </a:endParaRPr>
          </a:p>
          <a:p>
            <a:pPr marL="342900" indent="-342900" algn="ctr">
              <a:lnSpc>
                <a:spcPct val="130000"/>
              </a:lnSpc>
              <a:spcAft>
                <a:spcPts val="1800"/>
              </a:spcAft>
              <a:buFont typeface="Arial" pitchFamily="34" charset="0"/>
              <a:buChar char="•"/>
              <a:defRPr/>
            </a:pPr>
            <a:r>
              <a:rPr lang="en-US" sz="2200" dirty="0">
                <a:solidFill>
                  <a:srgbClr val="002060"/>
                </a:solidFill>
                <a:latin typeface="Pyidaungsu" pitchFamily="34" charset="0"/>
                <a:ea typeface="Myanmar3" pitchFamily="18" charset="0"/>
                <a:cs typeface="Pyidaungsu" pitchFamily="34" charset="0"/>
                <a:hlinkClick r:id="rId4" action="ppaction://hlinkfile"/>
              </a:rPr>
              <a:t>The List established and maintained pursuant to Security Council res. 2231 (2015) </a:t>
            </a:r>
            <a:endParaRPr lang="en-US" sz="2200" dirty="0">
              <a:solidFill>
                <a:srgbClr val="002060"/>
              </a:solidFill>
              <a:latin typeface="Pyidaungsu" pitchFamily="34" charset="0"/>
              <a:ea typeface="Myanmar3" pitchFamily="18" charset="0"/>
              <a:cs typeface="Pyidaungsu" pitchFamily="34" charset="0"/>
              <a:hlinkClick r:id="rId3"/>
            </a:endParaRPr>
          </a:p>
          <a:p>
            <a:pPr marL="342900" indent="-342900" algn="ctr">
              <a:lnSpc>
                <a:spcPct val="130000"/>
              </a:lnSpc>
              <a:spcAft>
                <a:spcPts val="1800"/>
              </a:spcAft>
              <a:buFont typeface="Arial" pitchFamily="34" charset="0"/>
              <a:buChar char="•"/>
              <a:defRPr/>
            </a:pPr>
            <a:r>
              <a:rPr lang="en-US" sz="2200" dirty="0">
                <a:solidFill>
                  <a:srgbClr val="002060"/>
                </a:solidFill>
                <a:latin typeface="Pyidaungsu" pitchFamily="34" charset="0"/>
                <a:ea typeface="Myanmar3" pitchFamily="18" charset="0"/>
                <a:cs typeface="Pyidaungsu" pitchFamily="34" charset="0"/>
                <a:hlinkClick r:id="rId3"/>
              </a:rPr>
              <a:t>https://www.un.org/securitycouncil/content/2231/list</a:t>
            </a:r>
            <a:endParaRPr lang="en-US" sz="2200" dirty="0">
              <a:solidFill>
                <a:srgbClr val="002060"/>
              </a:solidFill>
              <a:latin typeface="Pyidaungsu" pitchFamily="34" charset="0"/>
              <a:ea typeface="Myanmar3" pitchFamily="18" charset="0"/>
              <a:cs typeface="Pyidaungsu" pitchFamily="34" charset="0"/>
            </a:endParaRPr>
          </a:p>
          <a:p>
            <a:pPr marL="342900" indent="-342900" algn="ctr">
              <a:lnSpc>
                <a:spcPct val="130000"/>
              </a:lnSpc>
              <a:spcAft>
                <a:spcPts val="1800"/>
              </a:spcAft>
              <a:buFont typeface="Arial" pitchFamily="34" charset="0"/>
              <a:buChar char="•"/>
              <a:defRPr/>
            </a:pPr>
            <a:endParaRPr lang="en-US" sz="2200" dirty="0">
              <a:solidFill>
                <a:srgbClr val="002060"/>
              </a:solidFill>
              <a:latin typeface="Pyidaungsu" pitchFamily="34" charset="0"/>
              <a:ea typeface="Myanmar3" pitchFamily="18" charset="0"/>
              <a:cs typeface="Pyidaungsu" pitchFamily="34" charset="0"/>
            </a:endParaRPr>
          </a:p>
        </p:txBody>
      </p:sp>
    </p:spTree>
    <p:extLst>
      <p:ext uri="{BB962C8B-B14F-4D97-AF65-F5344CB8AC3E}">
        <p14:creationId xmlns:p14="http://schemas.microsoft.com/office/powerpoint/2010/main" val="211508382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2"/>
          <p:cNvSpPr txBox="1">
            <a:spLocks noChangeArrowheads="1"/>
          </p:cNvSpPr>
          <p:nvPr/>
        </p:nvSpPr>
        <p:spPr bwMode="auto">
          <a:xfrm>
            <a:off x="190500" y="1219200"/>
            <a:ext cx="8763000" cy="5673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just">
              <a:lnSpc>
                <a:spcPct val="140000"/>
              </a:lnSpc>
              <a:spcAft>
                <a:spcPts val="800"/>
              </a:spcAft>
            </a:pPr>
            <a:r>
              <a:rPr lang="en-US" altLang="en-US" sz="2000" b="1" dirty="0">
                <a:solidFill>
                  <a:srgbClr val="002060"/>
                </a:solidFill>
                <a:latin typeface="Pyidaungsu" pitchFamily="34" charset="0"/>
                <a:ea typeface="Myanmar2" pitchFamily="34" charset="0"/>
                <a:cs typeface="Pyidaungsu" pitchFamily="34" charset="0"/>
              </a:rPr>
              <a:t>Dual-Use Goods (</a:t>
            </a:r>
            <a:r>
              <a:rPr lang="en-US" altLang="en-US" sz="2000" b="1" dirty="0" err="1">
                <a:solidFill>
                  <a:srgbClr val="002060"/>
                </a:solidFill>
                <a:latin typeface="Pyidaungsu" pitchFamily="34" charset="0"/>
                <a:ea typeface="Myanmar2" pitchFamily="34" charset="0"/>
                <a:cs typeface="Pyidaungsu" pitchFamily="34" charset="0"/>
              </a:rPr>
              <a:t>နှစ်မျိုးသုံးပစ္စည်းများ</a:t>
            </a:r>
            <a:r>
              <a:rPr lang="en-US" altLang="en-US" sz="2000" b="1" dirty="0">
                <a:solidFill>
                  <a:srgbClr val="002060"/>
                </a:solidFill>
                <a:latin typeface="Pyidaungsu" pitchFamily="34" charset="0"/>
                <a:ea typeface="Myanmar2" pitchFamily="34" charset="0"/>
                <a:cs typeface="Pyidaungsu" pitchFamily="34" charset="0"/>
              </a:rPr>
              <a:t>)</a:t>
            </a:r>
          </a:p>
          <a:p>
            <a:pPr marL="342900" indent="-342900" algn="just">
              <a:lnSpc>
                <a:spcPct val="140000"/>
              </a:lnSpc>
              <a:spcAft>
                <a:spcPts val="800"/>
              </a:spcAft>
              <a:buFont typeface="Arial" pitchFamily="34" charset="0"/>
              <a:buChar char="•"/>
            </a:pPr>
            <a:r>
              <a:rPr lang="en-US" altLang="en-US" sz="2000" dirty="0">
                <a:solidFill>
                  <a:srgbClr val="002060"/>
                </a:solidFill>
                <a:latin typeface="Pyidaungsu" pitchFamily="34" charset="0"/>
                <a:ea typeface="Myanmar2" pitchFamily="34" charset="0"/>
                <a:cs typeface="Pyidaungsu" pitchFamily="34" charset="0"/>
              </a:rPr>
              <a:t>Dual-use goods are items that have both commercial and military or proliferation applications. This can include goods that are components of a weapon, or those that would be used in the manufacture of a weapon (e.g. certain machine tools that are used for repairing automobiles can also be used to manufacture certain component parts of missiles).</a:t>
            </a:r>
          </a:p>
          <a:p>
            <a:pPr marL="342900" indent="-342900" algn="just">
              <a:lnSpc>
                <a:spcPct val="140000"/>
              </a:lnSpc>
              <a:spcAft>
                <a:spcPts val="800"/>
              </a:spcAft>
              <a:buFont typeface="Arial" pitchFamily="34" charset="0"/>
              <a:buChar char="•"/>
            </a:pPr>
            <a:r>
              <a:rPr lang="my-MM" altLang="en-US" sz="2000" dirty="0">
                <a:solidFill>
                  <a:srgbClr val="002060"/>
                </a:solidFill>
                <a:latin typeface="Pyidaungsu" pitchFamily="34" charset="0"/>
                <a:ea typeface="Myanmar2" pitchFamily="34" charset="0"/>
                <a:cs typeface="Pyidaungsu" pitchFamily="34" charset="0"/>
              </a:rPr>
              <a:t>ကုန်သွယ်စီးပွားရေးလုပ်ငန်းဆိုင်ရာနှင့် စစ်ဘက်ဆိုင်ရာ(သို့) လူအများအပြားသေကြေ စေသော လက်နက်များပြန့်ပွားစေခြင်းဆိုင်ရာ ကိစ္စနှစ်မျိုးလုံးအတွက်အသုံးပြုနိုင် သော ပစ္စည်းများကိုခေါ်ပါသည်။ လက်နက်အစိတ်အပိုင်း (သို့) လက်နက်ထုတ်လုပ် ခြင်းတွင်အသုံးပြုနိုင်သည့် ပစ္စည်းများပါဝင်နိုင်ပါသည်။ </a:t>
            </a:r>
          </a:p>
          <a:p>
            <a:pPr marL="342900" indent="-342900" algn="just">
              <a:lnSpc>
                <a:spcPct val="140000"/>
              </a:lnSpc>
              <a:spcAft>
                <a:spcPts val="800"/>
              </a:spcAft>
              <a:buFont typeface="Arial" pitchFamily="34" charset="0"/>
              <a:buChar char="•"/>
            </a:pPr>
            <a:endParaRPr lang="my-MM" altLang="en-US" sz="2000" dirty="0">
              <a:solidFill>
                <a:srgbClr val="002060"/>
              </a:solidFill>
              <a:latin typeface="Pyidaungsu" pitchFamily="34" charset="0"/>
              <a:ea typeface="Myanmar2" pitchFamily="34" charset="0"/>
              <a:cs typeface="Pyidaungsu" pitchFamily="34" charset="0"/>
            </a:endParaRPr>
          </a:p>
          <a:p>
            <a:pPr algn="just">
              <a:lnSpc>
                <a:spcPct val="140000"/>
              </a:lnSpc>
              <a:spcAft>
                <a:spcPts val="800"/>
              </a:spcAft>
            </a:pPr>
            <a:r>
              <a:rPr lang="my-MM" altLang="en-US" sz="2000" dirty="0">
                <a:solidFill>
                  <a:srgbClr val="002060"/>
                </a:solidFill>
                <a:latin typeface="Pyidaungsu" pitchFamily="34" charset="0"/>
                <a:ea typeface="Myanmar2" pitchFamily="34" charset="0"/>
                <a:cs typeface="Pyidaungsu" pitchFamily="34" charset="0"/>
              </a:rPr>
              <a:t>(</a:t>
            </a:r>
            <a:r>
              <a:rPr lang="en-US" altLang="en-US" sz="2000" dirty="0">
                <a:solidFill>
                  <a:srgbClr val="002060"/>
                </a:solidFill>
                <a:latin typeface="Pyidaungsu" pitchFamily="34" charset="0"/>
                <a:ea typeface="Myanmar2" pitchFamily="34" charset="0"/>
                <a:cs typeface="Pyidaungsu" pitchFamily="34" charset="0"/>
              </a:rPr>
              <a:t>Paragraph 25 of FATF’s Proliferation Financing Report, 2008</a:t>
            </a:r>
            <a:r>
              <a:rPr lang="my-MM" altLang="en-US" sz="2000" dirty="0">
                <a:solidFill>
                  <a:srgbClr val="002060"/>
                </a:solidFill>
                <a:latin typeface="Pyidaungsu" pitchFamily="34" charset="0"/>
                <a:ea typeface="Myanmar2" pitchFamily="34" charset="0"/>
                <a:cs typeface="Pyidaungsu" pitchFamily="34" charset="0"/>
              </a:rPr>
              <a:t>)</a:t>
            </a:r>
            <a:endParaRPr lang="en-US" altLang="en-US" sz="2000" dirty="0">
              <a:solidFill>
                <a:srgbClr val="002060"/>
              </a:solidFill>
              <a:latin typeface="Pyidaungsu" pitchFamily="34" charset="0"/>
              <a:ea typeface="Myanmar2" pitchFamily="34" charset="0"/>
              <a:cs typeface="Pyidaungsu" pitchFamily="34" charset="0"/>
            </a:endParaRPr>
          </a:p>
        </p:txBody>
      </p:sp>
      <p:sp>
        <p:nvSpPr>
          <p:cNvPr id="104451" name="Text Box 3"/>
          <p:cNvSpPr txBox="1">
            <a:spLocks noChangeArrowheads="1"/>
          </p:cNvSpPr>
          <p:nvPr/>
        </p:nvSpPr>
        <p:spPr bwMode="auto">
          <a:xfrm>
            <a:off x="381000" y="381000"/>
            <a:ext cx="838200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lnSpc>
                <a:spcPct val="150000"/>
              </a:lnSpc>
              <a:spcBef>
                <a:spcPct val="50000"/>
              </a:spcBef>
            </a:pPr>
            <a:r>
              <a:rPr lang="en-US" altLang="en-US" sz="2400" b="1" dirty="0">
                <a:solidFill>
                  <a:srgbClr val="002060"/>
                </a:solidFill>
                <a:latin typeface="Pyidaungsu" pitchFamily="34" charset="0"/>
                <a:ea typeface="Myanmar3" pitchFamily="18" charset="0"/>
                <a:cs typeface="Pyidaungsu" pitchFamily="34" charset="0"/>
              </a:rPr>
              <a:t>Proliferation </a:t>
            </a:r>
            <a:r>
              <a:rPr lang="en-US" altLang="en-US" sz="2400" b="1" dirty="0" err="1">
                <a:solidFill>
                  <a:srgbClr val="002060"/>
                </a:solidFill>
                <a:latin typeface="Pyidaungsu" pitchFamily="34" charset="0"/>
                <a:ea typeface="Myanmar3" pitchFamily="18" charset="0"/>
                <a:cs typeface="Pyidaungsu" pitchFamily="34" charset="0"/>
              </a:rPr>
              <a:t>ဆိုင်ရာအဓိပ္ပါယ်ဖွင</a:t>
            </a:r>
            <a:r>
              <a:rPr lang="en-US" altLang="en-US" sz="2400" b="1" dirty="0">
                <a:solidFill>
                  <a:srgbClr val="002060"/>
                </a:solidFill>
                <a:latin typeface="Pyidaungsu" pitchFamily="34" charset="0"/>
                <a:ea typeface="Myanmar3" pitchFamily="18" charset="0"/>
                <a:cs typeface="Pyidaungsu" pitchFamily="34" charset="0"/>
              </a:rPr>
              <a:t>့်</a:t>
            </a:r>
            <a:r>
              <a:rPr lang="en-US" altLang="en-US" sz="2400" b="1" dirty="0" err="1">
                <a:solidFill>
                  <a:srgbClr val="002060"/>
                </a:solidFill>
                <a:latin typeface="Pyidaungsu" pitchFamily="34" charset="0"/>
                <a:ea typeface="Myanmar3" pitchFamily="18" charset="0"/>
                <a:cs typeface="Pyidaungsu" pitchFamily="34" charset="0"/>
              </a:rPr>
              <a:t>ဆိုချက</a:t>
            </a:r>
            <a:r>
              <a:rPr lang="en-US" altLang="en-US" sz="2400" b="1" dirty="0">
                <a:solidFill>
                  <a:srgbClr val="002060"/>
                </a:solidFill>
                <a:latin typeface="Pyidaungsu" pitchFamily="34" charset="0"/>
                <a:ea typeface="Myanmar3" pitchFamily="18" charset="0"/>
                <a:cs typeface="Pyidaungsu" pitchFamily="34" charset="0"/>
              </a:rPr>
              <a:t>်</a:t>
            </a:r>
            <a:r>
              <a:rPr lang="my-MM" altLang="en-US" sz="2400" b="1" dirty="0">
                <a:solidFill>
                  <a:srgbClr val="002060"/>
                </a:solidFill>
                <a:latin typeface="Pyidaungsu" pitchFamily="34" charset="0"/>
                <a:ea typeface="Myanmar3" pitchFamily="18" charset="0"/>
                <a:cs typeface="Pyidaungsu" pitchFamily="34" charset="0"/>
              </a:rPr>
              <a:t>များ</a:t>
            </a:r>
            <a:endParaRPr lang="en-US" altLang="en-US" sz="2400" b="1" dirty="0">
              <a:solidFill>
                <a:srgbClr val="002060"/>
              </a:solidFill>
              <a:latin typeface="Pyidaungsu" pitchFamily="34" charset="0"/>
              <a:ea typeface="Myanmar3" pitchFamily="18" charset="0"/>
              <a:cs typeface="Pyidaungsu" pitchFamily="34" charset="0"/>
            </a:endParaRPr>
          </a:p>
        </p:txBody>
      </p:sp>
    </p:spTree>
    <p:extLst>
      <p:ext uri="{BB962C8B-B14F-4D97-AF65-F5344CB8AC3E}">
        <p14:creationId xmlns:p14="http://schemas.microsoft.com/office/powerpoint/2010/main" val="180689842"/>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Text Box 3"/>
          <p:cNvSpPr txBox="1">
            <a:spLocks noChangeArrowheads="1"/>
          </p:cNvSpPr>
          <p:nvPr/>
        </p:nvSpPr>
        <p:spPr bwMode="auto">
          <a:xfrm>
            <a:off x="381000" y="1719716"/>
            <a:ext cx="8382000" cy="642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lnSpc>
                <a:spcPct val="150000"/>
              </a:lnSpc>
            </a:pPr>
            <a:r>
              <a:rPr lang="en-US" altLang="en-US" sz="2600" b="1" dirty="0">
                <a:solidFill>
                  <a:srgbClr val="002060"/>
                </a:solidFill>
                <a:latin typeface="Pyidaungsu" pitchFamily="34" charset="0"/>
                <a:ea typeface="Myanmar2" pitchFamily="34" charset="0"/>
                <a:cs typeface="Pyidaungsu" pitchFamily="34" charset="0"/>
              </a:rPr>
              <a:t>Sanction Measures</a:t>
            </a:r>
          </a:p>
        </p:txBody>
      </p:sp>
      <p:pic>
        <p:nvPicPr>
          <p:cNvPr id="1026" name="Picture 2" descr="Economic sanctions and Covid-19 pandemic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124200"/>
            <a:ext cx="7334250" cy="3333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96745192"/>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Text Box 3"/>
          <p:cNvSpPr txBox="1">
            <a:spLocks noChangeArrowheads="1"/>
          </p:cNvSpPr>
          <p:nvPr/>
        </p:nvSpPr>
        <p:spPr bwMode="auto">
          <a:xfrm>
            <a:off x="381000" y="381000"/>
            <a:ext cx="838200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lnSpc>
                <a:spcPct val="150000"/>
              </a:lnSpc>
            </a:pPr>
            <a:r>
              <a:rPr lang="en-US" altLang="en-US" sz="2400" b="1" dirty="0">
                <a:solidFill>
                  <a:srgbClr val="002060"/>
                </a:solidFill>
                <a:latin typeface="Pyidaungsu" pitchFamily="34" charset="0"/>
                <a:ea typeface="Myanmar2" pitchFamily="34" charset="0"/>
                <a:cs typeface="Pyidaungsu" pitchFamily="34" charset="0"/>
              </a:rPr>
              <a:t>List of Sanction Measures</a:t>
            </a:r>
          </a:p>
        </p:txBody>
      </p:sp>
      <p:sp>
        <p:nvSpPr>
          <p:cNvPr id="2" name="Rectangle 1"/>
          <p:cNvSpPr/>
          <p:nvPr/>
        </p:nvSpPr>
        <p:spPr>
          <a:xfrm>
            <a:off x="76200" y="1219200"/>
            <a:ext cx="8991600" cy="5543056"/>
          </a:xfrm>
          <a:prstGeom prst="rect">
            <a:avLst/>
          </a:prstGeom>
        </p:spPr>
        <p:txBody>
          <a:bodyPr wrap="square">
            <a:spAutoFit/>
          </a:bodyPr>
          <a:lstStyle/>
          <a:p>
            <a:pPr marL="406400" indent="-406400" algn="just">
              <a:lnSpc>
                <a:spcPct val="130000"/>
              </a:lnSpc>
              <a:spcAft>
                <a:spcPts val="600"/>
              </a:spcAft>
              <a:defRPr/>
            </a:pPr>
            <a:r>
              <a:rPr lang="en-US" dirty="0">
                <a:solidFill>
                  <a:srgbClr val="002060"/>
                </a:solidFill>
                <a:latin typeface="Pyidaungsu" pitchFamily="34" charset="0"/>
                <a:ea typeface="Myanmar3" pitchFamily="18" charset="0"/>
                <a:cs typeface="Pyidaungsu" pitchFamily="34" charset="0"/>
              </a:rPr>
              <a:t>1.	Arms and related materiel embargo (</a:t>
            </a:r>
            <a:r>
              <a:rPr lang="my-MM" dirty="0">
                <a:solidFill>
                  <a:srgbClr val="002060"/>
                </a:solidFill>
                <a:latin typeface="Pyidaungsu" pitchFamily="34" charset="0"/>
                <a:ea typeface="Myanmar3" pitchFamily="18" charset="0"/>
                <a:cs typeface="Pyidaungsu" pitchFamily="34" charset="0"/>
              </a:rPr>
              <a:t>လက်နက်နှင့်ဆက်စပ် ပစ္စည်းတင်သွင်းမှုကို ပိတ်ပင်ခြင်း)</a:t>
            </a:r>
          </a:p>
          <a:p>
            <a:pPr marL="406400" indent="-406400" algn="just">
              <a:lnSpc>
                <a:spcPct val="130000"/>
              </a:lnSpc>
              <a:spcAft>
                <a:spcPts val="600"/>
              </a:spcAft>
              <a:defRPr/>
            </a:pPr>
            <a:r>
              <a:rPr lang="my-MM" dirty="0">
                <a:solidFill>
                  <a:srgbClr val="002060"/>
                </a:solidFill>
                <a:latin typeface="Pyidaungsu" pitchFamily="34" charset="0"/>
                <a:ea typeface="Myanmar3" pitchFamily="18" charset="0"/>
                <a:cs typeface="Pyidaungsu" pitchFamily="34" charset="0"/>
              </a:rPr>
              <a:t>2.	</a:t>
            </a:r>
            <a:r>
              <a:rPr lang="en-US" dirty="0">
                <a:solidFill>
                  <a:srgbClr val="002060"/>
                </a:solidFill>
                <a:latin typeface="Pyidaungsu" pitchFamily="34" charset="0"/>
                <a:ea typeface="Myanmar3" pitchFamily="18" charset="0"/>
                <a:cs typeface="Pyidaungsu" pitchFamily="34" charset="0"/>
              </a:rPr>
              <a:t>Non-proliferation</a:t>
            </a:r>
            <a:r>
              <a:rPr lang="my-MM" dirty="0">
                <a:solidFill>
                  <a:srgbClr val="002060"/>
                </a:solidFill>
                <a:latin typeface="Pyidaungsu" pitchFamily="34" charset="0"/>
                <a:ea typeface="Myanmar3" pitchFamily="18" charset="0"/>
                <a:cs typeface="Pyidaungsu" pitchFamily="34" charset="0"/>
              </a:rPr>
              <a:t> </a:t>
            </a:r>
            <a:r>
              <a:rPr lang="en-US" dirty="0">
                <a:solidFill>
                  <a:srgbClr val="002060"/>
                </a:solidFill>
                <a:latin typeface="Pyidaungsu" pitchFamily="34" charset="0"/>
                <a:ea typeface="Myanmar3" pitchFamily="18" charset="0"/>
                <a:cs typeface="Pyidaungsu" pitchFamily="34" charset="0"/>
              </a:rPr>
              <a:t>(</a:t>
            </a:r>
            <a:r>
              <a:rPr lang="my-MM" dirty="0">
                <a:solidFill>
                  <a:srgbClr val="002060"/>
                </a:solidFill>
                <a:latin typeface="Pyidaungsu" pitchFamily="34" charset="0"/>
                <a:ea typeface="Myanmar3" pitchFamily="18" charset="0"/>
                <a:cs typeface="Pyidaungsu" pitchFamily="34" charset="0"/>
              </a:rPr>
              <a:t>လူအများအပြားသေကြေစေသောလက်နက်များမပြန့်ပွားစေရေး)</a:t>
            </a:r>
          </a:p>
          <a:p>
            <a:pPr marL="406400" indent="-406400" algn="just">
              <a:lnSpc>
                <a:spcPct val="130000"/>
              </a:lnSpc>
              <a:spcAft>
                <a:spcPts val="600"/>
              </a:spcAft>
              <a:defRPr/>
            </a:pPr>
            <a:r>
              <a:rPr lang="my-MM" dirty="0">
                <a:solidFill>
                  <a:srgbClr val="002060"/>
                </a:solidFill>
                <a:latin typeface="Pyidaungsu" pitchFamily="34" charset="0"/>
                <a:ea typeface="Myanmar3" pitchFamily="18" charset="0"/>
                <a:cs typeface="Pyidaungsu" pitchFamily="34" charset="0"/>
              </a:rPr>
              <a:t>3.	</a:t>
            </a:r>
            <a:r>
              <a:rPr lang="en-US" dirty="0">
                <a:solidFill>
                  <a:srgbClr val="002060"/>
                </a:solidFill>
                <a:latin typeface="Pyidaungsu" pitchFamily="34" charset="0"/>
                <a:ea typeface="Myanmar3" pitchFamily="18" charset="0"/>
                <a:cs typeface="Pyidaungsu" pitchFamily="34" charset="0"/>
              </a:rPr>
              <a:t>Proliferation networks (WMD </a:t>
            </a:r>
            <a:r>
              <a:rPr lang="my-MM" dirty="0">
                <a:solidFill>
                  <a:srgbClr val="002060"/>
                </a:solidFill>
                <a:latin typeface="Pyidaungsu" pitchFamily="34" charset="0"/>
                <a:ea typeface="Myanmar3" pitchFamily="18" charset="0"/>
                <a:cs typeface="Pyidaungsu" pitchFamily="34" charset="0"/>
              </a:rPr>
              <a:t>ပြန့်ပွားစေသည့် ကွန်ယက် များအပေါ်အရေးယူခြင်း)</a:t>
            </a:r>
          </a:p>
          <a:p>
            <a:pPr marL="406400" indent="-406400" algn="just">
              <a:lnSpc>
                <a:spcPct val="130000"/>
              </a:lnSpc>
              <a:spcAft>
                <a:spcPts val="600"/>
              </a:spcAft>
              <a:defRPr/>
            </a:pPr>
            <a:r>
              <a:rPr lang="my-MM" dirty="0">
                <a:solidFill>
                  <a:srgbClr val="002060"/>
                </a:solidFill>
                <a:latin typeface="Pyidaungsu" pitchFamily="34" charset="0"/>
                <a:ea typeface="Myanmar3" pitchFamily="18" charset="0"/>
                <a:cs typeface="Pyidaungsu" pitchFamily="34" charset="0"/>
              </a:rPr>
              <a:t>4.	</a:t>
            </a:r>
            <a:r>
              <a:rPr lang="en-US" dirty="0">
                <a:solidFill>
                  <a:srgbClr val="002060"/>
                </a:solidFill>
                <a:latin typeface="Pyidaungsu" pitchFamily="34" charset="0"/>
                <a:ea typeface="Myanmar3" pitchFamily="18" charset="0"/>
                <a:cs typeface="Pyidaungsu" pitchFamily="34" charset="0"/>
              </a:rPr>
              <a:t>Interdiction and transportation</a:t>
            </a:r>
            <a:r>
              <a:rPr lang="my-MM" dirty="0">
                <a:solidFill>
                  <a:srgbClr val="002060"/>
                </a:solidFill>
                <a:latin typeface="Pyidaungsu" pitchFamily="34" charset="0"/>
                <a:ea typeface="Myanmar3" pitchFamily="18" charset="0"/>
                <a:cs typeface="Pyidaungsu" pitchFamily="34" charset="0"/>
              </a:rPr>
              <a:t> </a:t>
            </a:r>
            <a:r>
              <a:rPr lang="en-US" dirty="0">
                <a:solidFill>
                  <a:srgbClr val="002060"/>
                </a:solidFill>
                <a:latin typeface="Pyidaungsu" pitchFamily="34" charset="0"/>
                <a:ea typeface="Myanmar3" pitchFamily="18" charset="0"/>
                <a:cs typeface="Pyidaungsu" pitchFamily="34" charset="0"/>
              </a:rPr>
              <a:t>(</a:t>
            </a:r>
            <a:r>
              <a:rPr lang="my-MM" dirty="0">
                <a:solidFill>
                  <a:srgbClr val="002060"/>
                </a:solidFill>
                <a:latin typeface="Pyidaungsu" pitchFamily="34" charset="0"/>
                <a:ea typeface="Myanmar3" pitchFamily="18" charset="0"/>
                <a:cs typeface="Pyidaungsu" pitchFamily="34" charset="0"/>
              </a:rPr>
              <a:t>ကြားဖြတ်စစ်ဆေးခြင်း၊ တားမြစ်ခြင်းနှင့် သယ်ယူ ပို့ဆောင်ရေး)</a:t>
            </a:r>
          </a:p>
          <a:p>
            <a:pPr marL="406400" indent="-406400" algn="just">
              <a:lnSpc>
                <a:spcPct val="130000"/>
              </a:lnSpc>
              <a:spcAft>
                <a:spcPts val="600"/>
              </a:spcAft>
              <a:defRPr/>
            </a:pPr>
            <a:r>
              <a:rPr lang="my-MM" dirty="0">
                <a:solidFill>
                  <a:srgbClr val="002060"/>
                </a:solidFill>
                <a:latin typeface="Pyidaungsu" pitchFamily="34" charset="0"/>
                <a:ea typeface="Myanmar3" pitchFamily="18" charset="0"/>
                <a:cs typeface="Pyidaungsu" pitchFamily="34" charset="0"/>
              </a:rPr>
              <a:t>5.	</a:t>
            </a:r>
            <a:r>
              <a:rPr lang="en-US" dirty="0">
                <a:solidFill>
                  <a:srgbClr val="002060"/>
                </a:solidFill>
                <a:latin typeface="Pyidaungsu" pitchFamily="34" charset="0"/>
                <a:ea typeface="Myanmar3" pitchFamily="18" charset="0"/>
                <a:cs typeface="Pyidaungsu" pitchFamily="34" charset="0"/>
              </a:rPr>
              <a:t>Provision of bunkering services (</a:t>
            </a:r>
            <a:r>
              <a:rPr lang="my-MM" dirty="0">
                <a:solidFill>
                  <a:srgbClr val="002060"/>
                </a:solidFill>
                <a:latin typeface="Pyidaungsu" pitchFamily="34" charset="0"/>
                <a:ea typeface="Myanmar3" pitchFamily="18" charset="0"/>
                <a:cs typeface="Pyidaungsu" pitchFamily="34" charset="0"/>
              </a:rPr>
              <a:t>ရေယာဉ်များဝန်ဆောင်မှုပေးခြင်းဆိုင်ရာ ပြဋ္ဌာန်းချက်များ)</a:t>
            </a:r>
          </a:p>
          <a:p>
            <a:pPr marL="406400" indent="-406400" algn="just">
              <a:lnSpc>
                <a:spcPct val="130000"/>
              </a:lnSpc>
              <a:spcAft>
                <a:spcPts val="600"/>
              </a:spcAft>
              <a:defRPr/>
            </a:pPr>
            <a:r>
              <a:rPr lang="my-MM" dirty="0">
                <a:solidFill>
                  <a:srgbClr val="002060"/>
                </a:solidFill>
                <a:latin typeface="Pyidaungsu" pitchFamily="34" charset="0"/>
                <a:ea typeface="Myanmar3" pitchFamily="18" charset="0"/>
                <a:cs typeface="Pyidaungsu" pitchFamily="34" charset="0"/>
              </a:rPr>
              <a:t>6.	</a:t>
            </a:r>
            <a:r>
              <a:rPr lang="en-US" dirty="0">
                <a:solidFill>
                  <a:srgbClr val="002060"/>
                </a:solidFill>
                <a:latin typeface="Pyidaungsu" pitchFamily="34" charset="0"/>
                <a:ea typeface="Myanmar3" pitchFamily="18" charset="0"/>
                <a:cs typeface="Pyidaungsu" pitchFamily="34" charset="0"/>
              </a:rPr>
              <a:t>Assets Freezing (</a:t>
            </a:r>
            <a:r>
              <a:rPr lang="my-MM" dirty="0">
                <a:solidFill>
                  <a:srgbClr val="002060"/>
                </a:solidFill>
                <a:latin typeface="Pyidaungsu" pitchFamily="34" charset="0"/>
                <a:ea typeface="Myanmar3" pitchFamily="18" charset="0"/>
                <a:cs typeface="Pyidaungsu" pitchFamily="34" charset="0"/>
              </a:rPr>
              <a:t>ပိုင်ဆိုင်မှုများထိန်းချုပ်ခြင်း)</a:t>
            </a:r>
          </a:p>
          <a:p>
            <a:pPr marL="406400" indent="-406400" algn="just">
              <a:lnSpc>
                <a:spcPct val="130000"/>
              </a:lnSpc>
              <a:spcAft>
                <a:spcPts val="600"/>
              </a:spcAft>
              <a:defRPr/>
            </a:pPr>
            <a:r>
              <a:rPr lang="my-MM" dirty="0">
                <a:solidFill>
                  <a:srgbClr val="002060"/>
                </a:solidFill>
                <a:latin typeface="Pyidaungsu" pitchFamily="34" charset="0"/>
                <a:ea typeface="Myanmar3" pitchFamily="18" charset="0"/>
                <a:cs typeface="Pyidaungsu" pitchFamily="34" charset="0"/>
              </a:rPr>
              <a:t>7.	</a:t>
            </a:r>
            <a:r>
              <a:rPr lang="en-US" dirty="0">
                <a:solidFill>
                  <a:srgbClr val="002060"/>
                </a:solidFill>
                <a:latin typeface="Pyidaungsu" pitchFamily="34" charset="0"/>
                <a:ea typeface="Myanmar3" pitchFamily="18" charset="0"/>
                <a:cs typeface="Pyidaungsu" pitchFamily="34" charset="0"/>
              </a:rPr>
              <a:t>Disposal of seized items (</a:t>
            </a:r>
            <a:r>
              <a:rPr lang="my-MM" dirty="0">
                <a:solidFill>
                  <a:srgbClr val="002060"/>
                </a:solidFill>
                <a:latin typeface="Pyidaungsu" pitchFamily="34" charset="0"/>
                <a:ea typeface="Myanmar3" pitchFamily="18" charset="0"/>
                <a:cs typeface="Pyidaungsu" pitchFamily="34" charset="0"/>
              </a:rPr>
              <a:t>သိမ်းဆည်းထားသည့်ပစ္စည်း များအား ထုခွဲရှင်းလင်းခြင်း)</a:t>
            </a:r>
          </a:p>
          <a:p>
            <a:pPr marL="406400" indent="-406400" algn="just">
              <a:lnSpc>
                <a:spcPct val="130000"/>
              </a:lnSpc>
              <a:spcAft>
                <a:spcPts val="600"/>
              </a:spcAft>
              <a:defRPr/>
            </a:pPr>
            <a:r>
              <a:rPr lang="my-MM" dirty="0">
                <a:solidFill>
                  <a:srgbClr val="002060"/>
                </a:solidFill>
                <a:latin typeface="Pyidaungsu" pitchFamily="34" charset="0"/>
                <a:ea typeface="Myanmar3" pitchFamily="18" charset="0"/>
                <a:cs typeface="Pyidaungsu" pitchFamily="34" charset="0"/>
              </a:rPr>
              <a:t>8.	</a:t>
            </a:r>
            <a:r>
              <a:rPr lang="en-US" dirty="0">
                <a:solidFill>
                  <a:srgbClr val="002060"/>
                </a:solidFill>
                <a:latin typeface="Pyidaungsu" pitchFamily="34" charset="0"/>
                <a:ea typeface="Myanmar3" pitchFamily="18" charset="0"/>
                <a:cs typeface="Pyidaungsu" pitchFamily="34" charset="0"/>
              </a:rPr>
              <a:t>Travel ban (</a:t>
            </a:r>
            <a:r>
              <a:rPr lang="my-MM" dirty="0">
                <a:solidFill>
                  <a:srgbClr val="002060"/>
                </a:solidFill>
                <a:latin typeface="Pyidaungsu" pitchFamily="34" charset="0"/>
                <a:ea typeface="Myanmar3" pitchFamily="18" charset="0"/>
                <a:cs typeface="Pyidaungsu" pitchFamily="34" charset="0"/>
              </a:rPr>
              <a:t>ခရီးသွားလာမှုကို ပိတ်ပင်ခြင်း)</a:t>
            </a:r>
          </a:p>
          <a:p>
            <a:pPr marL="406400" indent="-406400" algn="just">
              <a:lnSpc>
                <a:spcPct val="130000"/>
              </a:lnSpc>
              <a:spcAft>
                <a:spcPts val="600"/>
              </a:spcAft>
              <a:defRPr/>
            </a:pPr>
            <a:r>
              <a:rPr lang="my-MM" dirty="0">
                <a:solidFill>
                  <a:srgbClr val="002060"/>
                </a:solidFill>
                <a:latin typeface="Pyidaungsu" pitchFamily="34" charset="0"/>
                <a:ea typeface="Myanmar3" pitchFamily="18" charset="0"/>
                <a:cs typeface="Pyidaungsu" pitchFamily="34" charset="0"/>
              </a:rPr>
              <a:t>9.	</a:t>
            </a:r>
            <a:r>
              <a:rPr lang="en-US" dirty="0">
                <a:solidFill>
                  <a:srgbClr val="002060"/>
                </a:solidFill>
                <a:latin typeface="Pyidaungsu" pitchFamily="34" charset="0"/>
                <a:ea typeface="Myanmar3" pitchFamily="18" charset="0"/>
                <a:cs typeface="Pyidaungsu" pitchFamily="34" charset="0"/>
              </a:rPr>
              <a:t>Financial Measure (</a:t>
            </a:r>
            <a:r>
              <a:rPr lang="my-MM" dirty="0">
                <a:solidFill>
                  <a:srgbClr val="002060"/>
                </a:solidFill>
                <a:latin typeface="Pyidaungsu" pitchFamily="34" charset="0"/>
                <a:ea typeface="Myanmar3" pitchFamily="18" charset="0"/>
                <a:cs typeface="Pyidaungsu" pitchFamily="34" charset="0"/>
              </a:rPr>
              <a:t>ဘဏ္ဍာရေးဆိုင်ရာအရေးယူဆောင်ရွက်ချက်များ)</a:t>
            </a:r>
          </a:p>
          <a:p>
            <a:pPr marL="406400" indent="-406400" algn="just">
              <a:lnSpc>
                <a:spcPct val="130000"/>
              </a:lnSpc>
              <a:spcAft>
                <a:spcPts val="600"/>
              </a:spcAft>
              <a:defRPr/>
            </a:pPr>
            <a:r>
              <a:rPr lang="my-MM" dirty="0">
                <a:solidFill>
                  <a:srgbClr val="002060"/>
                </a:solidFill>
                <a:latin typeface="Pyidaungsu" pitchFamily="34" charset="0"/>
                <a:ea typeface="Myanmar3" pitchFamily="18" charset="0"/>
                <a:cs typeface="Pyidaungsu" pitchFamily="34" charset="0"/>
              </a:rPr>
              <a:t>10.	</a:t>
            </a:r>
            <a:r>
              <a:rPr lang="en-US" dirty="0">
                <a:solidFill>
                  <a:srgbClr val="002060"/>
                </a:solidFill>
                <a:latin typeface="Pyidaungsu" pitchFamily="34" charset="0"/>
                <a:ea typeface="Myanmar3" pitchFamily="18" charset="0"/>
                <a:cs typeface="Pyidaungsu" pitchFamily="34" charset="0"/>
              </a:rPr>
              <a:t>Specialized teaching and training (</a:t>
            </a:r>
            <a:r>
              <a:rPr lang="my-MM" dirty="0">
                <a:solidFill>
                  <a:srgbClr val="002060"/>
                </a:solidFill>
                <a:latin typeface="Pyidaungsu" pitchFamily="34" charset="0"/>
                <a:ea typeface="Myanmar3" pitchFamily="18" charset="0"/>
                <a:cs typeface="Pyidaungsu" pitchFamily="34" charset="0"/>
              </a:rPr>
              <a:t>အထူးသင်ကြားလေ့ကျင့်မှုများအားပိတ်ပင်ခြင်း)</a:t>
            </a:r>
          </a:p>
          <a:p>
            <a:pPr marL="406400" indent="-406400" algn="just">
              <a:lnSpc>
                <a:spcPct val="130000"/>
              </a:lnSpc>
              <a:spcAft>
                <a:spcPts val="600"/>
              </a:spcAft>
              <a:defRPr/>
            </a:pPr>
            <a:r>
              <a:rPr lang="my-MM" dirty="0">
                <a:solidFill>
                  <a:srgbClr val="002060"/>
                </a:solidFill>
                <a:latin typeface="Pyidaungsu" pitchFamily="34" charset="0"/>
                <a:ea typeface="Myanmar3" pitchFamily="18" charset="0"/>
                <a:cs typeface="Pyidaungsu" pitchFamily="34" charset="0"/>
              </a:rPr>
              <a:t>11.	</a:t>
            </a:r>
            <a:r>
              <a:rPr lang="en-US" sz="1780" dirty="0">
                <a:solidFill>
                  <a:srgbClr val="002060"/>
                </a:solidFill>
                <a:latin typeface="Pyidaungsu" pitchFamily="34" charset="0"/>
                <a:ea typeface="Myanmar3" pitchFamily="18" charset="0"/>
                <a:cs typeface="Pyidaungsu" pitchFamily="34" charset="0"/>
              </a:rPr>
              <a:t>Scientific and Technical Cooperation (</a:t>
            </a:r>
            <a:r>
              <a:rPr lang="my-MM" sz="1780" dirty="0">
                <a:solidFill>
                  <a:srgbClr val="002060"/>
                </a:solidFill>
                <a:latin typeface="Pyidaungsu" pitchFamily="34" charset="0"/>
                <a:ea typeface="Myanmar3" pitchFamily="18" charset="0"/>
                <a:cs typeface="Pyidaungsu" pitchFamily="34" charset="0"/>
              </a:rPr>
              <a:t>သိပ္ပံနှင့်နည်းပညာပူးပေါင်းဆောင်ရွက်မှုကိုပိတ်ပင်ခြင်း)</a:t>
            </a:r>
          </a:p>
        </p:txBody>
      </p:sp>
    </p:spTree>
    <p:extLst>
      <p:ext uri="{BB962C8B-B14F-4D97-AF65-F5344CB8AC3E}">
        <p14:creationId xmlns:p14="http://schemas.microsoft.com/office/powerpoint/2010/main" val="1689296474"/>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Text Box 3"/>
          <p:cNvSpPr txBox="1">
            <a:spLocks noChangeArrowheads="1"/>
          </p:cNvSpPr>
          <p:nvPr/>
        </p:nvSpPr>
        <p:spPr bwMode="auto">
          <a:xfrm>
            <a:off x="381000" y="381000"/>
            <a:ext cx="838200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lnSpc>
                <a:spcPct val="150000"/>
              </a:lnSpc>
            </a:pPr>
            <a:r>
              <a:rPr lang="en-US" altLang="en-US" sz="2400" b="1" dirty="0">
                <a:solidFill>
                  <a:srgbClr val="002060"/>
                </a:solidFill>
                <a:latin typeface="Pyidaungsu" pitchFamily="34" charset="0"/>
                <a:ea typeface="Myanmar2" pitchFamily="34" charset="0"/>
                <a:cs typeface="Pyidaungsu" pitchFamily="34" charset="0"/>
              </a:rPr>
              <a:t>List of Sanction Measures</a:t>
            </a:r>
          </a:p>
        </p:txBody>
      </p:sp>
      <p:sp>
        <p:nvSpPr>
          <p:cNvPr id="2" name="Rectangle 1"/>
          <p:cNvSpPr/>
          <p:nvPr/>
        </p:nvSpPr>
        <p:spPr>
          <a:xfrm>
            <a:off x="152400" y="1219200"/>
            <a:ext cx="8839200" cy="5826210"/>
          </a:xfrm>
          <a:prstGeom prst="rect">
            <a:avLst/>
          </a:prstGeom>
        </p:spPr>
        <p:txBody>
          <a:bodyPr wrap="square">
            <a:spAutoFit/>
          </a:bodyPr>
          <a:lstStyle/>
          <a:p>
            <a:pPr marL="406400" indent="-406400" algn="just">
              <a:lnSpc>
                <a:spcPct val="130000"/>
              </a:lnSpc>
              <a:spcAft>
                <a:spcPts val="500"/>
              </a:spcAft>
              <a:defRPr/>
            </a:pPr>
            <a:r>
              <a:rPr lang="my-MM" dirty="0">
                <a:solidFill>
                  <a:srgbClr val="002060"/>
                </a:solidFill>
                <a:latin typeface="Pyidaungsu" pitchFamily="34" charset="0"/>
                <a:ea typeface="Myanmar3" pitchFamily="18" charset="0"/>
                <a:cs typeface="Pyidaungsu" pitchFamily="34" charset="0"/>
              </a:rPr>
              <a:t>12.	</a:t>
            </a:r>
            <a:r>
              <a:rPr lang="en-US" dirty="0">
                <a:solidFill>
                  <a:srgbClr val="002060"/>
                </a:solidFill>
                <a:latin typeface="Pyidaungsu" pitchFamily="34" charset="0"/>
                <a:ea typeface="Myanmar3" pitchFamily="18" charset="0"/>
                <a:cs typeface="Pyidaungsu" pitchFamily="34" charset="0"/>
              </a:rPr>
              <a:t>Coal, Minerals and Sectorial Bans</a:t>
            </a:r>
            <a:r>
              <a:rPr lang="my-MM" dirty="0">
                <a:solidFill>
                  <a:srgbClr val="002060"/>
                </a:solidFill>
                <a:latin typeface="Pyidaungsu" pitchFamily="34" charset="0"/>
                <a:ea typeface="Myanmar3" pitchFamily="18" charset="0"/>
                <a:cs typeface="Pyidaungsu" pitchFamily="34" charset="0"/>
              </a:rPr>
              <a:t> </a:t>
            </a:r>
            <a:r>
              <a:rPr lang="en-US" dirty="0">
                <a:solidFill>
                  <a:srgbClr val="002060"/>
                </a:solidFill>
                <a:latin typeface="Pyidaungsu" pitchFamily="34" charset="0"/>
                <a:ea typeface="Myanmar3" pitchFamily="18" charset="0"/>
                <a:cs typeface="Pyidaungsu" pitchFamily="34" charset="0"/>
              </a:rPr>
              <a:t>(</a:t>
            </a:r>
            <a:r>
              <a:rPr lang="my-MM" dirty="0">
                <a:solidFill>
                  <a:srgbClr val="002060"/>
                </a:solidFill>
                <a:latin typeface="Pyidaungsu" pitchFamily="34" charset="0"/>
                <a:ea typeface="Myanmar3" pitchFamily="18" charset="0"/>
                <a:cs typeface="Pyidaungsu" pitchFamily="34" charset="0"/>
              </a:rPr>
              <a:t>ကျောက်မီးသွေး၊ ဓါတ်သတ္တု နှင့်ကဏ္ဍအလိုက်ပိတ်ပင်မှု များ)</a:t>
            </a:r>
          </a:p>
          <a:p>
            <a:pPr marL="406400" indent="-406400" algn="just">
              <a:lnSpc>
                <a:spcPct val="130000"/>
              </a:lnSpc>
              <a:spcAft>
                <a:spcPts val="500"/>
              </a:spcAft>
              <a:defRPr/>
            </a:pPr>
            <a:r>
              <a:rPr lang="my-MM" dirty="0">
                <a:solidFill>
                  <a:srgbClr val="002060"/>
                </a:solidFill>
                <a:latin typeface="Pyidaungsu" pitchFamily="34" charset="0"/>
                <a:ea typeface="Myanmar3" pitchFamily="18" charset="0"/>
                <a:cs typeface="Pyidaungsu" pitchFamily="34" charset="0"/>
              </a:rPr>
              <a:t>13.	</a:t>
            </a:r>
            <a:r>
              <a:rPr lang="en-US" dirty="0">
                <a:solidFill>
                  <a:srgbClr val="002060"/>
                </a:solidFill>
                <a:latin typeface="Pyidaungsu" pitchFamily="34" charset="0"/>
                <a:ea typeface="Myanmar3" pitchFamily="18" charset="0"/>
                <a:cs typeface="Pyidaungsu" pitchFamily="34" charset="0"/>
              </a:rPr>
              <a:t>Ban on export of condensates and natural gas ban to DPRK (</a:t>
            </a:r>
            <a:r>
              <a:rPr lang="my-MM" dirty="0">
                <a:solidFill>
                  <a:srgbClr val="002060"/>
                </a:solidFill>
                <a:latin typeface="Pyidaungsu" pitchFamily="34" charset="0"/>
                <a:ea typeface="Myanmar3" pitchFamily="18" charset="0"/>
                <a:cs typeface="Pyidaungsu" pitchFamily="34" charset="0"/>
              </a:rPr>
              <a:t>သဘာဝဓါတ်ငွေနှင့် ဓါတ်ငွေရည်တင်ပို့မှုများကို ပိတ်ပင်ခြင်း)</a:t>
            </a:r>
          </a:p>
          <a:p>
            <a:pPr marL="406400" indent="-406400" algn="just">
              <a:lnSpc>
                <a:spcPct val="130000"/>
              </a:lnSpc>
              <a:spcAft>
                <a:spcPts val="500"/>
              </a:spcAft>
              <a:defRPr/>
            </a:pPr>
            <a:r>
              <a:rPr lang="my-MM" dirty="0">
                <a:solidFill>
                  <a:srgbClr val="002060"/>
                </a:solidFill>
                <a:latin typeface="Pyidaungsu" pitchFamily="34" charset="0"/>
                <a:ea typeface="Myanmar3" pitchFamily="18" charset="0"/>
                <a:cs typeface="Pyidaungsu" pitchFamily="34" charset="0"/>
              </a:rPr>
              <a:t>14.	</a:t>
            </a:r>
            <a:r>
              <a:rPr lang="en-US" dirty="0">
                <a:solidFill>
                  <a:srgbClr val="002060"/>
                </a:solidFill>
                <a:latin typeface="Pyidaungsu" pitchFamily="34" charset="0"/>
                <a:ea typeface="Myanmar3" pitchFamily="18" charset="0"/>
                <a:cs typeface="Pyidaungsu" pitchFamily="34" charset="0"/>
              </a:rPr>
              <a:t>Ban on all refined petroleum products</a:t>
            </a:r>
            <a:r>
              <a:rPr lang="my-MM" dirty="0">
                <a:solidFill>
                  <a:srgbClr val="002060"/>
                </a:solidFill>
                <a:latin typeface="Pyidaungsu" pitchFamily="34" charset="0"/>
                <a:ea typeface="Myanmar3" pitchFamily="18" charset="0"/>
                <a:cs typeface="Pyidaungsu" pitchFamily="34" charset="0"/>
              </a:rPr>
              <a:t> </a:t>
            </a:r>
            <a:r>
              <a:rPr lang="en-US" dirty="0">
                <a:solidFill>
                  <a:srgbClr val="002060"/>
                </a:solidFill>
                <a:latin typeface="Pyidaungsu" pitchFamily="34" charset="0"/>
                <a:ea typeface="Myanmar3" pitchFamily="18" charset="0"/>
                <a:cs typeface="Pyidaungsu" pitchFamily="34" charset="0"/>
              </a:rPr>
              <a:t>(</a:t>
            </a:r>
            <a:r>
              <a:rPr lang="my-MM" dirty="0">
                <a:solidFill>
                  <a:srgbClr val="002060"/>
                </a:solidFill>
                <a:latin typeface="Pyidaungsu" pitchFamily="34" charset="0"/>
                <a:ea typeface="Myanmar3" pitchFamily="18" charset="0"/>
                <a:cs typeface="Pyidaungsu" pitchFamily="34" charset="0"/>
              </a:rPr>
              <a:t>သန့်စင်ပြီးရေနံထုတ်ကုန် အားလုံးကို ပိတ်ပင်ခြင်း)</a:t>
            </a:r>
          </a:p>
          <a:p>
            <a:pPr marL="406400" indent="-406400" algn="just">
              <a:lnSpc>
                <a:spcPct val="130000"/>
              </a:lnSpc>
              <a:spcAft>
                <a:spcPts val="500"/>
              </a:spcAft>
              <a:defRPr/>
            </a:pPr>
            <a:r>
              <a:rPr lang="my-MM" dirty="0">
                <a:solidFill>
                  <a:srgbClr val="002060"/>
                </a:solidFill>
                <a:latin typeface="Pyidaungsu" pitchFamily="34" charset="0"/>
                <a:ea typeface="Myanmar3" pitchFamily="18" charset="0"/>
                <a:cs typeface="Pyidaungsu" pitchFamily="34" charset="0"/>
              </a:rPr>
              <a:t>15.	</a:t>
            </a:r>
            <a:r>
              <a:rPr lang="en-US" dirty="0">
                <a:solidFill>
                  <a:srgbClr val="002060"/>
                </a:solidFill>
                <a:latin typeface="Pyidaungsu" pitchFamily="34" charset="0"/>
                <a:ea typeface="Myanmar3" pitchFamily="18" charset="0"/>
                <a:cs typeface="Pyidaungsu" pitchFamily="34" charset="0"/>
              </a:rPr>
              <a:t>Restriction on the supply, sell, or transfer of crude oil (</a:t>
            </a:r>
            <a:r>
              <a:rPr lang="my-MM" dirty="0">
                <a:solidFill>
                  <a:srgbClr val="002060"/>
                </a:solidFill>
                <a:latin typeface="Pyidaungsu" pitchFamily="34" charset="0"/>
                <a:ea typeface="Myanmar3" pitchFamily="18" charset="0"/>
                <a:cs typeface="Pyidaungsu" pitchFamily="34" charset="0"/>
              </a:rPr>
              <a:t>ရေနံစိမ်းထောက်ပံ့မှု၊ ရောင်းချမှု၊ လွှဲပြောင်းမှုများကို ကန့်သတ်ခြင်း)</a:t>
            </a:r>
          </a:p>
          <a:p>
            <a:pPr marL="406400" indent="-406400" algn="just">
              <a:lnSpc>
                <a:spcPct val="130000"/>
              </a:lnSpc>
              <a:spcAft>
                <a:spcPts val="500"/>
              </a:spcAft>
              <a:defRPr/>
            </a:pPr>
            <a:r>
              <a:rPr lang="my-MM" dirty="0">
                <a:solidFill>
                  <a:srgbClr val="002060"/>
                </a:solidFill>
                <a:latin typeface="Pyidaungsu" pitchFamily="34" charset="0"/>
                <a:ea typeface="Myanmar3" pitchFamily="18" charset="0"/>
                <a:cs typeface="Pyidaungsu" pitchFamily="34" charset="0"/>
              </a:rPr>
              <a:t>16.	</a:t>
            </a:r>
            <a:r>
              <a:rPr lang="en-US" dirty="0">
                <a:solidFill>
                  <a:srgbClr val="002060"/>
                </a:solidFill>
                <a:latin typeface="Pyidaungsu" pitchFamily="34" charset="0"/>
                <a:ea typeface="Myanmar3" pitchFamily="18" charset="0"/>
                <a:cs typeface="Pyidaungsu" pitchFamily="34" charset="0"/>
              </a:rPr>
              <a:t>Seafood Ban</a:t>
            </a:r>
            <a:r>
              <a:rPr lang="my-MM" dirty="0">
                <a:solidFill>
                  <a:srgbClr val="002060"/>
                </a:solidFill>
                <a:latin typeface="Pyidaungsu" pitchFamily="34" charset="0"/>
                <a:ea typeface="Myanmar3" pitchFamily="18" charset="0"/>
                <a:cs typeface="Pyidaungsu" pitchFamily="34" charset="0"/>
              </a:rPr>
              <a:t> </a:t>
            </a:r>
            <a:r>
              <a:rPr lang="en-US" dirty="0">
                <a:solidFill>
                  <a:srgbClr val="002060"/>
                </a:solidFill>
                <a:latin typeface="Pyidaungsu" pitchFamily="34" charset="0"/>
                <a:ea typeface="Myanmar3" pitchFamily="18" charset="0"/>
                <a:cs typeface="Pyidaungsu" pitchFamily="34" charset="0"/>
              </a:rPr>
              <a:t>(</a:t>
            </a:r>
            <a:r>
              <a:rPr lang="my-MM" dirty="0">
                <a:solidFill>
                  <a:srgbClr val="002060"/>
                </a:solidFill>
                <a:latin typeface="Pyidaungsu" pitchFamily="34" charset="0"/>
                <a:ea typeface="Myanmar3" pitchFamily="18" charset="0"/>
                <a:cs typeface="Pyidaungsu" pitchFamily="34" charset="0"/>
              </a:rPr>
              <a:t>ပင်လယ်စာ တင်ပို့မှုများကို ပိတ်ပင်ခြင်း)</a:t>
            </a:r>
          </a:p>
          <a:p>
            <a:pPr marL="406400" indent="-406400" algn="just">
              <a:lnSpc>
                <a:spcPct val="130000"/>
              </a:lnSpc>
              <a:spcAft>
                <a:spcPts val="500"/>
              </a:spcAft>
              <a:defRPr/>
            </a:pPr>
            <a:r>
              <a:rPr lang="my-MM" dirty="0">
                <a:solidFill>
                  <a:srgbClr val="002060"/>
                </a:solidFill>
                <a:latin typeface="Pyidaungsu" pitchFamily="34" charset="0"/>
                <a:ea typeface="Myanmar3" pitchFamily="18" charset="0"/>
                <a:cs typeface="Pyidaungsu" pitchFamily="34" charset="0"/>
              </a:rPr>
              <a:t>17.	</a:t>
            </a:r>
            <a:r>
              <a:rPr lang="en-US" dirty="0">
                <a:solidFill>
                  <a:srgbClr val="002060"/>
                </a:solidFill>
                <a:latin typeface="Pyidaungsu" pitchFamily="34" charset="0"/>
                <a:ea typeface="Myanmar3" pitchFamily="18" charset="0"/>
                <a:cs typeface="Pyidaungsu" pitchFamily="34" charset="0"/>
              </a:rPr>
              <a:t>Ban on export of textiles from the DPRK (</a:t>
            </a:r>
            <a:r>
              <a:rPr lang="my-MM" dirty="0">
                <a:solidFill>
                  <a:srgbClr val="002060"/>
                </a:solidFill>
                <a:latin typeface="Pyidaungsu" pitchFamily="34" charset="0"/>
                <a:ea typeface="Myanmar3" pitchFamily="18" charset="0"/>
                <a:cs typeface="Pyidaungsu" pitchFamily="34" charset="0"/>
              </a:rPr>
              <a:t>အထည်အလိပ်များ တင်ပို့မှုကိုပိတ်ပင်ခြင်း)</a:t>
            </a:r>
          </a:p>
          <a:p>
            <a:pPr marL="406400" indent="-406400" algn="just">
              <a:lnSpc>
                <a:spcPct val="130000"/>
              </a:lnSpc>
              <a:spcAft>
                <a:spcPts val="500"/>
              </a:spcAft>
              <a:defRPr/>
            </a:pPr>
            <a:r>
              <a:rPr lang="my-MM" dirty="0">
                <a:solidFill>
                  <a:srgbClr val="002060"/>
                </a:solidFill>
                <a:latin typeface="Pyidaungsu" pitchFamily="34" charset="0"/>
                <a:ea typeface="Myanmar3" pitchFamily="18" charset="0"/>
                <a:cs typeface="Pyidaungsu" pitchFamily="34" charset="0"/>
              </a:rPr>
              <a:t>18.	</a:t>
            </a:r>
            <a:r>
              <a:rPr lang="en-US" dirty="0">
                <a:solidFill>
                  <a:srgbClr val="002060"/>
                </a:solidFill>
                <a:latin typeface="Pyidaungsu" pitchFamily="34" charset="0"/>
                <a:ea typeface="Myanmar3" pitchFamily="18" charset="0"/>
                <a:cs typeface="Pyidaungsu" pitchFamily="34" charset="0"/>
              </a:rPr>
              <a:t>Ban on DPRK workers abroad (</a:t>
            </a:r>
            <a:r>
              <a:rPr lang="my-MM" dirty="0">
                <a:solidFill>
                  <a:srgbClr val="002060"/>
                </a:solidFill>
                <a:latin typeface="Pyidaungsu" pitchFamily="34" charset="0"/>
                <a:ea typeface="Myanmar3" pitchFamily="18" charset="0"/>
                <a:cs typeface="Pyidaungsu" pitchFamily="34" charset="0"/>
              </a:rPr>
              <a:t>ပြည်ပရောက် </a:t>
            </a:r>
            <a:r>
              <a:rPr lang="en-US" dirty="0">
                <a:solidFill>
                  <a:srgbClr val="002060"/>
                </a:solidFill>
                <a:latin typeface="Pyidaungsu" pitchFamily="34" charset="0"/>
                <a:ea typeface="Myanmar3" pitchFamily="18" charset="0"/>
                <a:cs typeface="Pyidaungsu" pitchFamily="34" charset="0"/>
              </a:rPr>
              <a:t>DPRK </a:t>
            </a:r>
            <a:r>
              <a:rPr lang="my-MM" dirty="0">
                <a:solidFill>
                  <a:srgbClr val="002060"/>
                </a:solidFill>
                <a:latin typeface="Pyidaungsu" pitchFamily="34" charset="0"/>
                <a:ea typeface="Myanmar3" pitchFamily="18" charset="0"/>
                <a:cs typeface="Pyidaungsu" pitchFamily="34" charset="0"/>
              </a:rPr>
              <a:t>အလုပ်သမားများအား ပိတ်ပင်ခြင်း)</a:t>
            </a:r>
          </a:p>
          <a:p>
            <a:pPr marL="406400" indent="-406400" algn="just">
              <a:lnSpc>
                <a:spcPct val="130000"/>
              </a:lnSpc>
              <a:spcAft>
                <a:spcPts val="500"/>
              </a:spcAft>
              <a:defRPr/>
            </a:pPr>
            <a:r>
              <a:rPr lang="my-MM" dirty="0">
                <a:solidFill>
                  <a:srgbClr val="002060"/>
                </a:solidFill>
                <a:latin typeface="Pyidaungsu" pitchFamily="34" charset="0"/>
                <a:ea typeface="Myanmar3" pitchFamily="18" charset="0"/>
                <a:cs typeface="Pyidaungsu" pitchFamily="34" charset="0"/>
              </a:rPr>
              <a:t>19.	</a:t>
            </a:r>
            <a:r>
              <a:rPr lang="en-US" dirty="0">
                <a:solidFill>
                  <a:srgbClr val="002060"/>
                </a:solidFill>
                <a:latin typeface="Pyidaungsu" pitchFamily="34" charset="0"/>
                <a:ea typeface="Myanmar3" pitchFamily="18" charset="0"/>
                <a:cs typeface="Pyidaungsu" pitchFamily="34" charset="0"/>
              </a:rPr>
              <a:t>Fuel Ban</a:t>
            </a:r>
            <a:r>
              <a:rPr lang="my-MM" dirty="0">
                <a:solidFill>
                  <a:srgbClr val="002060"/>
                </a:solidFill>
                <a:latin typeface="Pyidaungsu" pitchFamily="34" charset="0"/>
                <a:ea typeface="Myanmar3" pitchFamily="18" charset="0"/>
                <a:cs typeface="Pyidaungsu" pitchFamily="34" charset="0"/>
              </a:rPr>
              <a:t> </a:t>
            </a:r>
            <a:r>
              <a:rPr lang="en-US" dirty="0">
                <a:solidFill>
                  <a:srgbClr val="002060"/>
                </a:solidFill>
                <a:latin typeface="Pyidaungsu" pitchFamily="34" charset="0"/>
                <a:ea typeface="Myanmar3" pitchFamily="18" charset="0"/>
                <a:cs typeface="Pyidaungsu" pitchFamily="34" charset="0"/>
              </a:rPr>
              <a:t>(</a:t>
            </a:r>
            <a:r>
              <a:rPr lang="my-MM" dirty="0">
                <a:solidFill>
                  <a:srgbClr val="002060"/>
                </a:solidFill>
                <a:latin typeface="Pyidaungsu" pitchFamily="34" charset="0"/>
                <a:ea typeface="Myanmar3" pitchFamily="18" charset="0"/>
                <a:cs typeface="Pyidaungsu" pitchFamily="34" charset="0"/>
              </a:rPr>
              <a:t>လောင်စာဆီ ပိတ်ပင်ခြင်း)</a:t>
            </a:r>
          </a:p>
          <a:p>
            <a:pPr marL="406400" indent="-406400" algn="just">
              <a:lnSpc>
                <a:spcPct val="130000"/>
              </a:lnSpc>
              <a:spcAft>
                <a:spcPts val="500"/>
              </a:spcAft>
              <a:defRPr/>
            </a:pPr>
            <a:r>
              <a:rPr lang="my-MM" dirty="0">
                <a:solidFill>
                  <a:srgbClr val="002060"/>
                </a:solidFill>
                <a:latin typeface="Pyidaungsu" pitchFamily="34" charset="0"/>
                <a:ea typeface="Myanmar3" pitchFamily="18" charset="0"/>
                <a:cs typeface="Pyidaungsu" pitchFamily="34" charset="0"/>
              </a:rPr>
              <a:t>20.	</a:t>
            </a:r>
            <a:r>
              <a:rPr lang="en-US" dirty="0">
                <a:solidFill>
                  <a:srgbClr val="002060"/>
                </a:solidFill>
                <a:latin typeface="Pyidaungsu" pitchFamily="34" charset="0"/>
                <a:ea typeface="Myanmar3" pitchFamily="18" charset="0"/>
                <a:cs typeface="Pyidaungsu" pitchFamily="34" charset="0"/>
              </a:rPr>
              <a:t>Other bans: Statues, New Helicopters and Vessels (</a:t>
            </a:r>
            <a:r>
              <a:rPr lang="my-MM" dirty="0">
                <a:solidFill>
                  <a:srgbClr val="002060"/>
                </a:solidFill>
                <a:latin typeface="Pyidaungsu" pitchFamily="34" charset="0"/>
                <a:ea typeface="Myanmar3" pitchFamily="18" charset="0"/>
                <a:cs typeface="Pyidaungsu" pitchFamily="34" charset="0"/>
              </a:rPr>
              <a:t>အခြားသောပိတ်ပင်မှုများ၊ ရုပ်တုများ၊ ရဟတ်ယာဉ်များ နှင့် သင်္ဘောများ)</a:t>
            </a:r>
          </a:p>
          <a:p>
            <a:pPr marL="406400" indent="-406400" algn="just">
              <a:lnSpc>
                <a:spcPct val="130000"/>
              </a:lnSpc>
              <a:spcAft>
                <a:spcPts val="500"/>
              </a:spcAft>
              <a:defRPr/>
            </a:pPr>
            <a:r>
              <a:rPr lang="my-MM" dirty="0">
                <a:solidFill>
                  <a:srgbClr val="002060"/>
                </a:solidFill>
                <a:latin typeface="Pyidaungsu" pitchFamily="34" charset="0"/>
                <a:ea typeface="Myanmar3" pitchFamily="18" charset="0"/>
                <a:cs typeface="Pyidaungsu" pitchFamily="34" charset="0"/>
              </a:rPr>
              <a:t>21.	</a:t>
            </a:r>
            <a:r>
              <a:rPr lang="en-US" dirty="0">
                <a:solidFill>
                  <a:srgbClr val="002060"/>
                </a:solidFill>
                <a:latin typeface="Pyidaungsu" pitchFamily="34" charset="0"/>
                <a:ea typeface="Myanmar3" pitchFamily="18" charset="0"/>
                <a:cs typeface="Pyidaungsu" pitchFamily="34" charset="0"/>
              </a:rPr>
              <a:t>Luxury goods ban (</a:t>
            </a:r>
            <a:r>
              <a:rPr lang="my-MM" dirty="0">
                <a:solidFill>
                  <a:srgbClr val="002060"/>
                </a:solidFill>
                <a:latin typeface="Pyidaungsu" pitchFamily="34" charset="0"/>
                <a:ea typeface="Myanmar3" pitchFamily="18" charset="0"/>
                <a:cs typeface="Pyidaungsu" pitchFamily="34" charset="0"/>
              </a:rPr>
              <a:t>ဇိမ်ခံပစ္စည်းများပိတ်ပင်ခြင်း)</a:t>
            </a:r>
          </a:p>
        </p:txBody>
      </p:sp>
    </p:spTree>
    <p:extLst>
      <p:ext uri="{BB962C8B-B14F-4D97-AF65-F5344CB8AC3E}">
        <p14:creationId xmlns:p14="http://schemas.microsoft.com/office/powerpoint/2010/main" val="2180254727"/>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304800" y="1371600"/>
            <a:ext cx="8686800" cy="5715000"/>
          </a:xfrm>
        </p:spPr>
        <p:txBody>
          <a:bodyPr>
            <a:normAutofit/>
          </a:bodyPr>
          <a:lstStyle/>
          <a:p>
            <a:pPr marL="0" indent="0" algn="ctr">
              <a:lnSpc>
                <a:spcPct val="200000"/>
              </a:lnSpc>
              <a:spcAft>
                <a:spcPts val="600"/>
              </a:spcAft>
              <a:buNone/>
              <a:defRPr/>
            </a:pPr>
            <a:r>
              <a:rPr lang="en-US" altLang="en-US" sz="2000" dirty="0">
                <a:solidFill>
                  <a:srgbClr val="002060"/>
                </a:solidFill>
                <a:latin typeface="Pyidaungsu" pitchFamily="34" charset="0"/>
                <a:ea typeface="Pyidaungsu" pitchFamily="34" charset="0"/>
                <a:cs typeface="Pyidaungsu" pitchFamily="34" charset="0"/>
                <a:hlinkClick r:id="rId2"/>
              </a:rPr>
              <a:t>https://www.un.org/securitycouncil/sanctions/1718/prohibited-items</a:t>
            </a:r>
            <a:endParaRPr lang="en-US" altLang="en-US" sz="2000" dirty="0">
              <a:solidFill>
                <a:srgbClr val="002060"/>
              </a:solidFill>
              <a:latin typeface="Pyidaungsu" pitchFamily="34" charset="0"/>
              <a:ea typeface="Pyidaungsu" pitchFamily="34" charset="0"/>
              <a:cs typeface="Pyidaungsu" pitchFamily="34" charset="0"/>
            </a:endParaRPr>
          </a:p>
          <a:p>
            <a:pPr marL="0" indent="0" algn="ctr">
              <a:lnSpc>
                <a:spcPct val="200000"/>
              </a:lnSpc>
              <a:spcAft>
                <a:spcPts val="600"/>
              </a:spcAft>
              <a:buNone/>
              <a:defRPr/>
            </a:pPr>
            <a:endParaRPr lang="en-US" altLang="en-US" sz="2000" dirty="0">
              <a:solidFill>
                <a:srgbClr val="002060"/>
              </a:solidFill>
              <a:latin typeface="Pyidaungsu" pitchFamily="34" charset="0"/>
              <a:ea typeface="Pyidaungsu" pitchFamily="34" charset="0"/>
              <a:cs typeface="Pyidaungsu" pitchFamily="34" charset="0"/>
            </a:endParaRPr>
          </a:p>
        </p:txBody>
      </p:sp>
      <p:sp>
        <p:nvSpPr>
          <p:cNvPr id="3" name="Title 2"/>
          <p:cNvSpPr>
            <a:spLocks noGrp="1"/>
          </p:cNvSpPr>
          <p:nvPr>
            <p:ph type="title"/>
          </p:nvPr>
        </p:nvSpPr>
        <p:spPr>
          <a:xfrm>
            <a:off x="457200" y="381000"/>
            <a:ext cx="8229600" cy="715962"/>
          </a:xfrm>
        </p:spPr>
        <p:txBody>
          <a:bodyPr>
            <a:normAutofit/>
          </a:bodyPr>
          <a:lstStyle/>
          <a:p>
            <a:r>
              <a:rPr lang="en-US" altLang="en-US" sz="2400" b="1" dirty="0">
                <a:solidFill>
                  <a:srgbClr val="002060"/>
                </a:solidFill>
                <a:latin typeface="Pyidaungsu" pitchFamily="34" charset="0"/>
                <a:ea typeface="Pyidaungsu" pitchFamily="34" charset="0"/>
                <a:cs typeface="Pyidaungsu" pitchFamily="34" charset="0"/>
              </a:rPr>
              <a:t>Detail List of Prohibited Items</a:t>
            </a:r>
            <a:endParaRPr lang="en-US" sz="2400" b="1" dirty="0">
              <a:solidFill>
                <a:srgbClr val="002060"/>
              </a:solidFill>
            </a:endParaRPr>
          </a:p>
        </p:txBody>
      </p:sp>
    </p:spTree>
    <p:extLst>
      <p:ext uri="{BB962C8B-B14F-4D97-AF65-F5344CB8AC3E}">
        <p14:creationId xmlns:p14="http://schemas.microsoft.com/office/powerpoint/2010/main" val="2664218780"/>
      </p:ext>
    </p:extLst>
  </p:cSld>
  <p:clrMapOvr>
    <a:masterClrMapping/>
  </p:clrMapOvr>
  <p:transition spd="slow" advTm="2762"/>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ctr">
              <a:buNone/>
            </a:pPr>
            <a:r>
              <a:rPr lang="en-US" sz="3200" dirty="0">
                <a:solidFill>
                  <a:schemeClr val="tx1"/>
                </a:solidFill>
                <a:latin typeface="Pyidaungsu" pitchFamily="34" charset="0"/>
                <a:cs typeface="Pyidaungsu" pitchFamily="34" charset="0"/>
              </a:rPr>
              <a:t>Case Studies</a:t>
            </a:r>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31656913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81000"/>
            <a:ext cx="8229600" cy="715962"/>
          </a:xfrm>
        </p:spPr>
        <p:txBody>
          <a:bodyPr>
            <a:normAutofit/>
          </a:bodyPr>
          <a:lstStyle/>
          <a:p>
            <a:r>
              <a:rPr lang="en-US" altLang="en-US" sz="2400" b="1" dirty="0">
                <a:solidFill>
                  <a:srgbClr val="002060"/>
                </a:solidFill>
                <a:latin typeface="Pyidaungsu" pitchFamily="34" charset="0"/>
                <a:ea typeface="Pyidaungsu" pitchFamily="34" charset="0"/>
                <a:cs typeface="Pyidaungsu" pitchFamily="34" charset="0"/>
              </a:rPr>
              <a:t>Taken Action on </a:t>
            </a:r>
            <a:r>
              <a:rPr lang="en-US" altLang="en-US" sz="2400" b="1">
                <a:solidFill>
                  <a:srgbClr val="002060"/>
                </a:solidFill>
                <a:latin typeface="Pyidaungsu" pitchFamily="34" charset="0"/>
                <a:ea typeface="Pyidaungsu" pitchFamily="34" charset="0"/>
                <a:cs typeface="Pyidaungsu" pitchFamily="34" charset="0"/>
              </a:rPr>
              <a:t>Sanction Evasion</a:t>
            </a:r>
            <a:endParaRPr lang="en-US" sz="2400" b="1" dirty="0">
              <a:solidFill>
                <a:srgbClr val="002060"/>
              </a:solidFill>
            </a:endParaRPr>
          </a:p>
        </p:txBody>
      </p:sp>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727" t="25187" r="19941" b="8038"/>
          <a:stretch/>
        </p:blipFill>
        <p:spPr bwMode="auto">
          <a:xfrm>
            <a:off x="381000" y="1600200"/>
            <a:ext cx="847651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2505651"/>
      </p:ext>
    </p:extLst>
  </p:cSld>
  <p:clrMapOvr>
    <a:masterClrMapping/>
  </p:clrMapOvr>
  <p:transition spd="slow" advTm="2762"/>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81000"/>
            <a:ext cx="8229600" cy="715962"/>
          </a:xfrm>
        </p:spPr>
        <p:txBody>
          <a:bodyPr>
            <a:normAutofit/>
          </a:bodyPr>
          <a:lstStyle/>
          <a:p>
            <a:r>
              <a:rPr lang="en-US" altLang="en-US" sz="2400" b="1" dirty="0">
                <a:solidFill>
                  <a:srgbClr val="002060"/>
                </a:solidFill>
                <a:latin typeface="Pyidaungsu" pitchFamily="34" charset="0"/>
                <a:ea typeface="Pyidaungsu" pitchFamily="34" charset="0"/>
                <a:cs typeface="Pyidaungsu" pitchFamily="34" charset="0"/>
              </a:rPr>
              <a:t>Taken Action on </a:t>
            </a:r>
            <a:r>
              <a:rPr lang="en-US" altLang="en-US" sz="2400" b="1">
                <a:solidFill>
                  <a:srgbClr val="002060"/>
                </a:solidFill>
                <a:latin typeface="Pyidaungsu" pitchFamily="34" charset="0"/>
                <a:ea typeface="Pyidaungsu" pitchFamily="34" charset="0"/>
                <a:cs typeface="Pyidaungsu" pitchFamily="34" charset="0"/>
              </a:rPr>
              <a:t>Sanction Evasion</a:t>
            </a:r>
            <a:endParaRPr lang="en-US" sz="2400" b="1" dirty="0">
              <a:solidFill>
                <a:srgbClr val="002060"/>
              </a:solidFill>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573" t="13060" r="32702" b="12126"/>
          <a:stretch/>
        </p:blipFill>
        <p:spPr bwMode="auto">
          <a:xfrm>
            <a:off x="609600" y="1066800"/>
            <a:ext cx="8001000" cy="5472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4156675"/>
      </p:ext>
    </p:extLst>
  </p:cSld>
  <p:clrMapOvr>
    <a:masterClrMapping/>
  </p:clrMapOvr>
  <p:transition spd="slow" advTm="2762"/>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81000"/>
            <a:ext cx="8229600" cy="715962"/>
          </a:xfrm>
        </p:spPr>
        <p:txBody>
          <a:bodyPr>
            <a:normAutofit/>
          </a:bodyPr>
          <a:lstStyle/>
          <a:p>
            <a:r>
              <a:rPr lang="en-US" altLang="en-US" sz="2400" b="1" dirty="0">
                <a:solidFill>
                  <a:srgbClr val="002060"/>
                </a:solidFill>
                <a:latin typeface="Pyidaungsu" pitchFamily="34" charset="0"/>
                <a:ea typeface="Pyidaungsu" pitchFamily="34" charset="0"/>
                <a:cs typeface="Pyidaungsu" pitchFamily="34" charset="0"/>
              </a:rPr>
              <a:t>Taken Action on </a:t>
            </a:r>
            <a:r>
              <a:rPr lang="en-US" altLang="en-US" sz="2400" b="1">
                <a:solidFill>
                  <a:srgbClr val="002060"/>
                </a:solidFill>
                <a:latin typeface="Pyidaungsu" pitchFamily="34" charset="0"/>
                <a:ea typeface="Pyidaungsu" pitchFamily="34" charset="0"/>
                <a:cs typeface="Pyidaungsu" pitchFamily="34" charset="0"/>
              </a:rPr>
              <a:t>Sanction Evasion</a:t>
            </a:r>
            <a:endParaRPr lang="en-US" sz="2400" b="1" dirty="0">
              <a:solidFill>
                <a:srgbClr val="002060"/>
              </a:solidFill>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930" t="13806" r="41444" b="12500"/>
          <a:stretch/>
        </p:blipFill>
        <p:spPr bwMode="auto">
          <a:xfrm>
            <a:off x="457200" y="1371600"/>
            <a:ext cx="8153400" cy="5390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9429371"/>
      </p:ext>
    </p:extLst>
  </p:cSld>
  <p:clrMapOvr>
    <a:masterClrMapping/>
  </p:clrMapOvr>
  <p:transition spd="slow" advTm="2762"/>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Text Box 3"/>
          <p:cNvSpPr txBox="1">
            <a:spLocks noChangeArrowheads="1"/>
          </p:cNvSpPr>
          <p:nvPr/>
        </p:nvSpPr>
        <p:spPr bwMode="auto">
          <a:xfrm>
            <a:off x="457200" y="1371600"/>
            <a:ext cx="8382000" cy="3043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lnSpc>
                <a:spcPct val="150000"/>
              </a:lnSpc>
              <a:spcBef>
                <a:spcPct val="50000"/>
              </a:spcBef>
            </a:pPr>
            <a:r>
              <a:rPr lang="my-MM" altLang="en-US" sz="2600" b="1" dirty="0">
                <a:solidFill>
                  <a:srgbClr val="002060"/>
                </a:solidFill>
                <a:latin typeface="Pyidaungsu" pitchFamily="34" charset="0"/>
                <a:ea typeface="Myanmar3" pitchFamily="18" charset="0"/>
                <a:cs typeface="Pyidaungsu" pitchFamily="34" charset="0"/>
              </a:rPr>
              <a:t>စာရင်းမှပယ်ဖျက်ခြင်း၊ </a:t>
            </a:r>
            <a:endParaRPr lang="en-US" altLang="en-US" sz="2600" b="1" dirty="0">
              <a:solidFill>
                <a:srgbClr val="002060"/>
              </a:solidFill>
              <a:latin typeface="Pyidaungsu" pitchFamily="34" charset="0"/>
              <a:ea typeface="Myanmar3" pitchFamily="18" charset="0"/>
              <a:cs typeface="Pyidaungsu" pitchFamily="34" charset="0"/>
            </a:endParaRPr>
          </a:p>
          <a:p>
            <a:pPr algn="ctr">
              <a:lnSpc>
                <a:spcPct val="150000"/>
              </a:lnSpc>
              <a:spcBef>
                <a:spcPct val="50000"/>
              </a:spcBef>
            </a:pPr>
            <a:r>
              <a:rPr lang="my-MM" altLang="en-US" sz="2600" b="1" dirty="0">
                <a:solidFill>
                  <a:srgbClr val="002060"/>
                </a:solidFill>
                <a:latin typeface="Pyidaungsu" pitchFamily="34" charset="0"/>
                <a:ea typeface="Myanmar3" pitchFamily="18" charset="0"/>
                <a:cs typeface="Pyidaungsu" pitchFamily="34" charset="0"/>
              </a:rPr>
              <a:t>ငွေကြေးနှင့်ပိုင်ဆိုင်မှုများအားထိန်ချုပ်ထားခြင်းမှပယ်ဖျက်ခြင်း </a:t>
            </a:r>
          </a:p>
          <a:p>
            <a:pPr algn="ctr">
              <a:lnSpc>
                <a:spcPct val="150000"/>
              </a:lnSpc>
              <a:spcBef>
                <a:spcPct val="50000"/>
              </a:spcBef>
            </a:pPr>
            <a:r>
              <a:rPr lang="my-MM" altLang="en-US" sz="2600" b="1" dirty="0">
                <a:solidFill>
                  <a:srgbClr val="002060"/>
                </a:solidFill>
                <a:latin typeface="Pyidaungsu" pitchFamily="34" charset="0"/>
                <a:ea typeface="Myanmar3" pitchFamily="18" charset="0"/>
                <a:cs typeface="Pyidaungsu" pitchFamily="34" charset="0"/>
              </a:rPr>
              <a:t>နှင့် </a:t>
            </a:r>
          </a:p>
          <a:p>
            <a:pPr algn="ctr">
              <a:lnSpc>
                <a:spcPct val="150000"/>
              </a:lnSpc>
              <a:spcBef>
                <a:spcPct val="50000"/>
              </a:spcBef>
            </a:pPr>
            <a:r>
              <a:rPr lang="my-MM" altLang="en-US" sz="2600" b="1" dirty="0">
                <a:solidFill>
                  <a:srgbClr val="002060"/>
                </a:solidFill>
                <a:latin typeface="Pyidaungsu" pitchFamily="34" charset="0"/>
                <a:ea typeface="Myanmar3" pitchFamily="18" charset="0"/>
                <a:cs typeface="Pyidaungsu" pitchFamily="34" charset="0"/>
              </a:rPr>
              <a:t>အသုံးပြုခွင့်ပေးအပ်ခြင်း၊</a:t>
            </a:r>
            <a:endParaRPr lang="en-US" altLang="en-US" sz="2600" b="1" dirty="0">
              <a:solidFill>
                <a:srgbClr val="002060"/>
              </a:solidFill>
              <a:latin typeface="Pyidaungsu" pitchFamily="34" charset="0"/>
              <a:ea typeface="Myanmar3" pitchFamily="18" charset="0"/>
              <a:cs typeface="Pyidaungsu" pitchFamily="34" charset="0"/>
            </a:endParaRPr>
          </a:p>
        </p:txBody>
      </p:sp>
    </p:spTree>
    <p:extLst>
      <p:ext uri="{BB962C8B-B14F-4D97-AF65-F5344CB8AC3E}">
        <p14:creationId xmlns:p14="http://schemas.microsoft.com/office/powerpoint/2010/main" val="2543429702"/>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304800" y="1371600"/>
            <a:ext cx="8686800" cy="5715000"/>
          </a:xfrm>
        </p:spPr>
        <p:txBody>
          <a:bodyPr>
            <a:normAutofit/>
          </a:bodyPr>
          <a:lstStyle/>
          <a:p>
            <a:pPr marL="457200" indent="-457200" algn="just" eaLnBrk="1" hangingPunct="1">
              <a:lnSpc>
                <a:spcPct val="200000"/>
              </a:lnSpc>
              <a:spcAft>
                <a:spcPts val="600"/>
              </a:spcAft>
              <a:buFont typeface="Wingdings" pitchFamily="2" charset="2"/>
              <a:buChar char="v"/>
              <a:defRPr/>
            </a:pPr>
            <a:r>
              <a:rPr lang="my-MM" altLang="en-US" sz="2000" dirty="0">
                <a:solidFill>
                  <a:srgbClr val="002060"/>
                </a:solidFill>
                <a:latin typeface="Pyidaungsu" pitchFamily="34" charset="0"/>
                <a:ea typeface="Pyidaungsu" pitchFamily="34" charset="0"/>
                <a:cs typeface="Pyidaungsu" pitchFamily="34" charset="0"/>
              </a:rPr>
              <a:t>သတ်မှတ်ခြင်းစံနှုန်းများနှင့်ဆက်လက်ကိုက်ညီမှုမရှိသူများအတွက် </a:t>
            </a:r>
            <a:r>
              <a:rPr lang="en-US" altLang="en-US" sz="2000" dirty="0">
                <a:solidFill>
                  <a:srgbClr val="002060"/>
                </a:solidFill>
                <a:latin typeface="Pyidaungsu" pitchFamily="34" charset="0"/>
                <a:ea typeface="Pyidaungsu" pitchFamily="34" charset="0"/>
                <a:cs typeface="Pyidaungsu" pitchFamily="34" charset="0"/>
              </a:rPr>
              <a:t>UNSC</a:t>
            </a:r>
            <a:r>
              <a:rPr lang="my-MM" altLang="en-US" sz="2000" dirty="0">
                <a:solidFill>
                  <a:srgbClr val="002060"/>
                </a:solidFill>
                <a:latin typeface="Pyidaungsu" pitchFamily="34" charset="0"/>
                <a:ea typeface="Pyidaungsu" pitchFamily="34" charset="0"/>
                <a:cs typeface="Pyidaungsu" pitchFamily="34" charset="0"/>
              </a:rPr>
              <a:t> သို့ စာရင်းမှပယ်ဖျက်ပေးရေး </a:t>
            </a:r>
            <a:r>
              <a:rPr lang="my-MM" altLang="en-US" sz="2000" b="1" i="1" dirty="0">
                <a:solidFill>
                  <a:srgbClr val="002060"/>
                </a:solidFill>
                <a:latin typeface="Pyidaungsu" pitchFamily="34" charset="0"/>
                <a:ea typeface="Pyidaungsu" pitchFamily="34" charset="0"/>
                <a:cs typeface="Pyidaungsu" pitchFamily="34" charset="0"/>
              </a:rPr>
              <a:t>အများသိလုပ်ထုံးလုပ်နည်းချမှတ်ကျင့်သုံးရန်၊</a:t>
            </a:r>
            <a:r>
              <a:rPr lang="en-US" altLang="en-US" sz="2000" b="1" i="1" dirty="0">
                <a:solidFill>
                  <a:srgbClr val="002060"/>
                </a:solidFill>
                <a:latin typeface="Pyidaungsu" pitchFamily="34" charset="0"/>
                <a:ea typeface="Pyidaungsu" pitchFamily="34" charset="0"/>
                <a:cs typeface="Pyidaungsu" pitchFamily="34" charset="0"/>
              </a:rPr>
              <a:t> </a:t>
            </a:r>
            <a:r>
              <a:rPr lang="en-US" altLang="en-US" sz="2000" dirty="0">
                <a:solidFill>
                  <a:srgbClr val="002060"/>
                </a:solidFill>
                <a:latin typeface="Pyidaungsu" pitchFamily="34" charset="0"/>
                <a:ea typeface="Pyidaungsu" pitchFamily="34" charset="0"/>
                <a:cs typeface="Pyidaungsu" pitchFamily="34" charset="0"/>
              </a:rPr>
              <a:t>(UNSC 1730 </a:t>
            </a:r>
            <a:r>
              <a:rPr lang="my-MM" altLang="en-US" sz="2000" dirty="0">
                <a:solidFill>
                  <a:srgbClr val="002060"/>
                </a:solidFill>
                <a:latin typeface="Pyidaungsu" pitchFamily="34" charset="0"/>
                <a:ea typeface="Pyidaungsu" pitchFamily="34" charset="0"/>
                <a:cs typeface="Pyidaungsu" pitchFamily="34" charset="0"/>
              </a:rPr>
              <a:t>အရ </a:t>
            </a:r>
            <a:r>
              <a:rPr lang="en-US" altLang="en-US" sz="2000" dirty="0">
                <a:solidFill>
                  <a:srgbClr val="002060"/>
                </a:solidFill>
                <a:latin typeface="Pyidaungsu" pitchFamily="34" charset="0"/>
                <a:ea typeface="Pyidaungsu" pitchFamily="34" charset="0"/>
                <a:cs typeface="Pyidaungsu" pitchFamily="34" charset="0"/>
              </a:rPr>
              <a:t>UNSC </a:t>
            </a:r>
            <a:r>
              <a:rPr lang="my-MM" altLang="en-US" sz="2000" dirty="0">
                <a:solidFill>
                  <a:srgbClr val="002060"/>
                </a:solidFill>
                <a:latin typeface="Pyidaungsu" pitchFamily="34" charset="0"/>
                <a:ea typeface="Pyidaungsu" pitchFamily="34" charset="0"/>
                <a:cs typeface="Pyidaungsu" pitchFamily="34" charset="0"/>
              </a:rPr>
              <a:t>ကအတည်ပြုထားသည့် လမ်းညွှန်အတိုင်း)</a:t>
            </a:r>
          </a:p>
          <a:p>
            <a:pPr marL="457200" indent="-457200" algn="just" eaLnBrk="1" hangingPunct="1">
              <a:lnSpc>
                <a:spcPct val="200000"/>
              </a:lnSpc>
              <a:spcAft>
                <a:spcPts val="600"/>
              </a:spcAft>
              <a:buFont typeface="Wingdings" pitchFamily="2" charset="2"/>
              <a:buChar char="v"/>
              <a:defRPr/>
            </a:pPr>
            <a:r>
              <a:rPr lang="en-US" altLang="en-US" sz="2000" b="1" i="1" dirty="0">
                <a:solidFill>
                  <a:srgbClr val="002060"/>
                </a:solidFill>
                <a:latin typeface="Pyidaungsu" pitchFamily="34" charset="0"/>
                <a:ea typeface="Pyidaungsu" pitchFamily="34" charset="0"/>
                <a:cs typeface="Pyidaungsu" pitchFamily="34" charset="0"/>
              </a:rPr>
              <a:t>False Positive </a:t>
            </a:r>
            <a:r>
              <a:rPr lang="my-MM" altLang="en-US" sz="2000" b="1" i="1" dirty="0">
                <a:solidFill>
                  <a:srgbClr val="002060"/>
                </a:solidFill>
                <a:latin typeface="Pyidaungsu" pitchFamily="34" charset="0"/>
                <a:ea typeface="Pyidaungsu" pitchFamily="34" charset="0"/>
                <a:cs typeface="Pyidaungsu" pitchFamily="34" charset="0"/>
              </a:rPr>
              <a:t>ဖြင့် ထိန်းချုပ်ခံထားရသူများအတွက် အချိန်နှင့်တစ်ပြေးညီပယ်ဖျက် ပေးသည့် အများသိလုပ်ထုံးလုပ်နည်းချမှတ်အကောင်အထည်ဖော်ရန်၊ </a:t>
            </a:r>
          </a:p>
          <a:p>
            <a:pPr marL="457200" indent="-457200" algn="just" eaLnBrk="1" hangingPunct="1">
              <a:lnSpc>
                <a:spcPct val="200000"/>
              </a:lnSpc>
              <a:spcAft>
                <a:spcPts val="600"/>
              </a:spcAft>
              <a:buFont typeface="Wingdings" pitchFamily="2" charset="2"/>
              <a:buChar char="v"/>
              <a:defRPr/>
            </a:pPr>
            <a:r>
              <a:rPr lang="en-US" altLang="en-US" sz="2000" dirty="0">
                <a:solidFill>
                  <a:srgbClr val="002060"/>
                </a:solidFill>
                <a:latin typeface="Pyidaungsu" pitchFamily="34" charset="0"/>
                <a:ea typeface="Pyidaungsu" pitchFamily="34" charset="0"/>
                <a:cs typeface="Pyidaungsu" pitchFamily="34" charset="0"/>
              </a:rPr>
              <a:t>UNSC</a:t>
            </a:r>
            <a:r>
              <a:rPr lang="my-MM" altLang="en-US" sz="2000" dirty="0">
                <a:solidFill>
                  <a:srgbClr val="002060"/>
                </a:solidFill>
                <a:latin typeface="Pyidaungsu" pitchFamily="34" charset="0"/>
                <a:ea typeface="Pyidaungsu" pitchFamily="34" charset="0"/>
                <a:cs typeface="Pyidaungsu" pitchFamily="34" charset="0"/>
              </a:rPr>
              <a:t>မှ </a:t>
            </a:r>
            <a:r>
              <a:rPr lang="my-MM" altLang="en-US" sz="2000" b="1" i="1" dirty="0">
                <a:solidFill>
                  <a:srgbClr val="002060"/>
                </a:solidFill>
                <a:latin typeface="Pyidaungsu" pitchFamily="34" charset="0"/>
                <a:ea typeface="Pyidaungsu" pitchFamily="34" charset="0"/>
                <a:cs typeface="Pyidaungsu" pitchFamily="34" charset="0"/>
              </a:rPr>
              <a:t>ပယ်ဖျက်သည်နှင့်တစ်ပြိုင်နက် ပိုင်ဆိုင်မှုများဆက်လက်ထိန်းချုပ်ရန်မလို၊</a:t>
            </a:r>
          </a:p>
          <a:p>
            <a:pPr marL="457200" indent="-457200" algn="just" eaLnBrk="1" hangingPunct="1">
              <a:lnSpc>
                <a:spcPct val="200000"/>
              </a:lnSpc>
              <a:spcAft>
                <a:spcPts val="600"/>
              </a:spcAft>
              <a:buFont typeface="Wingdings" pitchFamily="2" charset="2"/>
              <a:buChar char="v"/>
              <a:defRPr/>
            </a:pPr>
            <a:r>
              <a:rPr lang="my-MM" altLang="en-US" sz="2000" dirty="0">
                <a:solidFill>
                  <a:srgbClr val="002060"/>
                </a:solidFill>
                <a:latin typeface="Pyidaungsu" pitchFamily="34" charset="0"/>
                <a:ea typeface="Pyidaungsu" pitchFamily="34" charset="0"/>
                <a:cs typeface="Pyidaungsu" pitchFamily="34" charset="0"/>
              </a:rPr>
              <a:t>စာရင်းမှပယ်ဖျက်ခြင်းနှင့် ထိန်းချုပ်မှုများပယ်ဖျက်ခြင်းအတွက် </a:t>
            </a:r>
            <a:r>
              <a:rPr lang="en-US" altLang="en-US" sz="2000" b="1" i="1" dirty="0">
                <a:solidFill>
                  <a:srgbClr val="002060"/>
                </a:solidFill>
                <a:latin typeface="Pyidaungsu" pitchFamily="34" charset="0"/>
                <a:ea typeface="Pyidaungsu" pitchFamily="34" charset="0"/>
                <a:cs typeface="Pyidaungsu" pitchFamily="34" charset="0"/>
              </a:rPr>
              <a:t>FI </a:t>
            </a:r>
            <a:r>
              <a:rPr lang="my-MM" altLang="en-US" sz="2000" b="1" i="1" dirty="0">
                <a:solidFill>
                  <a:srgbClr val="002060"/>
                </a:solidFill>
                <a:latin typeface="Pyidaungsu" pitchFamily="34" charset="0"/>
                <a:ea typeface="Pyidaungsu" pitchFamily="34" charset="0"/>
                <a:cs typeface="Pyidaungsu" pitchFamily="34" charset="0"/>
              </a:rPr>
              <a:t>နှင့် </a:t>
            </a:r>
            <a:r>
              <a:rPr lang="en-US" altLang="en-US" sz="2000" b="1" i="1" dirty="0">
                <a:solidFill>
                  <a:srgbClr val="002060"/>
                </a:solidFill>
                <a:latin typeface="Pyidaungsu" pitchFamily="34" charset="0"/>
                <a:ea typeface="Pyidaungsu" pitchFamily="34" charset="0"/>
                <a:cs typeface="Pyidaungsu" pitchFamily="34" charset="0"/>
              </a:rPr>
              <a:t>DNFBP</a:t>
            </a:r>
            <a:r>
              <a:rPr lang="my-MM" altLang="en-US" sz="2000" b="1" i="1" dirty="0">
                <a:solidFill>
                  <a:srgbClr val="002060"/>
                </a:solidFill>
                <a:latin typeface="Pyidaungsu" pitchFamily="34" charset="0"/>
                <a:ea typeface="Pyidaungsu" pitchFamily="34" charset="0"/>
                <a:cs typeface="Pyidaungsu" pitchFamily="34" charset="0"/>
              </a:rPr>
              <a:t>များ နှင့်ဆက်သွယ်ရေးစနစ်ထူထောင်ထားရှိရန်၊ </a:t>
            </a:r>
          </a:p>
          <a:p>
            <a:pPr marL="457200" indent="-457200" algn="just" eaLnBrk="1" hangingPunct="1">
              <a:lnSpc>
                <a:spcPct val="200000"/>
              </a:lnSpc>
              <a:spcAft>
                <a:spcPts val="600"/>
              </a:spcAft>
              <a:buFont typeface="Wingdings" pitchFamily="2" charset="2"/>
              <a:buChar char="v"/>
              <a:defRPr/>
            </a:pPr>
            <a:endParaRPr lang="en-US" altLang="en-US" sz="2000" dirty="0">
              <a:solidFill>
                <a:srgbClr val="002060"/>
              </a:solidFill>
              <a:latin typeface="Pyidaungsu" pitchFamily="34" charset="0"/>
              <a:ea typeface="Pyidaungsu" pitchFamily="34" charset="0"/>
              <a:cs typeface="Pyidaungsu" pitchFamily="34" charset="0"/>
            </a:endParaRPr>
          </a:p>
        </p:txBody>
      </p:sp>
      <p:sp>
        <p:nvSpPr>
          <p:cNvPr id="3" name="Title 2"/>
          <p:cNvSpPr>
            <a:spLocks noGrp="1"/>
          </p:cNvSpPr>
          <p:nvPr>
            <p:ph type="title"/>
          </p:nvPr>
        </p:nvSpPr>
        <p:spPr>
          <a:xfrm>
            <a:off x="457200" y="381000"/>
            <a:ext cx="8229600" cy="715962"/>
          </a:xfrm>
        </p:spPr>
        <p:txBody>
          <a:bodyPr>
            <a:normAutofit/>
          </a:bodyPr>
          <a:lstStyle/>
          <a:p>
            <a:r>
              <a:rPr lang="my-MM" altLang="en-US" sz="2400" b="1" dirty="0">
                <a:solidFill>
                  <a:srgbClr val="002060"/>
                </a:solidFill>
                <a:latin typeface="Pyidaungsu" pitchFamily="34" charset="0"/>
                <a:ea typeface="Pyidaungsu" pitchFamily="34" charset="0"/>
                <a:cs typeface="Pyidaungsu" pitchFamily="34" charset="0"/>
              </a:rPr>
              <a:t>စာရင်းမှပယ်ဖျက်ခြင်း နှင့် ထိန်းချုပ်ထားမှုအားပယ်ဖျက်ခြင်း</a:t>
            </a:r>
            <a:endParaRPr lang="en-US" sz="2400" b="1" dirty="0">
              <a:solidFill>
                <a:srgbClr val="002060"/>
              </a:solidFill>
            </a:endParaRPr>
          </a:p>
        </p:txBody>
      </p:sp>
    </p:spTree>
    <p:extLst>
      <p:ext uri="{BB962C8B-B14F-4D97-AF65-F5344CB8AC3E}">
        <p14:creationId xmlns:p14="http://schemas.microsoft.com/office/powerpoint/2010/main" val="4208016664"/>
      </p:ext>
    </p:extLst>
  </p:cSld>
  <p:clrMapOvr>
    <a:masterClrMapping/>
  </p:clrMapOvr>
  <p:transition spd="slow" advTm="2762"/>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Text Box 3"/>
          <p:cNvSpPr txBox="1">
            <a:spLocks noChangeArrowheads="1"/>
          </p:cNvSpPr>
          <p:nvPr/>
        </p:nvSpPr>
        <p:spPr bwMode="auto">
          <a:xfrm>
            <a:off x="381000" y="390436"/>
            <a:ext cx="838200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lnSpc>
                <a:spcPct val="150000"/>
              </a:lnSpc>
              <a:spcBef>
                <a:spcPct val="50000"/>
              </a:spcBef>
            </a:pPr>
            <a:r>
              <a:rPr lang="en-US" altLang="en-US" sz="2400" b="1" dirty="0">
                <a:solidFill>
                  <a:srgbClr val="002060"/>
                </a:solidFill>
                <a:latin typeface="Myanmar3" pitchFamily="18" charset="0"/>
                <a:ea typeface="Myanmar3" pitchFamily="18" charset="0"/>
                <a:cs typeface="Myanmar3" pitchFamily="18" charset="0"/>
              </a:rPr>
              <a:t>Dual-use goods </a:t>
            </a:r>
            <a:r>
              <a:rPr lang="en-US" altLang="en-US" sz="2400" b="1" dirty="0" err="1">
                <a:solidFill>
                  <a:srgbClr val="002060"/>
                </a:solidFill>
                <a:latin typeface="Myanmar3" pitchFamily="18" charset="0"/>
                <a:ea typeface="Myanmar3" pitchFamily="18" charset="0"/>
                <a:cs typeface="Myanmar3" pitchFamily="18" charset="0"/>
              </a:rPr>
              <a:t>နမူနာများ</a:t>
            </a:r>
            <a:endParaRPr lang="en-US" altLang="en-US" sz="2400" b="1" dirty="0">
              <a:solidFill>
                <a:srgbClr val="002060"/>
              </a:solidFill>
              <a:latin typeface="Myanmar3" pitchFamily="18" charset="0"/>
              <a:ea typeface="Myanmar3" pitchFamily="18" charset="0"/>
              <a:cs typeface="Myanmar3" pitchFamily="18" charset="0"/>
            </a:endParaRPr>
          </a:p>
        </p:txBody>
      </p:sp>
      <p:pic>
        <p:nvPicPr>
          <p:cNvPr id="1536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559" t="24301" r="20063" b="10090"/>
          <a:stretch/>
        </p:blipFill>
        <p:spPr bwMode="auto">
          <a:xfrm>
            <a:off x="76200" y="1372737"/>
            <a:ext cx="8991600" cy="479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3617465"/>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533400" y="2133600"/>
            <a:ext cx="8077200" cy="1905000"/>
          </a:xfrm>
        </p:spPr>
        <p:txBody>
          <a:bodyPr>
            <a:normAutofit/>
          </a:bodyPr>
          <a:lstStyle/>
          <a:p>
            <a:pPr marL="457200" indent="-457200" algn="just" eaLnBrk="1" hangingPunct="1">
              <a:lnSpc>
                <a:spcPct val="200000"/>
              </a:lnSpc>
              <a:spcAft>
                <a:spcPts val="600"/>
              </a:spcAft>
              <a:buFont typeface="Wingdings" pitchFamily="2" charset="2"/>
              <a:buChar char="v"/>
              <a:defRPr/>
            </a:pPr>
            <a:r>
              <a:rPr lang="en-US" altLang="en-US" sz="2200" dirty="0">
                <a:solidFill>
                  <a:srgbClr val="002060"/>
                </a:solidFill>
                <a:latin typeface="Pyidaungsu" pitchFamily="34" charset="0"/>
                <a:ea typeface="Pyidaungsu" pitchFamily="34" charset="0"/>
                <a:cs typeface="Pyidaungsu" pitchFamily="34" charset="0"/>
              </a:rPr>
              <a:t>UNSCR 1730 (2006)</a:t>
            </a:r>
          </a:p>
          <a:p>
            <a:pPr marL="457200" indent="-457200" algn="just" eaLnBrk="1" hangingPunct="1">
              <a:lnSpc>
                <a:spcPct val="200000"/>
              </a:lnSpc>
              <a:spcAft>
                <a:spcPts val="600"/>
              </a:spcAft>
              <a:buFont typeface="Wingdings" pitchFamily="2" charset="2"/>
              <a:buChar char="v"/>
              <a:defRPr/>
            </a:pPr>
            <a:r>
              <a:rPr lang="en-US" altLang="en-US" sz="2200" dirty="0">
                <a:solidFill>
                  <a:srgbClr val="002060"/>
                </a:solidFill>
                <a:latin typeface="Pyidaungsu" pitchFamily="34" charset="0"/>
                <a:ea typeface="Pyidaungsu" pitchFamily="34" charset="0"/>
                <a:cs typeface="Pyidaungsu" pitchFamily="34" charset="0"/>
              </a:rPr>
              <a:t>UNSCR 1718 Committee Guidelines (Section 8)</a:t>
            </a:r>
          </a:p>
        </p:txBody>
      </p:sp>
      <p:sp>
        <p:nvSpPr>
          <p:cNvPr id="3" name="Title 2"/>
          <p:cNvSpPr>
            <a:spLocks noGrp="1"/>
          </p:cNvSpPr>
          <p:nvPr>
            <p:ph type="title"/>
          </p:nvPr>
        </p:nvSpPr>
        <p:spPr>
          <a:xfrm>
            <a:off x="457200" y="381000"/>
            <a:ext cx="8229600" cy="715962"/>
          </a:xfrm>
        </p:spPr>
        <p:txBody>
          <a:bodyPr>
            <a:normAutofit/>
          </a:bodyPr>
          <a:lstStyle/>
          <a:p>
            <a:r>
              <a:rPr lang="my-MM" altLang="en-US" sz="2400" b="1" dirty="0">
                <a:solidFill>
                  <a:srgbClr val="002060"/>
                </a:solidFill>
                <a:latin typeface="Pyidaungsu" pitchFamily="34" charset="0"/>
                <a:ea typeface="Pyidaungsu" pitchFamily="34" charset="0"/>
                <a:cs typeface="Pyidaungsu" pitchFamily="34" charset="0"/>
              </a:rPr>
              <a:t>စာရင်းမှပယ်ဖျက်ခြင်းဆိုင်ရာ လုပ်ထုံးလုပ်နည်းများ</a:t>
            </a:r>
            <a:endParaRPr lang="en-US" sz="2400" b="1" dirty="0">
              <a:solidFill>
                <a:srgbClr val="002060"/>
              </a:solidFill>
            </a:endParaRPr>
          </a:p>
        </p:txBody>
      </p:sp>
    </p:spTree>
    <p:extLst>
      <p:ext uri="{BB962C8B-B14F-4D97-AF65-F5344CB8AC3E}">
        <p14:creationId xmlns:p14="http://schemas.microsoft.com/office/powerpoint/2010/main" val="963442848"/>
      </p:ext>
    </p:extLst>
  </p:cSld>
  <p:clrMapOvr>
    <a:masterClrMapping/>
  </p:clrMapOvr>
  <p:transition spd="slow" advTm="2762"/>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533400" y="1676400"/>
            <a:ext cx="8077200" cy="4191000"/>
          </a:xfrm>
        </p:spPr>
        <p:txBody>
          <a:bodyPr>
            <a:noAutofit/>
          </a:bodyPr>
          <a:lstStyle/>
          <a:p>
            <a:pPr marL="457200" indent="-457200" algn="just" eaLnBrk="1" hangingPunct="1">
              <a:lnSpc>
                <a:spcPct val="200000"/>
              </a:lnSpc>
              <a:spcAft>
                <a:spcPts val="600"/>
              </a:spcAft>
              <a:buFont typeface="Wingdings" pitchFamily="2" charset="2"/>
              <a:buChar char="v"/>
              <a:defRPr/>
            </a:pPr>
            <a:r>
              <a:rPr lang="my-MM" altLang="en-US" sz="2200" b="1" i="1" dirty="0">
                <a:solidFill>
                  <a:srgbClr val="002060"/>
                </a:solidFill>
                <a:latin typeface="Pyidaungsu" pitchFamily="34" charset="0"/>
                <a:ea typeface="Pyidaungsu" pitchFamily="34" charset="0"/>
                <a:cs typeface="Pyidaungsu" pitchFamily="34" charset="0"/>
              </a:rPr>
              <a:t>အဖွဲ့ဝင်နိုင်ငံများ</a:t>
            </a:r>
            <a:r>
              <a:rPr lang="en-US" altLang="en-US" sz="2200" b="1" i="1" dirty="0">
                <a:solidFill>
                  <a:srgbClr val="002060"/>
                </a:solidFill>
                <a:latin typeface="Pyidaungsu" pitchFamily="34" charset="0"/>
                <a:ea typeface="Pyidaungsu" pitchFamily="34" charset="0"/>
                <a:cs typeface="Pyidaungsu" pitchFamily="34" charset="0"/>
              </a:rPr>
              <a:t> </a:t>
            </a:r>
            <a:r>
              <a:rPr lang="en-US" altLang="en-US" sz="2200" dirty="0">
                <a:solidFill>
                  <a:srgbClr val="002060"/>
                </a:solidFill>
                <a:latin typeface="Pyidaungsu" pitchFamily="34" charset="0"/>
                <a:ea typeface="Pyidaungsu" pitchFamily="34" charset="0"/>
                <a:cs typeface="Pyidaungsu" pitchFamily="34" charset="0"/>
              </a:rPr>
              <a:t>(UNSCR 1718 </a:t>
            </a:r>
            <a:r>
              <a:rPr lang="my-MM" altLang="en-US" sz="2200" dirty="0">
                <a:solidFill>
                  <a:srgbClr val="002060"/>
                </a:solidFill>
                <a:latin typeface="Pyidaungsu" pitchFamily="34" charset="0"/>
                <a:ea typeface="Pyidaungsu" pitchFamily="34" charset="0"/>
                <a:cs typeface="Pyidaungsu" pitchFamily="34" charset="0"/>
              </a:rPr>
              <a:t> ကော်မတီသို့ မည်သည့် အချိန်တွင်</a:t>
            </a:r>
            <a:r>
              <a:rPr lang="en-US" altLang="en-US" sz="2200" dirty="0">
                <a:solidFill>
                  <a:srgbClr val="002060"/>
                </a:solidFill>
                <a:latin typeface="Pyidaungsu" pitchFamily="34" charset="0"/>
                <a:ea typeface="Pyidaungsu" pitchFamily="34" charset="0"/>
                <a:cs typeface="Pyidaungsu" pitchFamily="34" charset="0"/>
              </a:rPr>
              <a:t> </a:t>
            </a:r>
            <a:r>
              <a:rPr lang="my-MM" altLang="en-US" sz="2200" dirty="0">
                <a:solidFill>
                  <a:srgbClr val="002060"/>
                </a:solidFill>
                <a:latin typeface="Pyidaungsu" pitchFamily="34" charset="0"/>
                <a:ea typeface="Pyidaungsu" pitchFamily="34" charset="0"/>
                <a:cs typeface="Pyidaungsu" pitchFamily="34" charset="0"/>
              </a:rPr>
              <a:t>မဆို တင်ပြနိုင်ပါသည်။</a:t>
            </a:r>
            <a:r>
              <a:rPr lang="en-US" altLang="en-US" sz="2200" dirty="0">
                <a:solidFill>
                  <a:srgbClr val="002060"/>
                </a:solidFill>
                <a:latin typeface="Pyidaungsu" pitchFamily="34" charset="0"/>
                <a:ea typeface="Pyidaungsu" pitchFamily="34" charset="0"/>
                <a:cs typeface="Pyidaungsu" pitchFamily="34" charset="0"/>
              </a:rPr>
              <a:t>)</a:t>
            </a:r>
            <a:endParaRPr lang="my-MM" altLang="en-US" sz="2200" dirty="0">
              <a:solidFill>
                <a:srgbClr val="002060"/>
              </a:solidFill>
              <a:latin typeface="Pyidaungsu" pitchFamily="34" charset="0"/>
              <a:ea typeface="Pyidaungsu" pitchFamily="34" charset="0"/>
              <a:cs typeface="Pyidaungsu" pitchFamily="34" charset="0"/>
            </a:endParaRPr>
          </a:p>
          <a:p>
            <a:pPr marL="457200" indent="-457200" algn="just" eaLnBrk="1" hangingPunct="1">
              <a:lnSpc>
                <a:spcPct val="200000"/>
              </a:lnSpc>
              <a:spcAft>
                <a:spcPts val="600"/>
              </a:spcAft>
              <a:buFont typeface="Wingdings" pitchFamily="2" charset="2"/>
              <a:buChar char="v"/>
              <a:defRPr/>
            </a:pPr>
            <a:r>
              <a:rPr lang="my-MM" altLang="en-US" sz="2200" b="1" i="1" dirty="0">
                <a:solidFill>
                  <a:srgbClr val="002060"/>
                </a:solidFill>
                <a:latin typeface="Pyidaungsu" pitchFamily="34" charset="0"/>
                <a:ea typeface="Pyidaungsu" pitchFamily="34" charset="0"/>
                <a:cs typeface="Pyidaungsu" pitchFamily="34" charset="0"/>
              </a:rPr>
              <a:t>သတ်မှတ်ခံ လူပုဂ္ဂိုလ်နှင့်အဖွဲ့အစည်းများ </a:t>
            </a:r>
            <a:r>
              <a:rPr lang="en-US" altLang="en-US" sz="2200" dirty="0">
                <a:solidFill>
                  <a:srgbClr val="002060"/>
                </a:solidFill>
                <a:latin typeface="Pyidaungsu" pitchFamily="34" charset="0"/>
                <a:ea typeface="Pyidaungsu" pitchFamily="34" charset="0"/>
                <a:cs typeface="Pyidaungsu" pitchFamily="34" charset="0"/>
              </a:rPr>
              <a:t> (</a:t>
            </a:r>
            <a:r>
              <a:rPr lang="my-MM" altLang="en-US" sz="2200" dirty="0">
                <a:solidFill>
                  <a:srgbClr val="002060"/>
                </a:solidFill>
                <a:latin typeface="Pyidaungsu" pitchFamily="34" charset="0"/>
                <a:ea typeface="Pyidaungsu" pitchFamily="34" charset="0"/>
                <a:cs typeface="Pyidaungsu" pitchFamily="34" charset="0"/>
              </a:rPr>
              <a:t>မိမိနေထိုင်ရာ/ နိုင်ငံသား</a:t>
            </a:r>
            <a:r>
              <a:rPr lang="en-US" altLang="en-US" sz="2200" dirty="0">
                <a:solidFill>
                  <a:srgbClr val="002060"/>
                </a:solidFill>
                <a:latin typeface="Pyidaungsu" pitchFamily="34" charset="0"/>
                <a:ea typeface="Pyidaungsu" pitchFamily="34" charset="0"/>
                <a:cs typeface="Pyidaungsu" pitchFamily="34" charset="0"/>
              </a:rPr>
              <a:t> </a:t>
            </a:r>
            <a:r>
              <a:rPr lang="my-MM" altLang="en-US" sz="2200" dirty="0">
                <a:solidFill>
                  <a:srgbClr val="002060"/>
                </a:solidFill>
                <a:latin typeface="Pyidaungsu" pitchFamily="34" charset="0"/>
                <a:ea typeface="Pyidaungsu" pitchFamily="34" charset="0"/>
                <a:cs typeface="Pyidaungsu" pitchFamily="34" charset="0"/>
              </a:rPr>
              <a:t>ဖြစ်ရာ နိုင်ငံမှတစ်ဆင့် </a:t>
            </a:r>
            <a:r>
              <a:rPr lang="en-US" altLang="en-US" sz="2200" dirty="0">
                <a:solidFill>
                  <a:srgbClr val="002060"/>
                </a:solidFill>
                <a:latin typeface="Pyidaungsu" pitchFamily="34" charset="0"/>
                <a:ea typeface="Pyidaungsu" pitchFamily="34" charset="0"/>
                <a:cs typeface="Pyidaungsu" pitchFamily="34" charset="0"/>
              </a:rPr>
              <a:t>Focal Point </a:t>
            </a:r>
            <a:r>
              <a:rPr lang="my-MM" altLang="en-US" sz="2200" dirty="0">
                <a:solidFill>
                  <a:srgbClr val="002060"/>
                </a:solidFill>
                <a:latin typeface="Pyidaungsu" pitchFamily="34" charset="0"/>
                <a:ea typeface="Pyidaungsu" pitchFamily="34" charset="0"/>
                <a:cs typeface="Pyidaungsu" pitchFamily="34" charset="0"/>
              </a:rPr>
              <a:t>သို့လည်းကောင်း၊ တိုက်ရိုက်</a:t>
            </a:r>
            <a:r>
              <a:rPr lang="en-US" altLang="en-US" sz="2200" dirty="0">
                <a:solidFill>
                  <a:srgbClr val="002060"/>
                </a:solidFill>
                <a:latin typeface="Pyidaungsu" pitchFamily="34" charset="0"/>
                <a:ea typeface="Pyidaungsu" pitchFamily="34" charset="0"/>
                <a:cs typeface="Pyidaungsu" pitchFamily="34" charset="0"/>
              </a:rPr>
              <a:t> </a:t>
            </a:r>
            <a:r>
              <a:rPr lang="my-MM" altLang="en-US" sz="2200" dirty="0">
                <a:solidFill>
                  <a:srgbClr val="002060"/>
                </a:solidFill>
                <a:latin typeface="Pyidaungsu" pitchFamily="34" charset="0"/>
                <a:ea typeface="Pyidaungsu" pitchFamily="34" charset="0"/>
                <a:cs typeface="Pyidaungsu" pitchFamily="34" charset="0"/>
              </a:rPr>
              <a:t>သော်လည်းကောင်း တင်သွင်းနိုင်ပါသည်။</a:t>
            </a:r>
            <a:r>
              <a:rPr lang="en-US" altLang="en-US" sz="2200" dirty="0">
                <a:solidFill>
                  <a:srgbClr val="002060"/>
                </a:solidFill>
                <a:latin typeface="Pyidaungsu" pitchFamily="34" charset="0"/>
                <a:ea typeface="Pyidaungsu" pitchFamily="34" charset="0"/>
                <a:cs typeface="Pyidaungsu" pitchFamily="34" charset="0"/>
              </a:rPr>
              <a:t>)</a:t>
            </a:r>
            <a:endParaRPr lang="en-US" altLang="en-US" sz="2200" b="1" i="1" dirty="0">
              <a:solidFill>
                <a:srgbClr val="002060"/>
              </a:solidFill>
              <a:latin typeface="Pyidaungsu" pitchFamily="34" charset="0"/>
              <a:ea typeface="Pyidaungsu" pitchFamily="34" charset="0"/>
              <a:cs typeface="Pyidaungsu" pitchFamily="34" charset="0"/>
            </a:endParaRPr>
          </a:p>
        </p:txBody>
      </p:sp>
      <p:sp>
        <p:nvSpPr>
          <p:cNvPr id="3" name="Title 2"/>
          <p:cNvSpPr>
            <a:spLocks noGrp="1"/>
          </p:cNvSpPr>
          <p:nvPr>
            <p:ph type="title"/>
          </p:nvPr>
        </p:nvSpPr>
        <p:spPr>
          <a:xfrm>
            <a:off x="457200" y="381000"/>
            <a:ext cx="8229600" cy="715962"/>
          </a:xfrm>
        </p:spPr>
        <p:txBody>
          <a:bodyPr>
            <a:normAutofit/>
          </a:bodyPr>
          <a:lstStyle/>
          <a:p>
            <a:r>
              <a:rPr lang="my-MM" altLang="en-US" sz="2400" b="1" dirty="0">
                <a:solidFill>
                  <a:srgbClr val="002060"/>
                </a:solidFill>
                <a:latin typeface="Pyidaungsu" pitchFamily="34" charset="0"/>
                <a:ea typeface="Pyidaungsu" pitchFamily="34" charset="0"/>
                <a:cs typeface="Pyidaungsu" pitchFamily="34" charset="0"/>
              </a:rPr>
              <a:t>စာရင်းမှပယ်ဖျက်ပေးရေးအတွက် တင်ပြနိုင်သူများ</a:t>
            </a:r>
            <a:endParaRPr lang="en-US" sz="2400" b="1" dirty="0">
              <a:solidFill>
                <a:srgbClr val="002060"/>
              </a:solidFill>
            </a:endParaRPr>
          </a:p>
        </p:txBody>
      </p:sp>
    </p:spTree>
    <p:extLst>
      <p:ext uri="{BB962C8B-B14F-4D97-AF65-F5344CB8AC3E}">
        <p14:creationId xmlns:p14="http://schemas.microsoft.com/office/powerpoint/2010/main" val="2048049178"/>
      </p:ext>
    </p:extLst>
  </p:cSld>
  <p:clrMapOvr>
    <a:masterClrMapping/>
  </p:clrMapOvr>
  <p:transition spd="slow" advTm="2762"/>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152400" y="1371600"/>
            <a:ext cx="8763000" cy="4419600"/>
          </a:xfrm>
        </p:spPr>
        <p:txBody>
          <a:bodyPr>
            <a:noAutofit/>
          </a:bodyPr>
          <a:lstStyle/>
          <a:p>
            <a:pPr marL="457200" indent="-457200" algn="just" eaLnBrk="1" hangingPunct="1">
              <a:lnSpc>
                <a:spcPct val="150000"/>
              </a:lnSpc>
              <a:spcBef>
                <a:spcPts val="0"/>
              </a:spcBef>
              <a:spcAft>
                <a:spcPts val="1200"/>
              </a:spcAft>
              <a:buFont typeface="Wingdings" pitchFamily="2" charset="2"/>
              <a:buChar char="v"/>
              <a:defRPr/>
            </a:pPr>
            <a:r>
              <a:rPr lang="en-US" altLang="en-US" sz="2200" dirty="0">
                <a:solidFill>
                  <a:srgbClr val="002060"/>
                </a:solidFill>
                <a:latin typeface="Pyidaungsu" pitchFamily="34" charset="0"/>
                <a:ea typeface="Pyidaungsu" pitchFamily="34" charset="0"/>
                <a:cs typeface="Pyidaungsu" pitchFamily="34" charset="0"/>
              </a:rPr>
              <a:t>UNSCR 1718</a:t>
            </a:r>
            <a:r>
              <a:rPr lang="my-MM" altLang="en-US" sz="2200" dirty="0">
                <a:solidFill>
                  <a:srgbClr val="002060"/>
                </a:solidFill>
                <a:latin typeface="Pyidaungsu" pitchFamily="34" charset="0"/>
                <a:ea typeface="Pyidaungsu" pitchFamily="34" charset="0"/>
                <a:cs typeface="Pyidaungsu" pitchFamily="34" charset="0"/>
              </a:rPr>
              <a:t>၏အပိုဒ် ၈(ဃ)နှင့်(ဂ)ပါ သတ်မှတ်ခြင်းစံနှုန်းများနှင့် ကိုက်ညီမှု</a:t>
            </a:r>
            <a:r>
              <a:rPr lang="en-US" altLang="en-US" sz="2200" dirty="0">
                <a:solidFill>
                  <a:srgbClr val="002060"/>
                </a:solidFill>
                <a:latin typeface="Pyidaungsu" pitchFamily="34" charset="0"/>
                <a:ea typeface="Pyidaungsu" pitchFamily="34" charset="0"/>
                <a:cs typeface="Pyidaungsu" pitchFamily="34" charset="0"/>
              </a:rPr>
              <a:t> </a:t>
            </a:r>
            <a:r>
              <a:rPr lang="my-MM" altLang="en-US" sz="2200" dirty="0">
                <a:solidFill>
                  <a:srgbClr val="002060"/>
                </a:solidFill>
                <a:latin typeface="Pyidaungsu" pitchFamily="34" charset="0"/>
                <a:ea typeface="Pyidaungsu" pitchFamily="34" charset="0"/>
                <a:cs typeface="Pyidaungsu" pitchFamily="34" charset="0"/>
              </a:rPr>
              <a:t>မရှိကြောင်း/ဆက်လက်ကိုက်ညီမှုမရှိကြောင်း ရှင်းလင်းဖော်ပြချက်၊</a:t>
            </a:r>
          </a:p>
          <a:p>
            <a:pPr marL="457200" indent="-457200" algn="just" eaLnBrk="1" hangingPunct="1">
              <a:lnSpc>
                <a:spcPct val="150000"/>
              </a:lnSpc>
              <a:spcBef>
                <a:spcPts val="0"/>
              </a:spcBef>
              <a:spcAft>
                <a:spcPts val="1200"/>
              </a:spcAft>
              <a:buFont typeface="Wingdings" pitchFamily="2" charset="2"/>
              <a:buChar char="v"/>
              <a:defRPr/>
            </a:pPr>
            <a:r>
              <a:rPr lang="my-MM" altLang="en-US" sz="2200" dirty="0">
                <a:solidFill>
                  <a:srgbClr val="002060"/>
                </a:solidFill>
                <a:latin typeface="Pyidaungsu" pitchFamily="34" charset="0"/>
                <a:ea typeface="Pyidaungsu" pitchFamily="34" charset="0"/>
                <a:cs typeface="Pyidaungsu" pitchFamily="34" charset="0"/>
              </a:rPr>
              <a:t>သတ်မှတ်ခံရသူ၏</a:t>
            </a:r>
            <a:r>
              <a:rPr lang="en-US" altLang="en-US" sz="2200" dirty="0">
                <a:solidFill>
                  <a:srgbClr val="002060"/>
                </a:solidFill>
                <a:latin typeface="Pyidaungsu" pitchFamily="34" charset="0"/>
                <a:ea typeface="Pyidaungsu" pitchFamily="34" charset="0"/>
                <a:cs typeface="Pyidaungsu" pitchFamily="34" charset="0"/>
              </a:rPr>
              <a:t> </a:t>
            </a:r>
            <a:r>
              <a:rPr lang="my-MM" altLang="en-US" sz="2200" dirty="0">
                <a:solidFill>
                  <a:srgbClr val="002060"/>
                </a:solidFill>
                <a:latin typeface="Pyidaungsu" pitchFamily="34" charset="0"/>
                <a:ea typeface="Pyidaungsu" pitchFamily="34" charset="0"/>
                <a:cs typeface="Pyidaungsu" pitchFamily="34" charset="0"/>
              </a:rPr>
              <a:t>လက်ရှိအလုပ်အကိုင်/</a:t>
            </a:r>
            <a:r>
              <a:rPr lang="en-US" altLang="en-US" sz="2200" dirty="0">
                <a:solidFill>
                  <a:srgbClr val="002060"/>
                </a:solidFill>
                <a:latin typeface="Pyidaungsu" pitchFamily="34" charset="0"/>
                <a:ea typeface="Pyidaungsu" pitchFamily="34" charset="0"/>
                <a:cs typeface="Pyidaungsu" pitchFamily="34" charset="0"/>
              </a:rPr>
              <a:t> </a:t>
            </a:r>
            <a:r>
              <a:rPr lang="my-MM" altLang="en-US" sz="2200" dirty="0">
                <a:solidFill>
                  <a:srgbClr val="002060"/>
                </a:solidFill>
                <a:latin typeface="Pyidaungsu" pitchFamily="34" charset="0"/>
                <a:ea typeface="Pyidaungsu" pitchFamily="34" charset="0"/>
                <a:cs typeface="Pyidaungsu" pitchFamily="34" charset="0"/>
              </a:rPr>
              <a:t>လှုပ်ရှားဆောင်ရွက်မှုများနှင့်</a:t>
            </a:r>
            <a:r>
              <a:rPr lang="en-US" altLang="en-US" sz="2200" dirty="0">
                <a:solidFill>
                  <a:srgbClr val="002060"/>
                </a:solidFill>
                <a:latin typeface="Pyidaungsu" pitchFamily="34" charset="0"/>
                <a:ea typeface="Pyidaungsu" pitchFamily="34" charset="0"/>
                <a:cs typeface="Pyidaungsu" pitchFamily="34" charset="0"/>
              </a:rPr>
              <a:t> </a:t>
            </a:r>
            <a:r>
              <a:rPr lang="my-MM" altLang="en-US" sz="2200" dirty="0">
                <a:solidFill>
                  <a:srgbClr val="002060"/>
                </a:solidFill>
                <a:latin typeface="Pyidaungsu" pitchFamily="34" charset="0"/>
                <a:ea typeface="Pyidaungsu" pitchFamily="34" charset="0"/>
                <a:cs typeface="Pyidaungsu" pitchFamily="34" charset="0"/>
              </a:rPr>
              <a:t>အခြားဆက်စပ်သတင်းအချက်အလက်များ၊ (အထောက်အထားများနှင့်အတူ)</a:t>
            </a:r>
          </a:p>
          <a:p>
            <a:pPr marL="457200" indent="-457200" algn="just">
              <a:lnSpc>
                <a:spcPct val="150000"/>
              </a:lnSpc>
              <a:spcBef>
                <a:spcPts val="0"/>
              </a:spcBef>
              <a:spcAft>
                <a:spcPts val="1200"/>
              </a:spcAft>
              <a:buFont typeface="Wingdings" pitchFamily="2" charset="2"/>
              <a:buChar char="v"/>
              <a:defRPr/>
            </a:pPr>
            <a:r>
              <a:rPr lang="my-MM" altLang="en-US" sz="2200" dirty="0">
                <a:solidFill>
                  <a:srgbClr val="002060"/>
                </a:solidFill>
                <a:latin typeface="Pyidaungsu" pitchFamily="34" charset="0"/>
                <a:ea typeface="Pyidaungsu" pitchFamily="34" charset="0"/>
                <a:cs typeface="Pyidaungsu" pitchFamily="34" charset="0"/>
              </a:rPr>
              <a:t>သေဆုံးသွားသည့် သတ်မှတ်ခံရသူအတွက် နိုင်ငံတော်က (၁၇၁၈)</a:t>
            </a:r>
            <a:r>
              <a:rPr lang="en-US" altLang="en-US" sz="2200" dirty="0">
                <a:solidFill>
                  <a:srgbClr val="002060"/>
                </a:solidFill>
                <a:latin typeface="Pyidaungsu" pitchFamily="34" charset="0"/>
                <a:ea typeface="Pyidaungsu" pitchFamily="34" charset="0"/>
                <a:cs typeface="Pyidaungsu" pitchFamily="34" charset="0"/>
              </a:rPr>
              <a:t> </a:t>
            </a:r>
            <a:r>
              <a:rPr lang="my-MM" altLang="en-US" sz="2200" dirty="0">
                <a:solidFill>
                  <a:srgbClr val="002060"/>
                </a:solidFill>
                <a:latin typeface="Pyidaungsu" pitchFamily="34" charset="0"/>
                <a:ea typeface="Pyidaungsu" pitchFamily="34" charset="0"/>
                <a:cs typeface="Pyidaungsu" pitchFamily="34" charset="0"/>
              </a:rPr>
              <a:t>ကော်မတီ သို့တိုက်ရိုက်ဖြစ်စေ၊</a:t>
            </a:r>
            <a:r>
              <a:rPr lang="en-US" altLang="en-US" sz="2200" dirty="0">
                <a:solidFill>
                  <a:srgbClr val="002060"/>
                </a:solidFill>
                <a:latin typeface="Pyidaungsu" pitchFamily="34" charset="0"/>
                <a:ea typeface="Pyidaungsu" pitchFamily="34" charset="0"/>
                <a:cs typeface="Pyidaungsu" pitchFamily="34" charset="0"/>
              </a:rPr>
              <a:t> </a:t>
            </a:r>
            <a:r>
              <a:rPr lang="my-MM" altLang="en-US" sz="2200" dirty="0">
                <a:solidFill>
                  <a:srgbClr val="002060"/>
                </a:solidFill>
                <a:latin typeface="Pyidaungsu" pitchFamily="34" charset="0"/>
                <a:ea typeface="Pyidaungsu" pitchFamily="34" charset="0"/>
                <a:cs typeface="Pyidaungsu" pitchFamily="34" charset="0"/>
              </a:rPr>
              <a:t>၎င်း၏တရားဝင်အကျိုးခံစားခွင့်ရှိသူက </a:t>
            </a:r>
            <a:r>
              <a:rPr lang="en-US" altLang="en-US" sz="2200" dirty="0">
                <a:solidFill>
                  <a:srgbClr val="002060"/>
                </a:solidFill>
                <a:latin typeface="Pyidaungsu" pitchFamily="34" charset="0"/>
                <a:ea typeface="Pyidaungsu" pitchFamily="34" charset="0"/>
                <a:cs typeface="Pyidaungsu" pitchFamily="34" charset="0"/>
              </a:rPr>
              <a:t>Focal Point </a:t>
            </a:r>
            <a:r>
              <a:rPr lang="my-MM" altLang="en-US" sz="2200" dirty="0">
                <a:solidFill>
                  <a:srgbClr val="002060"/>
                </a:solidFill>
                <a:latin typeface="Pyidaungsu" pitchFamily="34" charset="0"/>
                <a:ea typeface="Pyidaungsu" pitchFamily="34" charset="0"/>
                <a:cs typeface="Pyidaungsu" pitchFamily="34" charset="0"/>
              </a:rPr>
              <a:t>မှ တစ်ဆင့်ဖြစ်စေ တရားဝင်</a:t>
            </a:r>
            <a:r>
              <a:rPr lang="en-US" altLang="en-US" sz="2200" dirty="0">
                <a:solidFill>
                  <a:srgbClr val="002060"/>
                </a:solidFill>
                <a:latin typeface="Pyidaungsu" pitchFamily="34" charset="0"/>
                <a:ea typeface="Pyidaungsu" pitchFamily="34" charset="0"/>
                <a:cs typeface="Pyidaungsu" pitchFamily="34" charset="0"/>
              </a:rPr>
              <a:t> </a:t>
            </a:r>
            <a:r>
              <a:rPr lang="my-MM" altLang="en-US" sz="2200" dirty="0">
                <a:solidFill>
                  <a:srgbClr val="002060"/>
                </a:solidFill>
                <a:latin typeface="Pyidaungsu" pitchFamily="34" charset="0"/>
                <a:ea typeface="Pyidaungsu" pitchFamily="34" charset="0"/>
                <a:cs typeface="Pyidaungsu" pitchFamily="34" charset="0"/>
              </a:rPr>
              <a:t>အထောက်အထားများနှင့်အတူတင်ပြရန်၊</a:t>
            </a:r>
            <a:r>
              <a:rPr lang="en-US" altLang="en-US" sz="2200" dirty="0">
                <a:solidFill>
                  <a:srgbClr val="002060"/>
                </a:solidFill>
                <a:latin typeface="Pyidaungsu" pitchFamily="34" charset="0"/>
                <a:ea typeface="Pyidaungsu" pitchFamily="34" charset="0"/>
                <a:cs typeface="Pyidaungsu" pitchFamily="34" charset="0"/>
              </a:rPr>
              <a:t>  (</a:t>
            </a:r>
            <a:r>
              <a:rPr lang="my-MM" altLang="en-US" sz="2200" dirty="0">
                <a:solidFill>
                  <a:srgbClr val="002060"/>
                </a:solidFill>
                <a:latin typeface="Pyidaungsu" pitchFamily="34" charset="0"/>
                <a:ea typeface="Pyidaungsu" pitchFamily="34" charset="0"/>
                <a:cs typeface="Pyidaungsu" pitchFamily="34" charset="0"/>
              </a:rPr>
              <a:t>သေစာရင်း၊ အမွေဆက်ခံခွင့်၊ ပူးတွဲပိုင်ဆိုင်မှုအထောက်အထား အစရှိသည်</a:t>
            </a:r>
            <a:r>
              <a:rPr lang="en-US" altLang="en-US" sz="2200" dirty="0">
                <a:solidFill>
                  <a:srgbClr val="002060"/>
                </a:solidFill>
                <a:latin typeface="Pyidaungsu" pitchFamily="34" charset="0"/>
                <a:ea typeface="Pyidaungsu" pitchFamily="34" charset="0"/>
                <a:cs typeface="Pyidaungsu" pitchFamily="34" charset="0"/>
              </a:rPr>
              <a:t>)</a:t>
            </a:r>
            <a:endParaRPr lang="my-MM" altLang="en-US" sz="2200" dirty="0">
              <a:solidFill>
                <a:srgbClr val="002060"/>
              </a:solidFill>
              <a:latin typeface="Pyidaungsu" pitchFamily="34" charset="0"/>
              <a:ea typeface="Pyidaungsu" pitchFamily="34" charset="0"/>
              <a:cs typeface="Pyidaungsu" pitchFamily="34" charset="0"/>
            </a:endParaRPr>
          </a:p>
          <a:p>
            <a:pPr marL="457200" indent="-457200" algn="just">
              <a:lnSpc>
                <a:spcPct val="150000"/>
              </a:lnSpc>
              <a:spcBef>
                <a:spcPts val="0"/>
              </a:spcBef>
              <a:spcAft>
                <a:spcPts val="1200"/>
              </a:spcAft>
              <a:buFont typeface="Wingdings" pitchFamily="2" charset="2"/>
              <a:buChar char="v"/>
              <a:defRPr/>
            </a:pPr>
            <a:endParaRPr lang="my-MM" altLang="en-US" sz="2200" dirty="0">
              <a:solidFill>
                <a:srgbClr val="002060"/>
              </a:solidFill>
              <a:latin typeface="Pyidaungsu" pitchFamily="34" charset="0"/>
              <a:ea typeface="Pyidaungsu" pitchFamily="34" charset="0"/>
              <a:cs typeface="Pyidaungsu" pitchFamily="34" charset="0"/>
            </a:endParaRPr>
          </a:p>
          <a:p>
            <a:pPr marL="457200" indent="-457200" algn="just" eaLnBrk="1" hangingPunct="1">
              <a:lnSpc>
                <a:spcPct val="150000"/>
              </a:lnSpc>
              <a:spcBef>
                <a:spcPts val="0"/>
              </a:spcBef>
              <a:spcAft>
                <a:spcPts val="1200"/>
              </a:spcAft>
              <a:buFont typeface="Wingdings" pitchFamily="2" charset="2"/>
              <a:buChar char="v"/>
              <a:defRPr/>
            </a:pPr>
            <a:endParaRPr lang="my-MM" altLang="en-US" sz="2200" dirty="0">
              <a:solidFill>
                <a:srgbClr val="002060"/>
              </a:solidFill>
              <a:latin typeface="Pyidaungsu" pitchFamily="34" charset="0"/>
              <a:ea typeface="Pyidaungsu" pitchFamily="34" charset="0"/>
              <a:cs typeface="Pyidaungsu" pitchFamily="34" charset="0"/>
            </a:endParaRPr>
          </a:p>
          <a:p>
            <a:pPr marL="457200" indent="-457200" algn="just" eaLnBrk="1" hangingPunct="1">
              <a:lnSpc>
                <a:spcPct val="150000"/>
              </a:lnSpc>
              <a:spcBef>
                <a:spcPts val="0"/>
              </a:spcBef>
              <a:spcAft>
                <a:spcPts val="1200"/>
              </a:spcAft>
              <a:buFont typeface="Wingdings" pitchFamily="2" charset="2"/>
              <a:buChar char="v"/>
              <a:defRPr/>
            </a:pPr>
            <a:endParaRPr lang="en-US" altLang="en-US" sz="2200" dirty="0">
              <a:solidFill>
                <a:srgbClr val="002060"/>
              </a:solidFill>
              <a:latin typeface="Pyidaungsu" pitchFamily="34" charset="0"/>
              <a:ea typeface="Pyidaungsu" pitchFamily="34" charset="0"/>
              <a:cs typeface="Pyidaungsu" pitchFamily="34" charset="0"/>
            </a:endParaRPr>
          </a:p>
        </p:txBody>
      </p:sp>
      <p:sp>
        <p:nvSpPr>
          <p:cNvPr id="3" name="Title 2"/>
          <p:cNvSpPr>
            <a:spLocks noGrp="1"/>
          </p:cNvSpPr>
          <p:nvPr>
            <p:ph type="title"/>
          </p:nvPr>
        </p:nvSpPr>
        <p:spPr>
          <a:xfrm>
            <a:off x="457200" y="381000"/>
            <a:ext cx="8229600" cy="715962"/>
          </a:xfrm>
        </p:spPr>
        <p:txBody>
          <a:bodyPr>
            <a:normAutofit/>
          </a:bodyPr>
          <a:lstStyle/>
          <a:p>
            <a:r>
              <a:rPr lang="my-MM" altLang="en-US" sz="2400" b="1" dirty="0">
                <a:solidFill>
                  <a:srgbClr val="002060"/>
                </a:solidFill>
                <a:latin typeface="Pyidaungsu" pitchFamily="34" charset="0"/>
                <a:ea typeface="Pyidaungsu" pitchFamily="34" charset="0"/>
                <a:cs typeface="Pyidaungsu" pitchFamily="34" charset="0"/>
              </a:rPr>
              <a:t>စာရင်းမှပယ်ဖျက်ပေးရေးတင်ပြရာတွင်ပါဝင်သင့်သည့်အချက်များ</a:t>
            </a:r>
            <a:endParaRPr lang="en-US" sz="2400" b="1" dirty="0">
              <a:solidFill>
                <a:srgbClr val="002060"/>
              </a:solidFill>
            </a:endParaRPr>
          </a:p>
        </p:txBody>
      </p:sp>
    </p:spTree>
    <p:extLst>
      <p:ext uri="{BB962C8B-B14F-4D97-AF65-F5344CB8AC3E}">
        <p14:creationId xmlns:p14="http://schemas.microsoft.com/office/powerpoint/2010/main" val="2624858308"/>
      </p:ext>
    </p:extLst>
  </p:cSld>
  <p:clrMapOvr>
    <a:masterClrMapping/>
  </p:clrMapOvr>
  <p:transition spd="slow" advTm="2762"/>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152400" y="1371600"/>
            <a:ext cx="8763000" cy="4419600"/>
          </a:xfrm>
        </p:spPr>
        <p:txBody>
          <a:bodyPr>
            <a:noAutofit/>
          </a:bodyPr>
          <a:lstStyle/>
          <a:p>
            <a:pPr marL="0" indent="0" algn="ctr">
              <a:lnSpc>
                <a:spcPct val="150000"/>
              </a:lnSpc>
              <a:buNone/>
            </a:pPr>
            <a:r>
              <a:rPr lang="en-US" sz="2200" dirty="0">
                <a:latin typeface="Pyidaungsu" pitchFamily="34" charset="0"/>
                <a:cs typeface="Pyidaungsu" pitchFamily="34" charset="0"/>
              </a:rPr>
              <a:t>Focal Point for De-listing </a:t>
            </a:r>
          </a:p>
          <a:p>
            <a:pPr marL="0" indent="0" algn="ctr">
              <a:lnSpc>
                <a:spcPct val="150000"/>
              </a:lnSpc>
              <a:buNone/>
            </a:pPr>
            <a:r>
              <a:rPr lang="en-US" sz="2200" dirty="0">
                <a:latin typeface="Pyidaungsu" pitchFamily="34" charset="0"/>
                <a:cs typeface="Pyidaungsu" pitchFamily="34" charset="0"/>
              </a:rPr>
              <a:t>Security Council Subsidiary Organs Branch </a:t>
            </a:r>
          </a:p>
          <a:p>
            <a:pPr marL="0" indent="0" algn="ctr">
              <a:lnSpc>
                <a:spcPct val="150000"/>
              </a:lnSpc>
              <a:buNone/>
            </a:pPr>
            <a:r>
              <a:rPr lang="en-US" sz="2200" dirty="0">
                <a:latin typeface="Pyidaungsu" pitchFamily="34" charset="0"/>
                <a:cs typeface="Pyidaungsu" pitchFamily="34" charset="0"/>
              </a:rPr>
              <a:t>Room DC2 2034 </a:t>
            </a:r>
          </a:p>
          <a:p>
            <a:pPr marL="0" indent="0" algn="ctr">
              <a:lnSpc>
                <a:spcPct val="150000"/>
              </a:lnSpc>
              <a:buNone/>
            </a:pPr>
            <a:r>
              <a:rPr lang="en-US" sz="2200" dirty="0">
                <a:latin typeface="Pyidaungsu" pitchFamily="34" charset="0"/>
                <a:cs typeface="Pyidaungsu" pitchFamily="34" charset="0"/>
              </a:rPr>
              <a:t>United Nations </a:t>
            </a:r>
          </a:p>
          <a:p>
            <a:pPr marL="0" indent="0" algn="ctr">
              <a:lnSpc>
                <a:spcPct val="150000"/>
              </a:lnSpc>
              <a:buNone/>
            </a:pPr>
            <a:r>
              <a:rPr lang="en-US" sz="2200" dirty="0">
                <a:latin typeface="Pyidaungsu" pitchFamily="34" charset="0"/>
                <a:cs typeface="Pyidaungsu" pitchFamily="34" charset="0"/>
              </a:rPr>
              <a:t>New York, N.Y. 10017 </a:t>
            </a:r>
          </a:p>
          <a:p>
            <a:pPr marL="0" indent="0" algn="ctr">
              <a:lnSpc>
                <a:spcPct val="150000"/>
              </a:lnSpc>
              <a:buNone/>
            </a:pPr>
            <a:r>
              <a:rPr lang="en-US" sz="2200" dirty="0">
                <a:latin typeface="Pyidaungsu" pitchFamily="34" charset="0"/>
                <a:cs typeface="Pyidaungsu" pitchFamily="34" charset="0"/>
              </a:rPr>
              <a:t>United States of America </a:t>
            </a:r>
          </a:p>
          <a:p>
            <a:pPr marL="0" indent="0" algn="ctr">
              <a:lnSpc>
                <a:spcPct val="150000"/>
              </a:lnSpc>
              <a:buNone/>
            </a:pPr>
            <a:r>
              <a:rPr lang="de-DE" sz="2200" dirty="0">
                <a:latin typeface="Pyidaungsu" pitchFamily="34" charset="0"/>
                <a:cs typeface="Pyidaungsu" pitchFamily="34" charset="0"/>
              </a:rPr>
              <a:t>Tel. +1 917 367 9448 </a:t>
            </a:r>
          </a:p>
          <a:p>
            <a:pPr marL="0" indent="0" algn="ctr">
              <a:lnSpc>
                <a:spcPct val="150000"/>
              </a:lnSpc>
              <a:buNone/>
            </a:pPr>
            <a:r>
              <a:rPr lang="fr-FR" sz="2200" dirty="0">
                <a:latin typeface="Pyidaungsu" pitchFamily="34" charset="0"/>
                <a:cs typeface="Pyidaungsu" pitchFamily="34" charset="0"/>
              </a:rPr>
              <a:t>Fax. +1 212 963 1300 </a:t>
            </a:r>
          </a:p>
          <a:p>
            <a:pPr marL="0" indent="0" algn="ctr">
              <a:lnSpc>
                <a:spcPct val="150000"/>
              </a:lnSpc>
              <a:buNone/>
            </a:pPr>
            <a:r>
              <a:rPr lang="en-US" sz="2200" dirty="0">
                <a:latin typeface="Pyidaungsu" pitchFamily="34" charset="0"/>
                <a:cs typeface="Pyidaungsu" pitchFamily="34" charset="0"/>
              </a:rPr>
              <a:t>Email: delisting@un.org </a:t>
            </a:r>
            <a:endParaRPr lang="en-US" altLang="en-US" sz="2200" dirty="0">
              <a:solidFill>
                <a:srgbClr val="002060"/>
              </a:solidFill>
              <a:latin typeface="Pyidaungsu" pitchFamily="34" charset="0"/>
              <a:ea typeface="Pyidaungsu" pitchFamily="34" charset="0"/>
              <a:cs typeface="Pyidaungsu" pitchFamily="34" charset="0"/>
            </a:endParaRPr>
          </a:p>
        </p:txBody>
      </p:sp>
      <p:sp>
        <p:nvSpPr>
          <p:cNvPr id="3" name="Title 2"/>
          <p:cNvSpPr>
            <a:spLocks noGrp="1"/>
          </p:cNvSpPr>
          <p:nvPr>
            <p:ph type="title"/>
          </p:nvPr>
        </p:nvSpPr>
        <p:spPr>
          <a:xfrm>
            <a:off x="457200" y="381000"/>
            <a:ext cx="8229600" cy="715962"/>
          </a:xfrm>
        </p:spPr>
        <p:txBody>
          <a:bodyPr>
            <a:normAutofit/>
          </a:bodyPr>
          <a:lstStyle/>
          <a:p>
            <a:r>
              <a:rPr lang="en-US" altLang="en-US" sz="2400" b="1" dirty="0">
                <a:solidFill>
                  <a:srgbClr val="002060"/>
                </a:solidFill>
                <a:latin typeface="Pyidaungsu" pitchFamily="34" charset="0"/>
                <a:ea typeface="Pyidaungsu" pitchFamily="34" charset="0"/>
                <a:cs typeface="Pyidaungsu" pitchFamily="34" charset="0"/>
              </a:rPr>
              <a:t>Focal Point’s Contact Address</a:t>
            </a:r>
            <a:endParaRPr lang="en-US" sz="2400" b="1" dirty="0">
              <a:solidFill>
                <a:srgbClr val="002060"/>
              </a:solidFill>
            </a:endParaRPr>
          </a:p>
        </p:txBody>
      </p:sp>
    </p:spTree>
    <p:extLst>
      <p:ext uri="{BB962C8B-B14F-4D97-AF65-F5344CB8AC3E}">
        <p14:creationId xmlns:p14="http://schemas.microsoft.com/office/powerpoint/2010/main" val="922591987"/>
      </p:ext>
    </p:extLst>
  </p:cSld>
  <p:clrMapOvr>
    <a:masterClrMapping/>
  </p:clrMapOvr>
  <p:transition spd="slow" advTm="2762"/>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152400" y="1371600"/>
            <a:ext cx="8839200" cy="4419600"/>
          </a:xfrm>
        </p:spPr>
        <p:txBody>
          <a:bodyPr>
            <a:noAutofit/>
          </a:bodyPr>
          <a:lstStyle/>
          <a:p>
            <a:pPr marL="457200" indent="-457200" algn="just" eaLnBrk="1" hangingPunct="1">
              <a:lnSpc>
                <a:spcPct val="200000"/>
              </a:lnSpc>
              <a:spcBef>
                <a:spcPts val="0"/>
              </a:spcBef>
              <a:spcAft>
                <a:spcPts val="800"/>
              </a:spcAft>
              <a:buFont typeface="Wingdings" pitchFamily="2" charset="2"/>
              <a:buChar char="v"/>
              <a:defRPr/>
            </a:pPr>
            <a:r>
              <a:rPr lang="my-MM" altLang="en-US" sz="2200" dirty="0">
                <a:solidFill>
                  <a:srgbClr val="002060"/>
                </a:solidFill>
                <a:latin typeface="Pyidaungsu" pitchFamily="34" charset="0"/>
                <a:ea typeface="Pyidaungsu" pitchFamily="34" charset="0"/>
                <a:cs typeface="Pyidaungsu" pitchFamily="34" charset="0"/>
              </a:rPr>
              <a:t>အချက်အလက်ပြည့်စုံသည့်တင်ပြချက်အားလုံးကို (ကော်မတီလမ်းညွှန်ချက် အပိုဒ်-၅) နှင့်အညီ စဉ်းစားသုံးမည်ဖြစ်ပါသည်။</a:t>
            </a:r>
          </a:p>
          <a:p>
            <a:pPr marL="457200" indent="-457200" algn="just" eaLnBrk="1" hangingPunct="1">
              <a:lnSpc>
                <a:spcPct val="200000"/>
              </a:lnSpc>
              <a:spcBef>
                <a:spcPts val="0"/>
              </a:spcBef>
              <a:spcAft>
                <a:spcPts val="800"/>
              </a:spcAft>
              <a:buFont typeface="Wingdings" pitchFamily="2" charset="2"/>
              <a:buChar char="v"/>
              <a:defRPr/>
            </a:pPr>
            <a:r>
              <a:rPr lang="my-MM" altLang="en-US" sz="2200" dirty="0">
                <a:solidFill>
                  <a:srgbClr val="002060"/>
                </a:solidFill>
                <a:latin typeface="Pyidaungsu" pitchFamily="34" charset="0"/>
                <a:ea typeface="Pyidaungsu" pitchFamily="34" charset="0"/>
                <a:cs typeface="Pyidaungsu" pitchFamily="34" charset="0"/>
              </a:rPr>
              <a:t>စာရင်းမှပယ်ဖျက်ရန်ဆုံးဖြတ်ပါက ရုံးအဖွဲ့က </a:t>
            </a:r>
            <a:r>
              <a:rPr lang="en-US" altLang="en-US" sz="2200" dirty="0">
                <a:solidFill>
                  <a:srgbClr val="002060"/>
                </a:solidFill>
                <a:latin typeface="Pyidaungsu" pitchFamily="34" charset="0"/>
                <a:ea typeface="Pyidaungsu" pitchFamily="34" charset="0"/>
                <a:cs typeface="Pyidaungsu" pitchFamily="34" charset="0"/>
              </a:rPr>
              <a:t>UNSCR 1718’s Sanctions List </a:t>
            </a:r>
            <a:r>
              <a:rPr lang="my-MM" altLang="en-US" sz="2200" dirty="0">
                <a:solidFill>
                  <a:srgbClr val="002060"/>
                </a:solidFill>
                <a:latin typeface="Pyidaungsu" pitchFamily="34" charset="0"/>
                <a:ea typeface="Pyidaungsu" pitchFamily="34" charset="0"/>
                <a:cs typeface="Pyidaungsu" pitchFamily="34" charset="0"/>
              </a:rPr>
              <a:t>ကို ပြင်ဆင်မည်ဖြစ်ပါသည်။</a:t>
            </a:r>
            <a:endParaRPr lang="en-US" altLang="en-US" sz="2000" dirty="0">
              <a:solidFill>
                <a:srgbClr val="002060"/>
              </a:solidFill>
              <a:latin typeface="Pyidaungsu" pitchFamily="34" charset="0"/>
              <a:ea typeface="Pyidaungsu" pitchFamily="34" charset="0"/>
              <a:cs typeface="Pyidaungsu" pitchFamily="34" charset="0"/>
            </a:endParaRPr>
          </a:p>
        </p:txBody>
      </p:sp>
      <p:sp>
        <p:nvSpPr>
          <p:cNvPr id="3" name="Title 2"/>
          <p:cNvSpPr>
            <a:spLocks noGrp="1"/>
          </p:cNvSpPr>
          <p:nvPr>
            <p:ph type="title"/>
          </p:nvPr>
        </p:nvSpPr>
        <p:spPr>
          <a:xfrm>
            <a:off x="457200" y="381000"/>
            <a:ext cx="8229600" cy="715962"/>
          </a:xfrm>
        </p:spPr>
        <p:txBody>
          <a:bodyPr>
            <a:normAutofit/>
          </a:bodyPr>
          <a:lstStyle/>
          <a:p>
            <a:r>
              <a:rPr lang="my-MM" altLang="en-US" sz="2400" b="1" dirty="0">
                <a:solidFill>
                  <a:srgbClr val="002060"/>
                </a:solidFill>
                <a:latin typeface="Pyidaungsu" pitchFamily="34" charset="0"/>
                <a:ea typeface="Pyidaungsu" pitchFamily="34" charset="0"/>
                <a:cs typeface="Pyidaungsu" pitchFamily="34" charset="0"/>
              </a:rPr>
              <a:t>စာရင်းမှပယ်ဖျက်ပေးရေးဆုံးဖြတ်ချက်ချမှတ်ခြင်း</a:t>
            </a:r>
            <a:endParaRPr lang="en-US" sz="2400" b="1" dirty="0">
              <a:solidFill>
                <a:srgbClr val="002060"/>
              </a:solidFill>
            </a:endParaRPr>
          </a:p>
        </p:txBody>
      </p:sp>
    </p:spTree>
    <p:extLst>
      <p:ext uri="{BB962C8B-B14F-4D97-AF65-F5344CB8AC3E}">
        <p14:creationId xmlns:p14="http://schemas.microsoft.com/office/powerpoint/2010/main" val="3178858669"/>
      </p:ext>
    </p:extLst>
  </p:cSld>
  <p:clrMapOvr>
    <a:masterClrMapping/>
  </p:clrMapOvr>
  <p:transition spd="slow" advTm="2762"/>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359979" y="1669703"/>
            <a:ext cx="8382000"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lnSpc>
                <a:spcPct val="150000"/>
              </a:lnSpc>
            </a:pPr>
            <a:r>
              <a:rPr lang="my-MM" altLang="en-US" sz="2600" b="1" dirty="0">
                <a:solidFill>
                  <a:srgbClr val="002060"/>
                </a:solidFill>
                <a:latin typeface="Pyidaungsu" pitchFamily="34" charset="0"/>
                <a:ea typeface="Myanmar2" pitchFamily="34" charset="0"/>
                <a:cs typeface="Pyidaungsu" pitchFamily="34" charset="0"/>
              </a:rPr>
              <a:t>ထိန်းချုပ်ထားသည့် ပိုင်ဆိုင်မှုများနှင့်ပတ်သက်၍ ကင်းလွတ်ခွင့်</a:t>
            </a:r>
            <a:endParaRPr lang="en-US" altLang="en-US" sz="2600" b="1" dirty="0">
              <a:solidFill>
                <a:srgbClr val="002060"/>
              </a:solidFill>
              <a:latin typeface="Pyidaungsu" pitchFamily="34" charset="0"/>
              <a:ea typeface="Myanmar2" pitchFamily="34" charset="0"/>
              <a:cs typeface="Pyidaungsu" pitchFamily="34"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1355"/>
          <a:stretch/>
        </p:blipFill>
        <p:spPr bwMode="auto">
          <a:xfrm>
            <a:off x="2209800" y="3200400"/>
            <a:ext cx="5109733" cy="274514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12841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2"/>
          <p:cNvSpPr txBox="1">
            <a:spLocks noChangeArrowheads="1"/>
          </p:cNvSpPr>
          <p:nvPr/>
        </p:nvSpPr>
        <p:spPr bwMode="auto">
          <a:xfrm>
            <a:off x="190500" y="1524000"/>
            <a:ext cx="8763000" cy="5539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just">
              <a:lnSpc>
                <a:spcPct val="135000"/>
              </a:lnSpc>
              <a:spcAft>
                <a:spcPts val="600"/>
              </a:spcAft>
            </a:pPr>
            <a:r>
              <a:rPr lang="my-MM" altLang="en-US" sz="2400" b="1" dirty="0">
                <a:solidFill>
                  <a:srgbClr val="002060"/>
                </a:solidFill>
                <a:latin typeface="Pyidaungsu" pitchFamily="34" charset="0"/>
                <a:ea typeface="Myanmar2" pitchFamily="34" charset="0"/>
                <a:cs typeface="Pyidaungsu" pitchFamily="34" charset="0"/>
              </a:rPr>
              <a:t>ကင်းလွတ်ခွင့်ဆိုင်ရာ ပြဋ္ဌာန်းချက်များ</a:t>
            </a:r>
          </a:p>
          <a:p>
            <a:pPr marL="688975" indent="-457200" algn="just">
              <a:lnSpc>
                <a:spcPct val="135000"/>
              </a:lnSpc>
              <a:spcAft>
                <a:spcPts val="600"/>
              </a:spcAft>
              <a:buFont typeface="+mj-lt"/>
              <a:buAutoNum type="arabicParenR"/>
            </a:pPr>
            <a:r>
              <a:rPr lang="en-US" altLang="en-US" sz="2400" b="1" i="1" dirty="0">
                <a:solidFill>
                  <a:srgbClr val="002060"/>
                </a:solidFill>
                <a:latin typeface="Pyidaungsu" pitchFamily="34" charset="0"/>
                <a:ea typeface="Myanmar2" pitchFamily="34" charset="0"/>
                <a:cs typeface="Pyidaungsu" pitchFamily="34" charset="0"/>
              </a:rPr>
              <a:t>Security Council Resolution 1718 (2006): paragraph 9</a:t>
            </a:r>
          </a:p>
          <a:p>
            <a:pPr marL="688975" indent="-457200" algn="just">
              <a:lnSpc>
                <a:spcPct val="135000"/>
              </a:lnSpc>
              <a:spcAft>
                <a:spcPts val="600"/>
              </a:spcAft>
              <a:buFont typeface="+mj-lt"/>
              <a:buAutoNum type="arabicParenR"/>
            </a:pPr>
            <a:r>
              <a:rPr lang="en-US" altLang="en-US" sz="2400" b="1" i="1" dirty="0">
                <a:solidFill>
                  <a:srgbClr val="002060"/>
                </a:solidFill>
                <a:latin typeface="Pyidaungsu" pitchFamily="34" charset="0"/>
                <a:ea typeface="Myanmar2" pitchFamily="34" charset="0"/>
                <a:cs typeface="Pyidaungsu" pitchFamily="34" charset="0"/>
              </a:rPr>
              <a:t>Committee Guidelines: Section 11</a:t>
            </a:r>
          </a:p>
          <a:p>
            <a:pPr marL="688975" indent="-457200" algn="just">
              <a:lnSpc>
                <a:spcPct val="135000"/>
              </a:lnSpc>
              <a:spcAft>
                <a:spcPts val="600"/>
              </a:spcAft>
              <a:buFont typeface="+mj-lt"/>
              <a:buAutoNum type="arabicParenR"/>
            </a:pPr>
            <a:r>
              <a:rPr lang="en-US" altLang="en-US" sz="2400" dirty="0">
                <a:solidFill>
                  <a:srgbClr val="002060"/>
                </a:solidFill>
                <a:latin typeface="Pyidaungsu" pitchFamily="34" charset="0"/>
                <a:ea typeface="Myanmar2" pitchFamily="34" charset="0"/>
                <a:cs typeface="Pyidaungsu" pitchFamily="34" charset="0"/>
              </a:rPr>
              <a:t>Security Council Resolution 2270 (2016): paragraph 32 (DPRK)</a:t>
            </a:r>
          </a:p>
          <a:p>
            <a:pPr marL="688975" indent="-457200" algn="just">
              <a:lnSpc>
                <a:spcPct val="135000"/>
              </a:lnSpc>
              <a:spcAft>
                <a:spcPts val="600"/>
              </a:spcAft>
              <a:buFont typeface="+mj-lt"/>
              <a:buAutoNum type="arabicParenR"/>
            </a:pPr>
            <a:r>
              <a:rPr lang="en-US" altLang="en-US" sz="2400" dirty="0">
                <a:solidFill>
                  <a:srgbClr val="002060"/>
                </a:solidFill>
                <a:latin typeface="Pyidaungsu" pitchFamily="34" charset="0"/>
                <a:ea typeface="Myanmar2" pitchFamily="34" charset="0"/>
                <a:cs typeface="Pyidaungsu" pitchFamily="34" charset="0"/>
              </a:rPr>
              <a:t>Security Council Resolution 2371 (2017): paragraph 26 (DPRK)</a:t>
            </a:r>
          </a:p>
          <a:p>
            <a:pPr marL="688975" indent="-457200" algn="just">
              <a:lnSpc>
                <a:spcPct val="135000"/>
              </a:lnSpc>
              <a:spcAft>
                <a:spcPts val="600"/>
              </a:spcAft>
              <a:buFont typeface="+mj-lt"/>
              <a:buAutoNum type="arabicParenR"/>
            </a:pPr>
            <a:r>
              <a:rPr lang="en-US" altLang="en-US" sz="2400" dirty="0">
                <a:solidFill>
                  <a:srgbClr val="002060"/>
                </a:solidFill>
                <a:latin typeface="Pyidaungsu" pitchFamily="34" charset="0"/>
                <a:ea typeface="Myanmar2" pitchFamily="34" charset="0"/>
                <a:cs typeface="Pyidaungsu" pitchFamily="34" charset="0"/>
              </a:rPr>
              <a:t>Security Council Resolution 2231 (2015): paragraph 21 (DPRK)</a:t>
            </a:r>
          </a:p>
          <a:p>
            <a:pPr marL="682625" indent="-450850" algn="just">
              <a:lnSpc>
                <a:spcPct val="135000"/>
              </a:lnSpc>
              <a:spcAft>
                <a:spcPts val="600"/>
              </a:spcAft>
            </a:pPr>
            <a:endParaRPr lang="en-US" altLang="en-US" sz="2400" dirty="0">
              <a:solidFill>
                <a:srgbClr val="002060"/>
              </a:solidFill>
              <a:latin typeface="Pyidaungsu" pitchFamily="34" charset="0"/>
              <a:ea typeface="Myanmar2" pitchFamily="34" charset="0"/>
              <a:cs typeface="Pyidaungsu" pitchFamily="34" charset="0"/>
            </a:endParaRPr>
          </a:p>
        </p:txBody>
      </p:sp>
      <p:sp>
        <p:nvSpPr>
          <p:cNvPr id="104451" name="Text Box 3"/>
          <p:cNvSpPr txBox="1">
            <a:spLocks noChangeArrowheads="1"/>
          </p:cNvSpPr>
          <p:nvPr/>
        </p:nvSpPr>
        <p:spPr bwMode="auto">
          <a:xfrm>
            <a:off x="381000" y="381000"/>
            <a:ext cx="838200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lnSpc>
                <a:spcPct val="150000"/>
              </a:lnSpc>
            </a:pPr>
            <a:r>
              <a:rPr lang="my-MM" altLang="en-US" sz="2400" b="1" dirty="0">
                <a:solidFill>
                  <a:srgbClr val="002060"/>
                </a:solidFill>
                <a:latin typeface="Pyidaungsu" pitchFamily="34" charset="0"/>
                <a:ea typeface="Myanmar2" pitchFamily="34" charset="0"/>
                <a:cs typeface="Pyidaungsu" pitchFamily="34" charset="0"/>
              </a:rPr>
              <a:t>ထိန်းချုပ်ထားသည့် ပိုင်ဆိုင်မှုများနှင့်ပတ်သက်၍ ကင်းလွတ်ခွင့်များ</a:t>
            </a:r>
            <a:endParaRPr lang="en-US" altLang="en-US" sz="2400" b="1" dirty="0">
              <a:solidFill>
                <a:srgbClr val="002060"/>
              </a:solidFill>
              <a:latin typeface="Pyidaungsu" pitchFamily="34" charset="0"/>
              <a:ea typeface="Myanmar2" pitchFamily="34" charset="0"/>
              <a:cs typeface="Pyidaungsu" pitchFamily="34" charset="0"/>
            </a:endParaRPr>
          </a:p>
        </p:txBody>
      </p:sp>
    </p:spTree>
    <p:extLst>
      <p:ext uri="{BB962C8B-B14F-4D97-AF65-F5344CB8AC3E}">
        <p14:creationId xmlns:p14="http://schemas.microsoft.com/office/powerpoint/2010/main" val="2897960686"/>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2"/>
          <p:cNvSpPr txBox="1">
            <a:spLocks noChangeArrowheads="1"/>
          </p:cNvSpPr>
          <p:nvPr/>
        </p:nvSpPr>
        <p:spPr bwMode="auto">
          <a:xfrm>
            <a:off x="762000" y="1524000"/>
            <a:ext cx="7772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marL="850900" indent="-850900" algn="just">
              <a:lnSpc>
                <a:spcPct val="200000"/>
              </a:lnSpc>
              <a:buFont typeface="Wingdings" pitchFamily="2" charset="2"/>
              <a:buChar char="v"/>
            </a:pPr>
            <a:r>
              <a:rPr lang="my-MM" altLang="en-US" sz="2400" b="1" dirty="0">
                <a:solidFill>
                  <a:srgbClr val="002060"/>
                </a:solidFill>
                <a:latin typeface="Pyidaungsu" pitchFamily="34" charset="0"/>
                <a:ea typeface="Myanmar2" pitchFamily="34" charset="0"/>
                <a:cs typeface="Pyidaungsu" pitchFamily="34" charset="0"/>
              </a:rPr>
              <a:t>အဖွဲ့ဝင်နိုင်ငံများ</a:t>
            </a:r>
            <a:endParaRPr lang="en-US" altLang="en-US" sz="2400" dirty="0">
              <a:solidFill>
                <a:srgbClr val="002060"/>
              </a:solidFill>
              <a:latin typeface="Pyidaungsu" pitchFamily="34" charset="0"/>
              <a:ea typeface="Myanmar2" pitchFamily="34" charset="0"/>
              <a:cs typeface="Pyidaungsu" pitchFamily="34" charset="0"/>
            </a:endParaRPr>
          </a:p>
        </p:txBody>
      </p:sp>
      <p:sp>
        <p:nvSpPr>
          <p:cNvPr id="104451" name="Text Box 3"/>
          <p:cNvSpPr txBox="1">
            <a:spLocks noChangeArrowheads="1"/>
          </p:cNvSpPr>
          <p:nvPr/>
        </p:nvSpPr>
        <p:spPr bwMode="auto">
          <a:xfrm>
            <a:off x="381000" y="381000"/>
            <a:ext cx="838200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lnSpc>
                <a:spcPct val="150000"/>
              </a:lnSpc>
            </a:pPr>
            <a:r>
              <a:rPr lang="my-MM" altLang="en-US" sz="2400" b="1" dirty="0">
                <a:solidFill>
                  <a:srgbClr val="002060"/>
                </a:solidFill>
                <a:latin typeface="Pyidaungsu" pitchFamily="34" charset="0"/>
                <a:ea typeface="Myanmar2" pitchFamily="34" charset="0"/>
                <a:cs typeface="Pyidaungsu" pitchFamily="34" charset="0"/>
              </a:rPr>
              <a:t>ကင်းလွတ်ခွင့်တင်ပြနိုင်သူများ</a:t>
            </a:r>
            <a:endParaRPr lang="en-US" altLang="en-US" sz="2400" b="1" dirty="0">
              <a:solidFill>
                <a:srgbClr val="002060"/>
              </a:solidFill>
              <a:latin typeface="Pyidaungsu" pitchFamily="34" charset="0"/>
              <a:ea typeface="Myanmar2" pitchFamily="34" charset="0"/>
              <a:cs typeface="Pyidaungsu" pitchFamily="34" charset="0"/>
            </a:endParaRPr>
          </a:p>
        </p:txBody>
      </p:sp>
    </p:spTree>
    <p:extLst>
      <p:ext uri="{BB962C8B-B14F-4D97-AF65-F5344CB8AC3E}">
        <p14:creationId xmlns:p14="http://schemas.microsoft.com/office/powerpoint/2010/main" val="2180583156"/>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2"/>
          <p:cNvSpPr txBox="1">
            <a:spLocks noChangeArrowheads="1"/>
          </p:cNvSpPr>
          <p:nvPr/>
        </p:nvSpPr>
        <p:spPr bwMode="auto">
          <a:xfrm>
            <a:off x="190500" y="1752600"/>
            <a:ext cx="8763000" cy="529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marL="457200" indent="-457200" algn="just">
              <a:lnSpc>
                <a:spcPct val="150000"/>
              </a:lnSpc>
              <a:spcAft>
                <a:spcPts val="1200"/>
              </a:spcAft>
              <a:buAutoNum type="arabicPeriod"/>
            </a:pPr>
            <a:r>
              <a:rPr lang="en-US" altLang="en-US" sz="2400" dirty="0">
                <a:solidFill>
                  <a:srgbClr val="002060"/>
                </a:solidFill>
                <a:latin typeface="Pyidaungsu" pitchFamily="34" charset="0"/>
                <a:ea typeface="Myanmar2" pitchFamily="34" charset="0"/>
                <a:cs typeface="Pyidaungsu" pitchFamily="34" charset="0"/>
              </a:rPr>
              <a:t>The basic expenses </a:t>
            </a:r>
            <a:endParaRPr lang="my-MM" altLang="en-US" sz="2400" dirty="0">
              <a:solidFill>
                <a:srgbClr val="002060"/>
              </a:solidFill>
              <a:latin typeface="Pyidaungsu" pitchFamily="34" charset="0"/>
              <a:ea typeface="Myanmar2" pitchFamily="34" charset="0"/>
              <a:cs typeface="Pyidaungsu" pitchFamily="34" charset="0"/>
            </a:endParaRPr>
          </a:p>
          <a:p>
            <a:pPr marL="457200" indent="-457200" algn="just">
              <a:lnSpc>
                <a:spcPct val="150000"/>
              </a:lnSpc>
              <a:spcAft>
                <a:spcPts val="1200"/>
              </a:spcAft>
              <a:buAutoNum type="arabicPeriod"/>
            </a:pPr>
            <a:r>
              <a:rPr lang="en-US" altLang="en-US" sz="2400" dirty="0">
                <a:solidFill>
                  <a:srgbClr val="002060"/>
                </a:solidFill>
                <a:latin typeface="Pyidaungsu" pitchFamily="34" charset="0"/>
                <a:ea typeface="Myanmar2" pitchFamily="34" charset="0"/>
                <a:cs typeface="Pyidaungsu" pitchFamily="34" charset="0"/>
              </a:rPr>
              <a:t>The extraordinary expenses </a:t>
            </a:r>
            <a:endParaRPr lang="my-MM" altLang="en-US" sz="2400" dirty="0">
              <a:solidFill>
                <a:srgbClr val="002060"/>
              </a:solidFill>
              <a:latin typeface="Pyidaungsu" pitchFamily="34" charset="0"/>
              <a:ea typeface="Myanmar2" pitchFamily="34" charset="0"/>
              <a:cs typeface="Pyidaungsu" pitchFamily="34" charset="0"/>
            </a:endParaRPr>
          </a:p>
          <a:p>
            <a:pPr marL="457200" indent="-457200" algn="just">
              <a:lnSpc>
                <a:spcPct val="150000"/>
              </a:lnSpc>
              <a:spcAft>
                <a:spcPts val="1200"/>
              </a:spcAft>
              <a:buAutoNum type="arabicPeriod"/>
            </a:pPr>
            <a:r>
              <a:rPr lang="en-US" altLang="en-US" sz="2400" dirty="0">
                <a:solidFill>
                  <a:srgbClr val="002060"/>
                </a:solidFill>
                <a:latin typeface="Pyidaungsu" pitchFamily="34" charset="0"/>
                <a:ea typeface="Myanmar2" pitchFamily="34" charset="0"/>
                <a:cs typeface="Pyidaungsu" pitchFamily="34" charset="0"/>
              </a:rPr>
              <a:t>The subject to judicial, administrative or arbitral lien or judgment (prior to the date of 14 October 2006)</a:t>
            </a:r>
            <a:endParaRPr lang="my-MM" altLang="en-US" sz="2400" dirty="0">
              <a:solidFill>
                <a:srgbClr val="002060"/>
              </a:solidFill>
              <a:latin typeface="Pyidaungsu" pitchFamily="34" charset="0"/>
              <a:ea typeface="Myanmar2" pitchFamily="34" charset="0"/>
              <a:cs typeface="Pyidaungsu" pitchFamily="34" charset="0"/>
            </a:endParaRPr>
          </a:p>
          <a:p>
            <a:pPr marL="457200" indent="-457200" algn="just">
              <a:lnSpc>
                <a:spcPct val="150000"/>
              </a:lnSpc>
              <a:spcAft>
                <a:spcPts val="1200"/>
              </a:spcAft>
              <a:buAutoNum type="arabicPeriod"/>
            </a:pPr>
            <a:r>
              <a:rPr lang="en-US" altLang="en-US" sz="2400" dirty="0">
                <a:solidFill>
                  <a:srgbClr val="002060"/>
                </a:solidFill>
                <a:latin typeface="Pyidaungsu" pitchFamily="34" charset="0"/>
                <a:ea typeface="Myanmar2" pitchFamily="34" charset="0"/>
                <a:cs typeface="Pyidaungsu" pitchFamily="34" charset="0"/>
              </a:rPr>
              <a:t>DPRK diplomatic missions</a:t>
            </a:r>
          </a:p>
          <a:p>
            <a:pPr marL="457200" indent="-457200" algn="just">
              <a:lnSpc>
                <a:spcPct val="150000"/>
              </a:lnSpc>
              <a:spcAft>
                <a:spcPts val="1200"/>
              </a:spcAft>
              <a:buAutoNum type="arabicPeriod"/>
            </a:pPr>
            <a:r>
              <a:rPr lang="en-US" altLang="en-US" sz="2400" dirty="0">
                <a:solidFill>
                  <a:srgbClr val="002060"/>
                </a:solidFill>
                <a:latin typeface="Pyidaungsu" pitchFamily="34" charset="0"/>
                <a:ea typeface="Myanmar2" pitchFamily="34" charset="0"/>
                <a:cs typeface="Pyidaungsu" pitchFamily="34" charset="0"/>
              </a:rPr>
              <a:t>1718 Committee case-by-case determination</a:t>
            </a:r>
          </a:p>
          <a:p>
            <a:pPr marL="457200" indent="-457200" algn="just">
              <a:lnSpc>
                <a:spcPct val="150000"/>
              </a:lnSpc>
              <a:spcAft>
                <a:spcPts val="1200"/>
              </a:spcAft>
              <a:buAutoNum type="arabicPeriod"/>
            </a:pPr>
            <a:r>
              <a:rPr lang="en-US" altLang="en-US" sz="2400" dirty="0">
                <a:solidFill>
                  <a:srgbClr val="002060"/>
                </a:solidFill>
                <a:latin typeface="Pyidaungsu" pitchFamily="34" charset="0"/>
                <a:ea typeface="Myanmar2" pitchFamily="34" charset="0"/>
                <a:cs typeface="Pyidaungsu" pitchFamily="34" charset="0"/>
              </a:rPr>
              <a:t> Financial transactions with the DPRK Foreign Trade Bank or the Korea National Insurance Corporation</a:t>
            </a:r>
          </a:p>
        </p:txBody>
      </p:sp>
      <p:sp>
        <p:nvSpPr>
          <p:cNvPr id="104451" name="Text Box 3"/>
          <p:cNvSpPr txBox="1">
            <a:spLocks noChangeArrowheads="1"/>
          </p:cNvSpPr>
          <p:nvPr/>
        </p:nvSpPr>
        <p:spPr bwMode="auto">
          <a:xfrm>
            <a:off x="381000" y="381000"/>
            <a:ext cx="8382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lnSpc>
                <a:spcPct val="150000"/>
              </a:lnSpc>
            </a:pPr>
            <a:r>
              <a:rPr lang="my-MM" altLang="en-US" sz="2400" b="1" dirty="0">
                <a:solidFill>
                  <a:srgbClr val="002060"/>
                </a:solidFill>
                <a:latin typeface="Pyidaungsu" pitchFamily="34" charset="0"/>
                <a:ea typeface="Myanmar2" pitchFamily="34" charset="0"/>
                <a:cs typeface="Pyidaungsu" pitchFamily="34" charset="0"/>
              </a:rPr>
              <a:t>ထိန်းချုပ်ထားသည့် ပိုင်ဆိုင်မှုများနှင့်ပတ်သက်၍ ရရှိနိုင်သည့် ကင်းလွတ်ခွင့်များ</a:t>
            </a:r>
            <a:endParaRPr lang="en-US" altLang="en-US" sz="2400" b="1" dirty="0">
              <a:solidFill>
                <a:srgbClr val="002060"/>
              </a:solidFill>
              <a:latin typeface="Pyidaungsu" pitchFamily="34" charset="0"/>
              <a:ea typeface="Myanmar2" pitchFamily="34" charset="0"/>
              <a:cs typeface="Pyidaungsu" pitchFamily="34" charset="0"/>
            </a:endParaRPr>
          </a:p>
        </p:txBody>
      </p:sp>
    </p:spTree>
    <p:extLst>
      <p:ext uri="{BB962C8B-B14F-4D97-AF65-F5344CB8AC3E}">
        <p14:creationId xmlns:p14="http://schemas.microsoft.com/office/powerpoint/2010/main" val="4121655217"/>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304800" y="1371600"/>
            <a:ext cx="8686800" cy="5257800"/>
          </a:xfrm>
        </p:spPr>
        <p:txBody>
          <a:bodyPr>
            <a:noAutofit/>
          </a:bodyPr>
          <a:lstStyle/>
          <a:p>
            <a:pPr marL="0" indent="0" algn="just">
              <a:lnSpc>
                <a:spcPct val="150000"/>
              </a:lnSpc>
              <a:spcBef>
                <a:spcPts val="0"/>
              </a:spcBef>
              <a:spcAft>
                <a:spcPts val="600"/>
              </a:spcAft>
              <a:buNone/>
              <a:defRPr/>
            </a:pPr>
            <a:r>
              <a:rPr lang="en-US" altLang="en-US" sz="2200" b="1" dirty="0">
                <a:solidFill>
                  <a:srgbClr val="002060"/>
                </a:solidFill>
                <a:latin typeface="Pyidaungsu" pitchFamily="34" charset="0"/>
                <a:ea typeface="Pyidaungsu" pitchFamily="34" charset="0"/>
                <a:cs typeface="Pyidaungsu" pitchFamily="34" charset="0"/>
              </a:rPr>
              <a:t>To:</a:t>
            </a:r>
          </a:p>
          <a:p>
            <a:pPr marL="457200" indent="0" algn="just">
              <a:lnSpc>
                <a:spcPct val="150000"/>
              </a:lnSpc>
              <a:spcBef>
                <a:spcPts val="0"/>
              </a:spcBef>
              <a:spcAft>
                <a:spcPts val="600"/>
              </a:spcAft>
              <a:buNone/>
              <a:defRPr/>
            </a:pPr>
            <a:r>
              <a:rPr lang="en-US" altLang="en-US" sz="2200" dirty="0">
                <a:solidFill>
                  <a:srgbClr val="002060"/>
                </a:solidFill>
                <a:latin typeface="Pyidaungsu" pitchFamily="34" charset="0"/>
                <a:ea typeface="Pyidaungsu" pitchFamily="34" charset="0"/>
                <a:cs typeface="Pyidaungsu" pitchFamily="34" charset="0"/>
              </a:rPr>
              <a:t>The Chair of the Committee, </a:t>
            </a:r>
          </a:p>
          <a:p>
            <a:pPr marL="457200" indent="0" algn="just">
              <a:lnSpc>
                <a:spcPct val="150000"/>
              </a:lnSpc>
              <a:spcBef>
                <a:spcPts val="0"/>
              </a:spcBef>
              <a:spcAft>
                <a:spcPts val="600"/>
              </a:spcAft>
              <a:buNone/>
              <a:defRPr/>
            </a:pPr>
            <a:r>
              <a:rPr lang="en-US" altLang="en-US" sz="2200" dirty="0">
                <a:solidFill>
                  <a:srgbClr val="002060"/>
                </a:solidFill>
                <a:latin typeface="Pyidaungsu" pitchFamily="34" charset="0"/>
                <a:ea typeface="Pyidaungsu" pitchFamily="34" charset="0"/>
                <a:cs typeface="Pyidaungsu" pitchFamily="34" charset="0"/>
              </a:rPr>
              <a:t>Her Excellency Ms. Mona </a:t>
            </a:r>
            <a:r>
              <a:rPr lang="en-US" altLang="en-US" sz="2200" dirty="0" err="1">
                <a:solidFill>
                  <a:srgbClr val="002060"/>
                </a:solidFill>
                <a:latin typeface="Pyidaungsu" pitchFamily="34" charset="0"/>
                <a:ea typeface="Pyidaungsu" pitchFamily="34" charset="0"/>
                <a:cs typeface="Pyidaungsu" pitchFamily="34" charset="0"/>
              </a:rPr>
              <a:t>Juul</a:t>
            </a:r>
            <a:r>
              <a:rPr lang="en-US" altLang="en-US" sz="2200" dirty="0">
                <a:solidFill>
                  <a:srgbClr val="002060"/>
                </a:solidFill>
                <a:latin typeface="Pyidaungsu" pitchFamily="34" charset="0"/>
                <a:ea typeface="Pyidaungsu" pitchFamily="34" charset="0"/>
                <a:cs typeface="Pyidaungsu" pitchFamily="34" charset="0"/>
              </a:rPr>
              <a:t> (Norway), </a:t>
            </a:r>
          </a:p>
          <a:p>
            <a:pPr marL="457200" indent="0" algn="just">
              <a:lnSpc>
                <a:spcPct val="150000"/>
              </a:lnSpc>
              <a:spcBef>
                <a:spcPts val="0"/>
              </a:spcBef>
              <a:spcAft>
                <a:spcPts val="600"/>
              </a:spcAft>
              <a:buNone/>
              <a:defRPr/>
            </a:pPr>
            <a:r>
              <a:rPr lang="en-US" altLang="en-US" sz="2200" dirty="0">
                <a:solidFill>
                  <a:srgbClr val="002060"/>
                </a:solidFill>
                <a:latin typeface="Pyidaungsu" pitchFamily="34" charset="0"/>
                <a:ea typeface="Pyidaungsu" pitchFamily="34" charset="0"/>
                <a:cs typeface="Pyidaungsu" pitchFamily="34" charset="0"/>
              </a:rPr>
              <a:t>through the Permanent Mission of Norway to the United Nations</a:t>
            </a:r>
          </a:p>
          <a:p>
            <a:pPr marL="0" indent="0" algn="just">
              <a:lnSpc>
                <a:spcPct val="150000"/>
              </a:lnSpc>
              <a:spcBef>
                <a:spcPts val="0"/>
              </a:spcBef>
              <a:spcAft>
                <a:spcPts val="600"/>
              </a:spcAft>
              <a:buNone/>
              <a:defRPr/>
            </a:pPr>
            <a:endParaRPr lang="en-US" altLang="en-US" sz="2200" dirty="0">
              <a:solidFill>
                <a:srgbClr val="002060"/>
              </a:solidFill>
              <a:latin typeface="Pyidaungsu" pitchFamily="34" charset="0"/>
              <a:ea typeface="Pyidaungsu" pitchFamily="34" charset="0"/>
              <a:cs typeface="Pyidaungsu" pitchFamily="34" charset="0"/>
            </a:endParaRPr>
          </a:p>
          <a:p>
            <a:pPr marL="0" indent="0" algn="just">
              <a:lnSpc>
                <a:spcPct val="150000"/>
              </a:lnSpc>
              <a:spcBef>
                <a:spcPts val="0"/>
              </a:spcBef>
              <a:spcAft>
                <a:spcPts val="600"/>
              </a:spcAft>
              <a:buNone/>
              <a:defRPr/>
            </a:pPr>
            <a:r>
              <a:rPr lang="en-US" altLang="en-US" sz="2200" b="1" dirty="0">
                <a:solidFill>
                  <a:srgbClr val="002060"/>
                </a:solidFill>
                <a:latin typeface="Pyidaungsu" pitchFamily="34" charset="0"/>
                <a:ea typeface="Pyidaungsu" pitchFamily="34" charset="0"/>
                <a:cs typeface="Pyidaungsu" pitchFamily="34" charset="0"/>
              </a:rPr>
              <a:t>With copies to:</a:t>
            </a:r>
          </a:p>
          <a:p>
            <a:pPr marL="457200" indent="0" algn="just">
              <a:lnSpc>
                <a:spcPct val="150000"/>
              </a:lnSpc>
              <a:spcBef>
                <a:spcPts val="0"/>
              </a:spcBef>
              <a:spcAft>
                <a:spcPts val="600"/>
              </a:spcAft>
              <a:buNone/>
              <a:defRPr/>
            </a:pPr>
            <a:r>
              <a:rPr lang="en-US" altLang="en-US" sz="2200" dirty="0">
                <a:solidFill>
                  <a:srgbClr val="002060"/>
                </a:solidFill>
                <a:latin typeface="Pyidaungsu" pitchFamily="34" charset="0"/>
                <a:ea typeface="Pyidaungsu" pitchFamily="34" charset="0"/>
                <a:cs typeface="Pyidaungsu" pitchFamily="34" charset="0"/>
              </a:rPr>
              <a:t>The Secretary of the Committee, </a:t>
            </a:r>
          </a:p>
          <a:p>
            <a:pPr marL="457200" indent="0" algn="just">
              <a:lnSpc>
                <a:spcPct val="150000"/>
              </a:lnSpc>
              <a:spcBef>
                <a:spcPts val="0"/>
              </a:spcBef>
              <a:spcAft>
                <a:spcPts val="600"/>
              </a:spcAft>
              <a:buNone/>
              <a:defRPr/>
            </a:pPr>
            <a:r>
              <a:rPr lang="en-US" altLang="en-US" sz="2200" dirty="0">
                <a:solidFill>
                  <a:srgbClr val="002060"/>
                </a:solidFill>
                <a:latin typeface="Pyidaungsu" pitchFamily="34" charset="0"/>
                <a:ea typeface="Pyidaungsu" pitchFamily="34" charset="0"/>
                <a:cs typeface="Pyidaungsu" pitchFamily="34" charset="0"/>
              </a:rPr>
              <a:t>Mr. Davey </a:t>
            </a:r>
            <a:r>
              <a:rPr lang="en-US" altLang="en-US" sz="2200" dirty="0" err="1">
                <a:solidFill>
                  <a:srgbClr val="002060"/>
                </a:solidFill>
                <a:latin typeface="Pyidaungsu" pitchFamily="34" charset="0"/>
                <a:ea typeface="Pyidaungsu" pitchFamily="34" charset="0"/>
                <a:cs typeface="Pyidaungsu" pitchFamily="34" charset="0"/>
              </a:rPr>
              <a:t>McNab</a:t>
            </a:r>
            <a:r>
              <a:rPr lang="en-US" altLang="en-US" sz="2200" dirty="0">
                <a:solidFill>
                  <a:srgbClr val="002060"/>
                </a:solidFill>
                <a:latin typeface="Pyidaungsu" pitchFamily="34" charset="0"/>
                <a:ea typeface="Pyidaungsu" pitchFamily="34" charset="0"/>
                <a:cs typeface="Pyidaungsu" pitchFamily="34" charset="0"/>
              </a:rPr>
              <a:t>, </a:t>
            </a:r>
          </a:p>
          <a:p>
            <a:pPr marL="457200" indent="0" algn="just">
              <a:lnSpc>
                <a:spcPct val="150000"/>
              </a:lnSpc>
              <a:spcBef>
                <a:spcPts val="0"/>
              </a:spcBef>
              <a:spcAft>
                <a:spcPts val="600"/>
              </a:spcAft>
              <a:buNone/>
              <a:defRPr/>
            </a:pPr>
            <a:r>
              <a:rPr lang="en-US" altLang="en-US" sz="2200" dirty="0">
                <a:solidFill>
                  <a:srgbClr val="002060"/>
                </a:solidFill>
                <a:latin typeface="Pyidaungsu" pitchFamily="34" charset="0"/>
                <a:ea typeface="Pyidaungsu" pitchFamily="34" charset="0"/>
                <a:cs typeface="Pyidaungsu" pitchFamily="34" charset="0"/>
              </a:rPr>
              <a:t>Email address: sc-1718-committee@un.org</a:t>
            </a:r>
          </a:p>
        </p:txBody>
      </p:sp>
      <p:sp>
        <p:nvSpPr>
          <p:cNvPr id="3" name="Title 2"/>
          <p:cNvSpPr>
            <a:spLocks noGrp="1"/>
          </p:cNvSpPr>
          <p:nvPr>
            <p:ph type="title"/>
          </p:nvPr>
        </p:nvSpPr>
        <p:spPr>
          <a:xfrm>
            <a:off x="457200" y="381000"/>
            <a:ext cx="8229600" cy="715962"/>
          </a:xfrm>
        </p:spPr>
        <p:txBody>
          <a:bodyPr>
            <a:normAutofit/>
          </a:bodyPr>
          <a:lstStyle/>
          <a:p>
            <a:r>
              <a:rPr lang="my-MM" sz="2400" b="1" dirty="0">
                <a:solidFill>
                  <a:srgbClr val="002060"/>
                </a:solidFill>
                <a:latin typeface="Pyidaungsu" pitchFamily="34" charset="0"/>
                <a:cs typeface="Pyidaungsu" pitchFamily="34" charset="0"/>
              </a:rPr>
              <a:t>ကင်းလွတ်ခွင့်ပေးရေးတင်ပြချက်ကိုလက်ခံမည့်သူ</a:t>
            </a:r>
            <a:endParaRPr lang="en-US" sz="2400" b="1" dirty="0">
              <a:solidFill>
                <a:srgbClr val="002060"/>
              </a:solidFill>
            </a:endParaRPr>
          </a:p>
        </p:txBody>
      </p:sp>
    </p:spTree>
    <p:extLst>
      <p:ext uri="{BB962C8B-B14F-4D97-AF65-F5344CB8AC3E}">
        <p14:creationId xmlns:p14="http://schemas.microsoft.com/office/powerpoint/2010/main" val="1068725430"/>
      </p:ext>
    </p:extLst>
  </p:cSld>
  <p:clrMapOvr>
    <a:masterClrMapping/>
  </p:clrMapOvr>
  <p:transition spd="slow" advTm="2762"/>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2"/>
          <p:cNvSpPr txBox="1">
            <a:spLocks noChangeArrowheads="1"/>
          </p:cNvSpPr>
          <p:nvPr/>
        </p:nvSpPr>
        <p:spPr bwMode="auto">
          <a:xfrm>
            <a:off x="381000" y="1542157"/>
            <a:ext cx="83820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just">
              <a:lnSpc>
                <a:spcPct val="150000"/>
              </a:lnSpc>
            </a:pPr>
            <a:r>
              <a:rPr lang="en-US" sz="2200" b="1" dirty="0">
                <a:solidFill>
                  <a:srgbClr val="002060"/>
                </a:solidFill>
                <a:latin typeface="Pyidaungsu" pitchFamily="34" charset="0"/>
                <a:cs typeface="Pyidaungsu" pitchFamily="34" charset="0"/>
              </a:rPr>
              <a:t>Non-State-Actor</a:t>
            </a:r>
            <a:endParaRPr lang="my-MM" sz="2200" b="1" dirty="0">
              <a:solidFill>
                <a:srgbClr val="002060"/>
              </a:solidFill>
              <a:latin typeface="Pyidaungsu" pitchFamily="34" charset="0"/>
              <a:cs typeface="Pyidaungsu" pitchFamily="34" charset="0"/>
            </a:endParaRPr>
          </a:p>
          <a:p>
            <a:pPr algn="just">
              <a:lnSpc>
                <a:spcPct val="150000"/>
              </a:lnSpc>
            </a:pPr>
            <a:r>
              <a:rPr lang="en-US" sz="2200" dirty="0">
                <a:solidFill>
                  <a:srgbClr val="002060"/>
                </a:solidFill>
                <a:latin typeface="Pyidaungsu" pitchFamily="34" charset="0"/>
                <a:cs typeface="Pyidaungsu" pitchFamily="34" charset="0"/>
              </a:rPr>
              <a:t>RES/1540 (2004) defines </a:t>
            </a:r>
            <a:r>
              <a:rPr lang="en-US" sz="2200" b="1" dirty="0">
                <a:solidFill>
                  <a:srgbClr val="002060"/>
                </a:solidFill>
                <a:latin typeface="Pyidaungsu" pitchFamily="34" charset="0"/>
                <a:cs typeface="Pyidaungsu" pitchFamily="34" charset="0"/>
              </a:rPr>
              <a:t>a non-state actor </a:t>
            </a:r>
            <a:r>
              <a:rPr lang="en-US" sz="2200" dirty="0">
                <a:solidFill>
                  <a:srgbClr val="002060"/>
                </a:solidFill>
                <a:latin typeface="Pyidaungsu" pitchFamily="34" charset="0"/>
                <a:cs typeface="Pyidaungsu" pitchFamily="34" charset="0"/>
              </a:rPr>
              <a:t>as an </a:t>
            </a:r>
            <a:r>
              <a:rPr lang="en-US" sz="2200" i="1" dirty="0">
                <a:solidFill>
                  <a:srgbClr val="002060"/>
                </a:solidFill>
                <a:latin typeface="Pyidaungsu" pitchFamily="34" charset="0"/>
                <a:cs typeface="Pyidaungsu" pitchFamily="34" charset="0"/>
              </a:rPr>
              <a:t>“individual or entity, not acting under the lawful authority of any State in conducting activities which come within the scope of this resolution.”</a:t>
            </a:r>
          </a:p>
          <a:p>
            <a:pPr algn="just">
              <a:lnSpc>
                <a:spcPct val="150000"/>
              </a:lnSpc>
            </a:pPr>
            <a:r>
              <a:rPr lang="en-US" altLang="en-US" sz="2200" dirty="0">
                <a:solidFill>
                  <a:srgbClr val="002060"/>
                </a:solidFill>
                <a:latin typeface="Pyidaungsu" pitchFamily="34" charset="0"/>
                <a:ea typeface="Myanmar2" pitchFamily="34" charset="0"/>
                <a:cs typeface="Pyidaungsu" pitchFamily="34" charset="0"/>
              </a:rPr>
              <a:t>ဤ</a:t>
            </a:r>
            <a:r>
              <a:rPr lang="my-MM" altLang="en-US" sz="2200" dirty="0">
                <a:solidFill>
                  <a:srgbClr val="002060"/>
                </a:solidFill>
                <a:latin typeface="Pyidaungsu" pitchFamily="34" charset="0"/>
                <a:ea typeface="Myanmar2" pitchFamily="34" charset="0"/>
                <a:cs typeface="Pyidaungsu" pitchFamily="34" charset="0"/>
              </a:rPr>
              <a:t> ဆုံးဖြတ်ချက်</a:t>
            </a:r>
            <a:r>
              <a:rPr lang="en-US" altLang="en-US" sz="2200" dirty="0" err="1">
                <a:solidFill>
                  <a:srgbClr val="002060"/>
                </a:solidFill>
                <a:latin typeface="Pyidaungsu" pitchFamily="34" charset="0"/>
                <a:ea typeface="Myanmar2" pitchFamily="34" charset="0"/>
                <a:cs typeface="Pyidaungsu" pitchFamily="34" charset="0"/>
              </a:rPr>
              <a:t>တွင်အကြုံးဝင်သည</a:t>
            </a:r>
            <a:r>
              <a:rPr lang="en-US" altLang="en-US" sz="2200" dirty="0">
                <a:solidFill>
                  <a:srgbClr val="002060"/>
                </a:solidFill>
                <a:latin typeface="Pyidaungsu" pitchFamily="34" charset="0"/>
                <a:ea typeface="Myanmar2" pitchFamily="34" charset="0"/>
                <a:cs typeface="Pyidaungsu" pitchFamily="34" charset="0"/>
              </a:rPr>
              <a:t>့် </a:t>
            </a:r>
            <a:r>
              <a:rPr lang="en-US" altLang="en-US" sz="2200" dirty="0" err="1">
                <a:solidFill>
                  <a:srgbClr val="002060"/>
                </a:solidFill>
                <a:latin typeface="Pyidaungsu" pitchFamily="34" charset="0"/>
                <a:ea typeface="Myanmar2" pitchFamily="34" charset="0"/>
                <a:cs typeface="Pyidaungsu" pitchFamily="34" charset="0"/>
              </a:rPr>
              <a:t>ဆောင်ရွက်မှုများကို</a:t>
            </a:r>
            <a:r>
              <a:rPr lang="en-US" altLang="en-US" sz="2200" dirty="0">
                <a:solidFill>
                  <a:srgbClr val="002060"/>
                </a:solidFill>
                <a:latin typeface="Pyidaungsu" pitchFamily="34" charset="0"/>
                <a:ea typeface="Myanmar2" pitchFamily="34" charset="0"/>
                <a:cs typeface="Pyidaungsu" pitchFamily="34" charset="0"/>
              </a:rPr>
              <a:t> </a:t>
            </a:r>
            <a:r>
              <a:rPr lang="en-US" altLang="en-US" sz="2200" dirty="0" err="1">
                <a:solidFill>
                  <a:srgbClr val="002060"/>
                </a:solidFill>
                <a:latin typeface="Pyidaungsu" pitchFamily="34" charset="0"/>
                <a:ea typeface="Myanmar2" pitchFamily="34" charset="0"/>
                <a:cs typeface="Pyidaungsu" pitchFamily="34" charset="0"/>
              </a:rPr>
              <a:t>နိုင်ငံတစ်နိုင်ငံ</a:t>
            </a:r>
            <a:r>
              <a:rPr lang="en-US" altLang="en-US" sz="2200" dirty="0">
                <a:solidFill>
                  <a:srgbClr val="002060"/>
                </a:solidFill>
                <a:latin typeface="Pyidaungsu" pitchFamily="34" charset="0"/>
                <a:ea typeface="Myanmar2" pitchFamily="34" charset="0"/>
                <a:cs typeface="Pyidaungsu" pitchFamily="34" charset="0"/>
              </a:rPr>
              <a:t>၏ </a:t>
            </a:r>
            <a:r>
              <a:rPr lang="en-US" altLang="en-US" sz="2200" dirty="0" err="1">
                <a:solidFill>
                  <a:srgbClr val="002060"/>
                </a:solidFill>
                <a:latin typeface="Pyidaungsu" pitchFamily="34" charset="0"/>
                <a:ea typeface="Myanmar2" pitchFamily="34" charset="0"/>
                <a:cs typeface="Pyidaungsu" pitchFamily="34" charset="0"/>
              </a:rPr>
              <a:t>တရားဝင်အခွင</a:t>
            </a:r>
            <a:r>
              <a:rPr lang="en-US" altLang="en-US" sz="2200" dirty="0">
                <a:solidFill>
                  <a:srgbClr val="002060"/>
                </a:solidFill>
                <a:latin typeface="Pyidaungsu" pitchFamily="34" charset="0"/>
                <a:ea typeface="Myanmar2" pitchFamily="34" charset="0"/>
                <a:cs typeface="Pyidaungsu" pitchFamily="34" charset="0"/>
              </a:rPr>
              <a:t>့်</a:t>
            </a:r>
            <a:r>
              <a:rPr lang="en-US" altLang="en-US" sz="2200" dirty="0" err="1">
                <a:solidFill>
                  <a:srgbClr val="002060"/>
                </a:solidFill>
                <a:latin typeface="Pyidaungsu" pitchFamily="34" charset="0"/>
                <a:ea typeface="Myanmar2" pitchFamily="34" charset="0"/>
                <a:cs typeface="Pyidaungsu" pitchFamily="34" charset="0"/>
              </a:rPr>
              <a:t>အာဏာအရမဟုတ်ဘဲဆောင်ရွက်သည</a:t>
            </a:r>
            <a:r>
              <a:rPr lang="en-US" altLang="en-US" sz="2200" dirty="0">
                <a:solidFill>
                  <a:srgbClr val="002060"/>
                </a:solidFill>
                <a:latin typeface="Pyidaungsu" pitchFamily="34" charset="0"/>
                <a:ea typeface="Myanmar2" pitchFamily="34" charset="0"/>
                <a:cs typeface="Pyidaungsu" pitchFamily="34" charset="0"/>
              </a:rPr>
              <a:t>့် </a:t>
            </a:r>
            <a:r>
              <a:rPr lang="en-US" altLang="en-US" sz="2200" dirty="0" err="1">
                <a:solidFill>
                  <a:srgbClr val="002060"/>
                </a:solidFill>
                <a:latin typeface="Pyidaungsu" pitchFamily="34" charset="0"/>
                <a:ea typeface="Myanmar2" pitchFamily="34" charset="0"/>
                <a:cs typeface="Pyidaungsu" pitchFamily="34" charset="0"/>
              </a:rPr>
              <a:t>အစိုးရမဟုတ်သော</a:t>
            </a:r>
            <a:r>
              <a:rPr lang="en-US" altLang="en-US" sz="2200" dirty="0">
                <a:solidFill>
                  <a:srgbClr val="002060"/>
                </a:solidFill>
                <a:latin typeface="Pyidaungsu" pitchFamily="34" charset="0"/>
                <a:ea typeface="Myanmar2" pitchFamily="34" charset="0"/>
                <a:cs typeface="Pyidaungsu" pitchFamily="34" charset="0"/>
              </a:rPr>
              <a:t> </a:t>
            </a:r>
            <a:r>
              <a:rPr lang="en-US" altLang="en-US" sz="2200" dirty="0" err="1">
                <a:solidFill>
                  <a:srgbClr val="002060"/>
                </a:solidFill>
                <a:latin typeface="Pyidaungsu" pitchFamily="34" charset="0"/>
                <a:ea typeface="Myanmar2" pitchFamily="34" charset="0"/>
                <a:cs typeface="Pyidaungsu" pitchFamily="34" charset="0"/>
              </a:rPr>
              <a:t>လူပုဂ္ဂိုလ်နှင</a:t>
            </a:r>
            <a:r>
              <a:rPr lang="en-US" altLang="en-US" sz="2200" dirty="0">
                <a:solidFill>
                  <a:srgbClr val="002060"/>
                </a:solidFill>
                <a:latin typeface="Pyidaungsu" pitchFamily="34" charset="0"/>
                <a:ea typeface="Myanmar2" pitchFamily="34" charset="0"/>
                <a:cs typeface="Pyidaungsu" pitchFamily="34" charset="0"/>
              </a:rPr>
              <a:t>့်</a:t>
            </a:r>
            <a:r>
              <a:rPr lang="en-US" altLang="en-US" sz="2200" dirty="0" err="1">
                <a:solidFill>
                  <a:srgbClr val="002060"/>
                </a:solidFill>
                <a:latin typeface="Pyidaungsu" pitchFamily="34" charset="0"/>
                <a:ea typeface="Myanmar2" pitchFamily="34" charset="0"/>
                <a:cs typeface="Pyidaungsu" pitchFamily="34" charset="0"/>
              </a:rPr>
              <a:t>အဖွဲ့အစည်းများကို</a:t>
            </a:r>
            <a:r>
              <a:rPr lang="en-US" altLang="en-US" sz="2200" dirty="0">
                <a:solidFill>
                  <a:srgbClr val="002060"/>
                </a:solidFill>
                <a:latin typeface="Pyidaungsu" pitchFamily="34" charset="0"/>
                <a:ea typeface="Myanmar2" pitchFamily="34" charset="0"/>
                <a:cs typeface="Pyidaungsu" pitchFamily="34" charset="0"/>
              </a:rPr>
              <a:t> non-state actor </a:t>
            </a:r>
            <a:r>
              <a:rPr lang="en-US" altLang="en-US" sz="2200" dirty="0" err="1">
                <a:solidFill>
                  <a:srgbClr val="002060"/>
                </a:solidFill>
                <a:latin typeface="Pyidaungsu" pitchFamily="34" charset="0"/>
                <a:ea typeface="Myanmar2" pitchFamily="34" charset="0"/>
                <a:cs typeface="Pyidaungsu" pitchFamily="34" charset="0"/>
              </a:rPr>
              <a:t>ဟုခေ</a:t>
            </a:r>
            <a:r>
              <a:rPr lang="en-US" altLang="en-US" sz="2200" dirty="0">
                <a:solidFill>
                  <a:srgbClr val="002060"/>
                </a:solidFill>
                <a:latin typeface="Pyidaungsu" pitchFamily="34" charset="0"/>
                <a:ea typeface="Myanmar2" pitchFamily="34" charset="0"/>
                <a:cs typeface="Pyidaungsu" pitchFamily="34" charset="0"/>
              </a:rPr>
              <a:t>ါ်</a:t>
            </a:r>
            <a:r>
              <a:rPr lang="en-US" altLang="en-US" sz="2200" dirty="0" err="1">
                <a:solidFill>
                  <a:srgbClr val="002060"/>
                </a:solidFill>
                <a:latin typeface="Pyidaungsu" pitchFamily="34" charset="0"/>
                <a:ea typeface="Myanmar2" pitchFamily="34" charset="0"/>
                <a:cs typeface="Pyidaungsu" pitchFamily="34" charset="0"/>
              </a:rPr>
              <a:t>ပါသည</a:t>
            </a:r>
            <a:r>
              <a:rPr lang="en-US" altLang="en-US" sz="2200" dirty="0">
                <a:solidFill>
                  <a:srgbClr val="002060"/>
                </a:solidFill>
                <a:latin typeface="Pyidaungsu" pitchFamily="34" charset="0"/>
                <a:ea typeface="Myanmar2" pitchFamily="34" charset="0"/>
                <a:cs typeface="Pyidaungsu" pitchFamily="34" charset="0"/>
              </a:rPr>
              <a:t>်။</a:t>
            </a:r>
          </a:p>
        </p:txBody>
      </p:sp>
      <p:sp>
        <p:nvSpPr>
          <p:cNvPr id="104451" name="Text Box 3"/>
          <p:cNvSpPr txBox="1">
            <a:spLocks noChangeArrowheads="1"/>
          </p:cNvSpPr>
          <p:nvPr/>
        </p:nvSpPr>
        <p:spPr bwMode="auto">
          <a:xfrm>
            <a:off x="381000" y="390436"/>
            <a:ext cx="838200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lnSpc>
                <a:spcPct val="150000"/>
              </a:lnSpc>
              <a:spcBef>
                <a:spcPct val="50000"/>
              </a:spcBef>
            </a:pPr>
            <a:r>
              <a:rPr lang="en-US" altLang="en-US" sz="2400" b="1" dirty="0">
                <a:solidFill>
                  <a:srgbClr val="002060"/>
                </a:solidFill>
                <a:latin typeface="Pyidaungsu" pitchFamily="34" charset="0"/>
                <a:ea typeface="Myanmar3" pitchFamily="18" charset="0"/>
                <a:cs typeface="Pyidaungsu" pitchFamily="34" charset="0"/>
              </a:rPr>
              <a:t>Proliferation </a:t>
            </a:r>
            <a:r>
              <a:rPr lang="en-US" altLang="en-US" sz="2400" b="1" dirty="0" err="1">
                <a:solidFill>
                  <a:srgbClr val="002060"/>
                </a:solidFill>
                <a:latin typeface="Pyidaungsu" pitchFamily="34" charset="0"/>
                <a:ea typeface="Myanmar3" pitchFamily="18" charset="0"/>
                <a:cs typeface="Pyidaungsu" pitchFamily="34" charset="0"/>
              </a:rPr>
              <a:t>ဆိုင်ရာအဓိပ္ပါယ်ဖွင</a:t>
            </a:r>
            <a:r>
              <a:rPr lang="en-US" altLang="en-US" sz="2400" b="1" dirty="0">
                <a:solidFill>
                  <a:srgbClr val="002060"/>
                </a:solidFill>
                <a:latin typeface="Pyidaungsu" pitchFamily="34" charset="0"/>
                <a:ea typeface="Myanmar3" pitchFamily="18" charset="0"/>
                <a:cs typeface="Pyidaungsu" pitchFamily="34" charset="0"/>
              </a:rPr>
              <a:t>့်</a:t>
            </a:r>
            <a:r>
              <a:rPr lang="en-US" altLang="en-US" sz="2400" b="1" dirty="0" err="1">
                <a:solidFill>
                  <a:srgbClr val="002060"/>
                </a:solidFill>
                <a:latin typeface="Pyidaungsu" pitchFamily="34" charset="0"/>
                <a:ea typeface="Myanmar3" pitchFamily="18" charset="0"/>
                <a:cs typeface="Pyidaungsu" pitchFamily="34" charset="0"/>
              </a:rPr>
              <a:t>ဆိုချက</a:t>
            </a:r>
            <a:r>
              <a:rPr lang="en-US" altLang="en-US" sz="2400" b="1" dirty="0">
                <a:solidFill>
                  <a:srgbClr val="002060"/>
                </a:solidFill>
                <a:latin typeface="Pyidaungsu" pitchFamily="34" charset="0"/>
                <a:ea typeface="Myanmar3" pitchFamily="18" charset="0"/>
                <a:cs typeface="Pyidaungsu" pitchFamily="34" charset="0"/>
              </a:rPr>
              <a:t>်</a:t>
            </a:r>
            <a:r>
              <a:rPr lang="my-MM" altLang="en-US" sz="2400" b="1" dirty="0">
                <a:solidFill>
                  <a:srgbClr val="002060"/>
                </a:solidFill>
                <a:latin typeface="Pyidaungsu" pitchFamily="34" charset="0"/>
                <a:ea typeface="Myanmar3" pitchFamily="18" charset="0"/>
                <a:cs typeface="Pyidaungsu" pitchFamily="34" charset="0"/>
              </a:rPr>
              <a:t>များ</a:t>
            </a:r>
            <a:endParaRPr lang="en-US" altLang="en-US" sz="2400" b="1" dirty="0">
              <a:solidFill>
                <a:srgbClr val="002060"/>
              </a:solidFill>
              <a:latin typeface="Pyidaungsu" pitchFamily="34" charset="0"/>
              <a:ea typeface="Myanmar3" pitchFamily="18" charset="0"/>
              <a:cs typeface="Pyidaungsu" pitchFamily="34" charset="0"/>
            </a:endParaRPr>
          </a:p>
        </p:txBody>
      </p:sp>
    </p:spTree>
    <p:extLst>
      <p:ext uri="{BB962C8B-B14F-4D97-AF65-F5344CB8AC3E}">
        <p14:creationId xmlns:p14="http://schemas.microsoft.com/office/powerpoint/2010/main" val="3401687460"/>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304800" y="1371600"/>
            <a:ext cx="8686800" cy="5715000"/>
          </a:xfrm>
        </p:spPr>
        <p:txBody>
          <a:bodyPr>
            <a:normAutofit/>
          </a:bodyPr>
          <a:lstStyle/>
          <a:p>
            <a:pPr marL="457200" indent="-457200" algn="just" eaLnBrk="1" hangingPunct="1">
              <a:lnSpc>
                <a:spcPct val="200000"/>
              </a:lnSpc>
              <a:spcAft>
                <a:spcPts val="600"/>
              </a:spcAft>
              <a:buFont typeface="Wingdings" pitchFamily="2" charset="2"/>
              <a:buChar char="v"/>
              <a:defRPr/>
            </a:pPr>
            <a:r>
              <a:rPr lang="en-US" altLang="en-US" sz="2000" dirty="0">
                <a:solidFill>
                  <a:srgbClr val="002060"/>
                </a:solidFill>
                <a:latin typeface="Pyidaungsu" pitchFamily="34" charset="0"/>
                <a:ea typeface="Pyidaungsu" pitchFamily="34" charset="0"/>
                <a:cs typeface="Pyidaungsu" pitchFamily="34" charset="0"/>
              </a:rPr>
              <a:t>UNSCR 1718(2006) </a:t>
            </a:r>
            <a:r>
              <a:rPr lang="my-MM" altLang="en-US" sz="2000" dirty="0">
                <a:solidFill>
                  <a:srgbClr val="002060"/>
                </a:solidFill>
                <a:latin typeface="Pyidaungsu" pitchFamily="34" charset="0"/>
                <a:ea typeface="Pyidaungsu" pitchFamily="34" charset="0"/>
                <a:cs typeface="Pyidaungsu" pitchFamily="34" charset="0"/>
              </a:rPr>
              <a:t>နှင့်</a:t>
            </a:r>
            <a:r>
              <a:rPr lang="en-US" altLang="en-US" sz="2000" dirty="0">
                <a:solidFill>
                  <a:srgbClr val="002060"/>
                </a:solidFill>
                <a:latin typeface="Pyidaungsu" pitchFamily="34" charset="0"/>
                <a:ea typeface="Pyidaungsu" pitchFamily="34" charset="0"/>
                <a:cs typeface="Pyidaungsu" pitchFamily="34" charset="0"/>
              </a:rPr>
              <a:t> 1737(2006) </a:t>
            </a:r>
            <a:r>
              <a:rPr lang="my-MM" altLang="en-US" sz="2000" dirty="0">
                <a:solidFill>
                  <a:srgbClr val="002060"/>
                </a:solidFill>
                <a:latin typeface="Pyidaungsu" pitchFamily="34" charset="0"/>
                <a:ea typeface="Pyidaungsu" pitchFamily="34" charset="0"/>
                <a:cs typeface="Pyidaungsu" pitchFamily="34" charset="0"/>
              </a:rPr>
              <a:t>တို့ပါ ကင်းလွတ်ခွင့်ပြုသည့်အခြေအနေများ နှင့်ကိုက်ညီက ယင်းဆုံးဖြတ်ချက်ပါလုပ်ထုံးလုပ်နည်းနှင့်အညီခွင့်ပြုရန်-</a:t>
            </a:r>
            <a:endParaRPr lang="en-US" altLang="en-US" sz="2000" dirty="0">
              <a:solidFill>
                <a:srgbClr val="002060"/>
              </a:solidFill>
              <a:latin typeface="Pyidaungsu" pitchFamily="34" charset="0"/>
              <a:ea typeface="Pyidaungsu" pitchFamily="34" charset="0"/>
              <a:cs typeface="Pyidaungsu" pitchFamily="34" charset="0"/>
            </a:endParaRPr>
          </a:p>
          <a:p>
            <a:pPr marL="857250" lvl="1" indent="-457200" algn="just">
              <a:lnSpc>
                <a:spcPct val="200000"/>
              </a:lnSpc>
              <a:spcAft>
                <a:spcPts val="600"/>
              </a:spcAft>
              <a:buFont typeface="Wingdings" pitchFamily="2" charset="2"/>
              <a:buChar char="v"/>
              <a:defRPr/>
            </a:pPr>
            <a:r>
              <a:rPr lang="en-US" altLang="en-US" sz="1800" dirty="0">
                <a:solidFill>
                  <a:srgbClr val="002060"/>
                </a:solidFill>
                <a:latin typeface="Pyidaungsu" pitchFamily="34" charset="0"/>
                <a:ea typeface="Pyidaungsu" pitchFamily="34" charset="0"/>
                <a:cs typeface="Pyidaungsu" pitchFamily="34" charset="0"/>
              </a:rPr>
              <a:t>Basic Expense (</a:t>
            </a:r>
            <a:r>
              <a:rPr lang="my-MM" altLang="en-US" sz="1800" dirty="0">
                <a:solidFill>
                  <a:srgbClr val="002060"/>
                </a:solidFill>
                <a:latin typeface="Pyidaungsu" pitchFamily="34" charset="0"/>
                <a:ea typeface="Pyidaungsu" pitchFamily="34" charset="0"/>
                <a:cs typeface="Pyidaungsu" pitchFamily="34" charset="0"/>
              </a:rPr>
              <a:t>သက်ဆိုင်ရာနိုင်ငံကကော်မတီသို့ အကြောင်းကြားပြီး အလုပ်လုပ်ရက် ၅ ရက် အတွင်း ကန့်ကွက်ကြောင်းအကြောင်းပြန်ကြားချက်မရပါက ခွင့်ပြုနိုင်</a:t>
            </a:r>
            <a:r>
              <a:rPr lang="en-US" altLang="en-US" sz="1800" dirty="0">
                <a:solidFill>
                  <a:srgbClr val="002060"/>
                </a:solidFill>
                <a:latin typeface="Pyidaungsu" pitchFamily="34" charset="0"/>
                <a:ea typeface="Pyidaungsu" pitchFamily="34" charset="0"/>
                <a:cs typeface="Pyidaungsu" pitchFamily="34" charset="0"/>
              </a:rPr>
              <a:t>)</a:t>
            </a:r>
          </a:p>
          <a:p>
            <a:pPr marL="857250" lvl="1" indent="-457200" algn="just">
              <a:lnSpc>
                <a:spcPct val="200000"/>
              </a:lnSpc>
              <a:spcAft>
                <a:spcPts val="600"/>
              </a:spcAft>
              <a:buFont typeface="Wingdings" pitchFamily="2" charset="2"/>
              <a:buChar char="v"/>
              <a:defRPr/>
            </a:pPr>
            <a:r>
              <a:rPr lang="en-US" altLang="en-US" sz="1800" dirty="0">
                <a:solidFill>
                  <a:srgbClr val="002060"/>
                </a:solidFill>
                <a:latin typeface="Pyidaungsu" pitchFamily="34" charset="0"/>
                <a:ea typeface="Pyidaungsu" pitchFamily="34" charset="0"/>
                <a:cs typeface="Pyidaungsu" pitchFamily="34" charset="0"/>
              </a:rPr>
              <a:t>Extraordinary Expenses (</a:t>
            </a:r>
            <a:r>
              <a:rPr lang="my-MM" altLang="en-US" sz="1800" dirty="0">
                <a:solidFill>
                  <a:srgbClr val="002060"/>
                </a:solidFill>
                <a:latin typeface="Pyidaungsu" pitchFamily="34" charset="0"/>
                <a:ea typeface="Pyidaungsu" pitchFamily="34" charset="0"/>
                <a:cs typeface="Pyidaungsu" pitchFamily="34" charset="0"/>
              </a:rPr>
              <a:t>ကော်မတီ၏ခွင့်ပြုချက်ရပြီးမှ ခွင့်ပြုနိုင်</a:t>
            </a:r>
            <a:r>
              <a:rPr lang="en-US" altLang="en-US" sz="1800" dirty="0">
                <a:solidFill>
                  <a:srgbClr val="002060"/>
                </a:solidFill>
                <a:latin typeface="Pyidaungsu" pitchFamily="34" charset="0"/>
                <a:ea typeface="Pyidaungsu" pitchFamily="34" charset="0"/>
                <a:cs typeface="Pyidaungsu" pitchFamily="34" charset="0"/>
              </a:rPr>
              <a:t>)</a:t>
            </a:r>
            <a:endParaRPr lang="my-MM" altLang="en-US" sz="1800" dirty="0">
              <a:solidFill>
                <a:srgbClr val="002060"/>
              </a:solidFill>
              <a:latin typeface="Pyidaungsu" pitchFamily="34" charset="0"/>
              <a:ea typeface="Pyidaungsu" pitchFamily="34" charset="0"/>
              <a:cs typeface="Pyidaungsu" pitchFamily="34" charset="0"/>
            </a:endParaRPr>
          </a:p>
          <a:p>
            <a:pPr marL="857250" lvl="1" indent="-457200" algn="just">
              <a:lnSpc>
                <a:spcPct val="200000"/>
              </a:lnSpc>
              <a:spcAft>
                <a:spcPts val="600"/>
              </a:spcAft>
              <a:buFont typeface="Wingdings" pitchFamily="2" charset="2"/>
              <a:buChar char="v"/>
              <a:defRPr/>
            </a:pPr>
            <a:r>
              <a:rPr lang="my-MM" altLang="en-US" sz="1800" dirty="0">
                <a:solidFill>
                  <a:srgbClr val="002060"/>
                </a:solidFill>
                <a:latin typeface="Pyidaungsu" pitchFamily="34" charset="0"/>
                <a:ea typeface="Pyidaungsu" pitchFamily="34" charset="0"/>
                <a:cs typeface="Pyidaungsu" pitchFamily="34" charset="0"/>
              </a:rPr>
              <a:t>ဆုံးဖြတ်ချက်မချမှတ်မီရက်များက စီရင်ချက်အရ ပေးရန်ရှိမှုများ (ကော်မတီသို့ အကြောင်းကြားထားရန်)</a:t>
            </a:r>
          </a:p>
          <a:p>
            <a:pPr marL="857250" lvl="1" indent="-457200" algn="just">
              <a:lnSpc>
                <a:spcPct val="200000"/>
              </a:lnSpc>
              <a:spcAft>
                <a:spcPts val="600"/>
              </a:spcAft>
              <a:buFont typeface="Wingdings" pitchFamily="2" charset="2"/>
              <a:buChar char="v"/>
              <a:defRPr/>
            </a:pPr>
            <a:endParaRPr lang="en-US" altLang="en-US" sz="1800" dirty="0">
              <a:solidFill>
                <a:srgbClr val="002060"/>
              </a:solidFill>
              <a:latin typeface="Pyidaungsu" pitchFamily="34" charset="0"/>
              <a:ea typeface="Pyidaungsu" pitchFamily="34" charset="0"/>
              <a:cs typeface="Pyidaungsu" pitchFamily="34" charset="0"/>
            </a:endParaRPr>
          </a:p>
        </p:txBody>
      </p:sp>
      <p:sp>
        <p:nvSpPr>
          <p:cNvPr id="3" name="Title 2"/>
          <p:cNvSpPr>
            <a:spLocks noGrp="1"/>
          </p:cNvSpPr>
          <p:nvPr>
            <p:ph type="title"/>
          </p:nvPr>
        </p:nvSpPr>
        <p:spPr>
          <a:xfrm>
            <a:off x="457200" y="381000"/>
            <a:ext cx="8229600" cy="715962"/>
          </a:xfrm>
        </p:spPr>
        <p:txBody>
          <a:bodyPr>
            <a:normAutofit/>
          </a:bodyPr>
          <a:lstStyle/>
          <a:p>
            <a:r>
              <a:rPr lang="my-MM" altLang="en-US" sz="2400" b="1" dirty="0">
                <a:solidFill>
                  <a:srgbClr val="002060"/>
                </a:solidFill>
                <a:latin typeface="Pyidaungsu" pitchFamily="34" charset="0"/>
                <a:ea typeface="Pyidaungsu" pitchFamily="34" charset="0"/>
                <a:cs typeface="Pyidaungsu" pitchFamily="34" charset="0"/>
              </a:rPr>
              <a:t>ထိန်းချုပ်ထားသည့် ငွေကြေးနှင့်ပစ္စည်းများအားအသုံးပြုခွင့်ပေးခြင်း</a:t>
            </a:r>
            <a:endParaRPr lang="en-US" sz="2400" b="1" dirty="0">
              <a:solidFill>
                <a:srgbClr val="002060"/>
              </a:solidFill>
            </a:endParaRPr>
          </a:p>
        </p:txBody>
      </p:sp>
    </p:spTree>
    <p:extLst>
      <p:ext uri="{BB962C8B-B14F-4D97-AF65-F5344CB8AC3E}">
        <p14:creationId xmlns:p14="http://schemas.microsoft.com/office/powerpoint/2010/main" val="3396472862"/>
      </p:ext>
    </p:extLst>
  </p:cSld>
  <p:clrMapOvr>
    <a:masterClrMapping/>
  </p:clrMapOvr>
  <p:transition spd="slow" advTm="2762"/>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Text Box 3"/>
          <p:cNvSpPr txBox="1">
            <a:spLocks noChangeArrowheads="1"/>
          </p:cNvSpPr>
          <p:nvPr/>
        </p:nvSpPr>
        <p:spPr bwMode="auto">
          <a:xfrm>
            <a:off x="457200" y="1371600"/>
            <a:ext cx="8382000"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lnSpc>
                <a:spcPct val="150000"/>
              </a:lnSpc>
              <a:spcBef>
                <a:spcPct val="50000"/>
              </a:spcBef>
            </a:pPr>
            <a:r>
              <a:rPr lang="my-MM" altLang="en-US" sz="2600" b="1" dirty="0">
                <a:solidFill>
                  <a:srgbClr val="002060"/>
                </a:solidFill>
                <a:latin typeface="Pyidaungsu" pitchFamily="34" charset="0"/>
                <a:ea typeface="Myanmar3" pitchFamily="18" charset="0"/>
                <a:cs typeface="Pyidaungsu" pitchFamily="34" charset="0"/>
              </a:rPr>
              <a:t>ဘဏ္ဍာရေးအရပစ်မှတ်ထားအရေးယူခံရခြင်း မတိုင်မီက</a:t>
            </a:r>
            <a:r>
              <a:rPr lang="en-US" altLang="en-US" sz="2600" b="1" dirty="0">
                <a:solidFill>
                  <a:srgbClr val="002060"/>
                </a:solidFill>
                <a:latin typeface="Pyidaungsu" pitchFamily="34" charset="0"/>
                <a:ea typeface="Myanmar3" pitchFamily="18" charset="0"/>
                <a:cs typeface="Pyidaungsu" pitchFamily="34" charset="0"/>
              </a:rPr>
              <a:t> </a:t>
            </a:r>
            <a:r>
              <a:rPr lang="my-MM" altLang="en-US" sz="2600" b="1" dirty="0">
                <a:solidFill>
                  <a:srgbClr val="002060"/>
                </a:solidFill>
                <a:latin typeface="Pyidaungsu" pitchFamily="34" charset="0"/>
                <a:ea typeface="Myanmar3" pitchFamily="18" charset="0"/>
                <a:cs typeface="Pyidaungsu" pitchFamily="34" charset="0"/>
              </a:rPr>
              <a:t>တည်ရှိခဲ့သော သဘောတူစာချုပ်၊ သဘောတူညီချက် သို့မဟုတ် တာဝန်ဝတ္တရားများနှင့် ပတ်သက်၍ လိုက်နာဆောင်ရွက်ရန်</a:t>
            </a:r>
            <a:r>
              <a:rPr lang="en-US" altLang="en-US" sz="2600" b="1" dirty="0">
                <a:solidFill>
                  <a:srgbClr val="002060"/>
                </a:solidFill>
                <a:latin typeface="Pyidaungsu" pitchFamily="34" charset="0"/>
                <a:ea typeface="Myanmar3" pitchFamily="18" charset="0"/>
                <a:cs typeface="Pyidaungsu" pitchFamily="34" charset="0"/>
              </a:rPr>
              <a:t> </a:t>
            </a:r>
            <a:r>
              <a:rPr lang="my-MM" altLang="en-US" sz="2600" b="1" dirty="0">
                <a:solidFill>
                  <a:srgbClr val="002060"/>
                </a:solidFill>
                <a:latin typeface="Pyidaungsu" pitchFamily="34" charset="0"/>
                <a:ea typeface="Myanmar3" pitchFamily="18" charset="0"/>
                <a:cs typeface="Pyidaungsu" pitchFamily="34" charset="0"/>
              </a:rPr>
              <a:t>နည်းလမ်း </a:t>
            </a:r>
            <a:endParaRPr lang="en-US" altLang="en-US" sz="2600" b="1" dirty="0">
              <a:solidFill>
                <a:srgbClr val="002060"/>
              </a:solidFill>
              <a:latin typeface="Pyidaungsu" pitchFamily="34" charset="0"/>
              <a:ea typeface="Myanmar3" pitchFamily="18" charset="0"/>
              <a:cs typeface="Pyidaungsu" pitchFamily="34" charset="0"/>
            </a:endParaRPr>
          </a:p>
        </p:txBody>
      </p:sp>
    </p:spTree>
    <p:extLst>
      <p:ext uri="{BB962C8B-B14F-4D97-AF65-F5344CB8AC3E}">
        <p14:creationId xmlns:p14="http://schemas.microsoft.com/office/powerpoint/2010/main" val="1181518421"/>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2"/>
          <p:cNvSpPr txBox="1">
            <a:spLocks noChangeArrowheads="1"/>
          </p:cNvSpPr>
          <p:nvPr/>
        </p:nvSpPr>
        <p:spPr bwMode="auto">
          <a:xfrm>
            <a:off x="190500" y="1918186"/>
            <a:ext cx="8763000" cy="4939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marL="342900" indent="-342900" algn="just">
              <a:lnSpc>
                <a:spcPct val="150000"/>
              </a:lnSpc>
              <a:buFont typeface="Arial" pitchFamily="34" charset="0"/>
              <a:buChar char="•"/>
            </a:pPr>
            <a:r>
              <a:rPr lang="en-US" altLang="en-US" sz="2100" dirty="0">
                <a:solidFill>
                  <a:srgbClr val="002060"/>
                </a:solidFill>
                <a:latin typeface="Pyidaungsu" pitchFamily="34" charset="0"/>
                <a:ea typeface="Myanmar2" pitchFamily="34" charset="0"/>
                <a:cs typeface="Pyidaungsu" pitchFamily="34" charset="0"/>
              </a:rPr>
              <a:t>UNSCR 1718(2006)</a:t>
            </a:r>
            <a:r>
              <a:rPr lang="my-MM" altLang="en-US" sz="2100" dirty="0">
                <a:solidFill>
                  <a:srgbClr val="002060"/>
                </a:solidFill>
                <a:latin typeface="Pyidaungsu" pitchFamily="34" charset="0"/>
                <a:ea typeface="Myanmar2" pitchFamily="34" charset="0"/>
                <a:cs typeface="Pyidaungsu" pitchFamily="34" charset="0"/>
              </a:rPr>
              <a:t>၊ </a:t>
            </a:r>
            <a:r>
              <a:rPr lang="en-US" altLang="en-US" sz="2100" dirty="0">
                <a:solidFill>
                  <a:srgbClr val="002060"/>
                </a:solidFill>
                <a:latin typeface="Pyidaungsu" pitchFamily="34" charset="0"/>
                <a:ea typeface="Myanmar2" pitchFamily="34" charset="0"/>
                <a:cs typeface="Pyidaungsu" pitchFamily="34" charset="0"/>
              </a:rPr>
              <a:t>2231(2015)</a:t>
            </a:r>
            <a:r>
              <a:rPr lang="my-MM" altLang="en-US" sz="2100" dirty="0">
                <a:solidFill>
                  <a:srgbClr val="002060"/>
                </a:solidFill>
                <a:latin typeface="Pyidaungsu" pitchFamily="34" charset="0"/>
                <a:ea typeface="Myanmar2" pitchFamily="34" charset="0"/>
                <a:cs typeface="Pyidaungsu" pitchFamily="34" charset="0"/>
              </a:rPr>
              <a:t>၊ နောက်ဆက်တွဲဆုံးဖြတ်ချက်များအရ ထိန်းချုပ်ခြင်းခံထားရသည့်ငွေစာရင်းများသို့  </a:t>
            </a:r>
            <a:r>
              <a:rPr lang="en-US" altLang="en-US" sz="2100" dirty="0">
                <a:solidFill>
                  <a:srgbClr val="002060"/>
                </a:solidFill>
                <a:latin typeface="Pyidaungsu" pitchFamily="34" charset="0"/>
                <a:ea typeface="Myanmar2" pitchFamily="34" charset="0"/>
                <a:cs typeface="Pyidaungsu" pitchFamily="34" charset="0"/>
              </a:rPr>
              <a:t>TFS</a:t>
            </a:r>
            <a:r>
              <a:rPr lang="my-MM" altLang="en-US" sz="2100" dirty="0">
                <a:solidFill>
                  <a:srgbClr val="002060"/>
                </a:solidFill>
                <a:latin typeface="Pyidaungsu" pitchFamily="34" charset="0"/>
                <a:ea typeface="Myanmar2" pitchFamily="34" charset="0"/>
                <a:cs typeface="Pyidaungsu" pitchFamily="34" charset="0"/>
              </a:rPr>
              <a:t> မချမှတ်မီရှိခဲ့သော စာချုပ်၊ သဘောတူညီချက်တို့အရ ပေးသွင်းရမည့်  အတိုးများ၊ အခြားသောဝင်ငွေများနှင့် ငွေပေးချေရန်ရှိမှုများနှင့်ပတ်သက်၍ ငွေပေးသွင်းမှုကိုလက်ခံရန်၊ </a:t>
            </a:r>
          </a:p>
          <a:p>
            <a:pPr marL="342900" indent="-342900" algn="just">
              <a:lnSpc>
                <a:spcPct val="150000"/>
              </a:lnSpc>
              <a:buFont typeface="Arial" pitchFamily="34" charset="0"/>
              <a:buChar char="•"/>
            </a:pPr>
            <a:r>
              <a:rPr lang="my-MM" altLang="en-US" sz="2100" dirty="0">
                <a:solidFill>
                  <a:srgbClr val="002060"/>
                </a:solidFill>
                <a:latin typeface="Pyidaungsu" pitchFamily="34" charset="0"/>
                <a:ea typeface="Myanmar2" pitchFamily="34" charset="0"/>
                <a:cs typeface="Pyidaungsu" pitchFamily="34" charset="0"/>
              </a:rPr>
              <a:t>ပေးသွင်းငွေများကိုလည်း သက်ဆိုင်ရာ </a:t>
            </a:r>
            <a:r>
              <a:rPr lang="en-US" altLang="en-US" sz="2100" dirty="0">
                <a:solidFill>
                  <a:srgbClr val="002060"/>
                </a:solidFill>
                <a:latin typeface="Pyidaungsu" pitchFamily="34" charset="0"/>
                <a:ea typeface="Myanmar2" pitchFamily="34" charset="0"/>
                <a:cs typeface="Pyidaungsu" pitchFamily="34" charset="0"/>
              </a:rPr>
              <a:t>UNSCR </a:t>
            </a:r>
            <a:r>
              <a:rPr lang="my-MM" altLang="en-US" sz="2100" dirty="0">
                <a:solidFill>
                  <a:srgbClr val="002060"/>
                </a:solidFill>
                <a:latin typeface="Pyidaungsu" pitchFamily="34" charset="0"/>
                <a:ea typeface="Myanmar2" pitchFamily="34" charset="0"/>
                <a:cs typeface="Pyidaungsu" pitchFamily="34" charset="0"/>
              </a:rPr>
              <a:t>များနှင့်အညီဆက်လက်ထိန်းချုပ် ထားရန်၊</a:t>
            </a:r>
          </a:p>
          <a:p>
            <a:pPr marL="342900" indent="-342900" algn="just">
              <a:lnSpc>
                <a:spcPct val="150000"/>
              </a:lnSpc>
              <a:buFont typeface="Arial" pitchFamily="34" charset="0"/>
              <a:buChar char="•"/>
            </a:pPr>
            <a:r>
              <a:rPr lang="my-MM" altLang="en-US" sz="2100" dirty="0">
                <a:solidFill>
                  <a:srgbClr val="002060"/>
                </a:solidFill>
                <a:latin typeface="Pyidaungsu" pitchFamily="34" charset="0"/>
                <a:ea typeface="Myanmar2" pitchFamily="34" charset="0"/>
                <a:cs typeface="Pyidaungsu" pitchFamily="34" charset="0"/>
              </a:rPr>
              <a:t>ထိုသို့ပေးသွင်းခွင့်ပြုရန်ဆုံးဖြတ်ချက်ကို လုံခြုံရေးကောင်စီသို့ အလုပ်လုပ်ရက် (၁၀) ရက်ကြိုတင်၍ အကြောင်းကြားရန်၊</a:t>
            </a:r>
          </a:p>
          <a:p>
            <a:pPr marL="342900" indent="-342900" algn="just">
              <a:lnSpc>
                <a:spcPct val="150000"/>
              </a:lnSpc>
              <a:buFont typeface="Arial" pitchFamily="34" charset="0"/>
              <a:buChar char="•"/>
            </a:pPr>
            <a:endParaRPr lang="my-MM" altLang="en-US" sz="2100" dirty="0">
              <a:solidFill>
                <a:srgbClr val="002060"/>
              </a:solidFill>
              <a:latin typeface="Pyidaungsu" pitchFamily="34" charset="0"/>
              <a:ea typeface="Myanmar2" pitchFamily="34" charset="0"/>
              <a:cs typeface="Pyidaungsu" pitchFamily="34" charset="0"/>
            </a:endParaRPr>
          </a:p>
          <a:p>
            <a:pPr marL="342900" indent="-342900" algn="just">
              <a:lnSpc>
                <a:spcPct val="150000"/>
              </a:lnSpc>
              <a:buFont typeface="Arial" pitchFamily="34" charset="0"/>
              <a:buChar char="•"/>
            </a:pPr>
            <a:endParaRPr lang="en-US" altLang="en-US" sz="2100" dirty="0">
              <a:solidFill>
                <a:srgbClr val="002060"/>
              </a:solidFill>
              <a:latin typeface="Pyidaungsu" pitchFamily="34" charset="0"/>
              <a:ea typeface="Myanmar2" pitchFamily="34" charset="0"/>
              <a:cs typeface="Pyidaungsu" pitchFamily="34" charset="0"/>
            </a:endParaRPr>
          </a:p>
        </p:txBody>
      </p:sp>
      <p:sp>
        <p:nvSpPr>
          <p:cNvPr id="104451" name="Text Box 3"/>
          <p:cNvSpPr txBox="1">
            <a:spLocks noChangeArrowheads="1"/>
          </p:cNvSpPr>
          <p:nvPr/>
        </p:nvSpPr>
        <p:spPr bwMode="auto">
          <a:xfrm>
            <a:off x="381000" y="381000"/>
            <a:ext cx="8382000"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lnSpc>
                <a:spcPct val="150000"/>
              </a:lnSpc>
            </a:pPr>
            <a:r>
              <a:rPr lang="my-MM" altLang="en-US" sz="2400" b="1" dirty="0">
                <a:solidFill>
                  <a:srgbClr val="002060"/>
                </a:solidFill>
                <a:latin typeface="Pyidaungsu" pitchFamily="34" charset="0"/>
                <a:ea typeface="Myanmar3" pitchFamily="18" charset="0"/>
                <a:cs typeface="Pyidaungsu" pitchFamily="34" charset="0"/>
              </a:rPr>
              <a:t>ထိန်းချုပ်ခြင်းခံထားရသည့်ငွေစာရင်းသို့ </a:t>
            </a:r>
            <a:r>
              <a:rPr lang="my-MM" altLang="en-US" sz="2400" b="1" dirty="0">
                <a:solidFill>
                  <a:srgbClr val="002060"/>
                </a:solidFill>
                <a:latin typeface="Pyidaungsu" pitchFamily="34" charset="0"/>
                <a:ea typeface="Myanmar2" pitchFamily="34" charset="0"/>
                <a:cs typeface="Pyidaungsu" pitchFamily="34" charset="0"/>
              </a:rPr>
              <a:t>အတိုးများ၊ အခြားသော ဝင်ငွေများနှင့် ငွေပေးချေရန်ရှိမှုများနှင့်ပတ်သက်၍ ငွေပေးသွင်းခြင်း</a:t>
            </a:r>
            <a:endParaRPr lang="en-US" altLang="en-US" sz="2400" b="1" dirty="0">
              <a:solidFill>
                <a:srgbClr val="002060"/>
              </a:solidFill>
              <a:latin typeface="Pyidaungsu" pitchFamily="34" charset="0"/>
              <a:ea typeface="Myanmar2" pitchFamily="34" charset="0"/>
              <a:cs typeface="Pyidaungsu" pitchFamily="34" charset="0"/>
            </a:endParaRPr>
          </a:p>
        </p:txBody>
      </p:sp>
    </p:spTree>
    <p:extLst>
      <p:ext uri="{BB962C8B-B14F-4D97-AF65-F5344CB8AC3E}">
        <p14:creationId xmlns:p14="http://schemas.microsoft.com/office/powerpoint/2010/main" val="609951528"/>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2"/>
          <p:cNvSpPr txBox="1">
            <a:spLocks noChangeArrowheads="1"/>
          </p:cNvSpPr>
          <p:nvPr/>
        </p:nvSpPr>
        <p:spPr bwMode="auto">
          <a:xfrm>
            <a:off x="190500" y="1851184"/>
            <a:ext cx="8763000" cy="4387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marL="342900" indent="-342900" algn="just">
              <a:lnSpc>
                <a:spcPct val="140000"/>
              </a:lnSpc>
              <a:spcAft>
                <a:spcPts val="600"/>
              </a:spcAft>
              <a:buFont typeface="Arial" pitchFamily="34" charset="0"/>
              <a:buChar char="•"/>
            </a:pPr>
            <a:r>
              <a:rPr lang="en-US" altLang="en-US" sz="1900" dirty="0">
                <a:solidFill>
                  <a:srgbClr val="002060"/>
                </a:solidFill>
                <a:latin typeface="Pyidaungsu" pitchFamily="34" charset="0"/>
                <a:ea typeface="Myanmar2" pitchFamily="34" charset="0"/>
                <a:cs typeface="Pyidaungsu" pitchFamily="34" charset="0"/>
              </a:rPr>
              <a:t>TFS</a:t>
            </a:r>
            <a:r>
              <a:rPr lang="my-MM" altLang="en-US" sz="1900" dirty="0">
                <a:solidFill>
                  <a:srgbClr val="002060"/>
                </a:solidFill>
                <a:latin typeface="Pyidaungsu" pitchFamily="34" charset="0"/>
                <a:ea typeface="Myanmar2" pitchFamily="34" charset="0"/>
                <a:cs typeface="Pyidaungsu" pitchFamily="34" charset="0"/>
              </a:rPr>
              <a:t>မချမှတ်မီရှိခဲ့သော စာချုပ်၊ သဘောတူညီချက်တို့အရ ပေးချေရမည့်ငွေကြေးများကို </a:t>
            </a:r>
            <a:r>
              <a:rPr lang="en-US" altLang="en-US" sz="1900" dirty="0">
                <a:solidFill>
                  <a:srgbClr val="002060"/>
                </a:solidFill>
                <a:latin typeface="Pyidaungsu" pitchFamily="34" charset="0"/>
                <a:ea typeface="Myanmar2" pitchFamily="34" charset="0"/>
                <a:cs typeface="Pyidaungsu" pitchFamily="34" charset="0"/>
              </a:rPr>
              <a:t>UNSCR 1737(2006)</a:t>
            </a:r>
            <a:r>
              <a:rPr lang="my-MM" altLang="en-US" sz="1900" dirty="0">
                <a:solidFill>
                  <a:srgbClr val="002060"/>
                </a:solidFill>
                <a:latin typeface="Pyidaungsu" pitchFamily="34" charset="0"/>
                <a:ea typeface="Myanmar2" pitchFamily="34" charset="0"/>
                <a:cs typeface="Pyidaungsu" pitchFamily="34" charset="0"/>
              </a:rPr>
              <a:t>အရထိန်းချုပ်မှုများပြုလုပ်ခဲ့သည့် </a:t>
            </a:r>
            <a:r>
              <a:rPr lang="en-US" altLang="en-US" sz="1900" dirty="0">
                <a:solidFill>
                  <a:srgbClr val="002060"/>
                </a:solidFill>
                <a:latin typeface="Pyidaungsu" pitchFamily="34" charset="0"/>
                <a:ea typeface="Myanmar2" pitchFamily="34" charset="0"/>
                <a:cs typeface="Pyidaungsu" pitchFamily="34" charset="0"/>
              </a:rPr>
              <a:t>UNSCR 2231</a:t>
            </a:r>
            <a:r>
              <a:rPr lang="my-MM" altLang="en-US" sz="1900" dirty="0">
                <a:solidFill>
                  <a:srgbClr val="002060"/>
                </a:solidFill>
                <a:latin typeface="Pyidaungsu" pitchFamily="34" charset="0"/>
                <a:ea typeface="Myanmar2" pitchFamily="34" charset="0"/>
                <a:cs typeface="Pyidaungsu" pitchFamily="34" charset="0"/>
              </a:rPr>
              <a:t>(</a:t>
            </a:r>
            <a:r>
              <a:rPr lang="en-US" altLang="en-US" sz="1900" dirty="0">
                <a:solidFill>
                  <a:srgbClr val="002060"/>
                </a:solidFill>
                <a:latin typeface="Pyidaungsu" pitchFamily="34" charset="0"/>
                <a:ea typeface="Myanmar2" pitchFamily="34" charset="0"/>
                <a:cs typeface="Pyidaungsu" pitchFamily="34" charset="0"/>
              </a:rPr>
              <a:t>2015</a:t>
            </a:r>
            <a:r>
              <a:rPr lang="my-MM" altLang="en-US" sz="1900" dirty="0">
                <a:solidFill>
                  <a:srgbClr val="002060"/>
                </a:solidFill>
                <a:latin typeface="Pyidaungsu" pitchFamily="34" charset="0"/>
                <a:ea typeface="Myanmar2" pitchFamily="34" charset="0"/>
                <a:cs typeface="Pyidaungsu" pitchFamily="34" charset="0"/>
              </a:rPr>
              <a:t>) အရ ဆက်လက်/ထိန်းချုပ် ထားသည့် ရန်ပုံငွေ၊ အခြားသောပိုင်ဆိုင်မှုများမှ ရယူပေးချေနိုင်ခြင်း၊ </a:t>
            </a:r>
          </a:p>
          <a:p>
            <a:pPr marL="342900" indent="-342900" algn="just">
              <a:lnSpc>
                <a:spcPct val="140000"/>
              </a:lnSpc>
              <a:spcAft>
                <a:spcPts val="600"/>
              </a:spcAft>
              <a:buFont typeface="Arial" pitchFamily="34" charset="0"/>
              <a:buChar char="•"/>
            </a:pPr>
            <a:r>
              <a:rPr lang="my-MM" altLang="en-US" sz="1900" dirty="0">
                <a:solidFill>
                  <a:srgbClr val="002060"/>
                </a:solidFill>
                <a:latin typeface="Pyidaungsu" pitchFamily="34" charset="0"/>
                <a:ea typeface="Myanmar2" pitchFamily="34" charset="0"/>
                <a:cs typeface="Pyidaungsu" pitchFamily="34" charset="0"/>
              </a:rPr>
              <a:t>ယင်းဆုံးဖြတ်ချက်များပါ တားမြစ်ကိစ္စရပ်များ၊ ပစ္စည်းများ၊  ကိရိယာများ၊ ကုန်ပစ္စည်းများ၊ နည်း ပညာများ၊ အကူအညီများ၊ လေ့ကျင့်သင်တန်းပေးမှုများ၊ ဘဏ္ဍာရေးအကူအညီများ၊ ရင်းနှီးမြှုပ်နှံ မှုများ၊ အကျိုးဆောင်မှုများ (သို့) ဝန်ဆောင်မှုများနှင့် ဆက်စပ်မှုမရှိစေရန်၊</a:t>
            </a:r>
          </a:p>
          <a:p>
            <a:pPr marL="342900" indent="-342900" algn="just">
              <a:lnSpc>
                <a:spcPct val="140000"/>
              </a:lnSpc>
              <a:spcAft>
                <a:spcPts val="600"/>
              </a:spcAft>
              <a:buFont typeface="Arial" pitchFamily="34" charset="0"/>
              <a:buChar char="•"/>
            </a:pPr>
            <a:r>
              <a:rPr lang="my-MM" altLang="en-US" sz="1900" dirty="0">
                <a:solidFill>
                  <a:srgbClr val="002060"/>
                </a:solidFill>
                <a:latin typeface="Pyidaungsu" pitchFamily="34" charset="0"/>
                <a:ea typeface="Myanmar2" pitchFamily="34" charset="0"/>
                <a:cs typeface="Pyidaungsu" pitchFamily="34" charset="0"/>
              </a:rPr>
              <a:t>၂၂၃၁ (၂၀၁၅)၏ နောက်ဆက်တွဲ (ခ)၊ အပိုဒ် ၆တွင်ဖော်ပြထားသော လူပုဂ္ဂိုလ်တစ်ဦး တစ်ယောက် (သို့) အဖွဲ့အစည်းတစ်ခုအတွက် တိုက်ရိုက်/သွယ်ဝိုက်၍ မရရှိစေရန်၊</a:t>
            </a:r>
          </a:p>
          <a:p>
            <a:pPr marL="342900" indent="-342900" algn="just">
              <a:lnSpc>
                <a:spcPct val="140000"/>
              </a:lnSpc>
              <a:spcAft>
                <a:spcPts val="600"/>
              </a:spcAft>
              <a:buFont typeface="Arial" pitchFamily="34" charset="0"/>
              <a:buChar char="•"/>
            </a:pPr>
            <a:r>
              <a:rPr lang="my-MM" altLang="en-US" sz="1900" dirty="0">
                <a:solidFill>
                  <a:srgbClr val="002060"/>
                </a:solidFill>
                <a:latin typeface="Pyidaungsu" pitchFamily="34" charset="0"/>
                <a:ea typeface="Myanmar2" pitchFamily="34" charset="0"/>
                <a:cs typeface="Pyidaungsu" pitchFamily="34" charset="0"/>
              </a:rPr>
              <a:t>ထိုသို့ပေးချေခွင့်ပြုရန် ဆုံးဖြတ်ချက်ကို လုံခြုံရေးကောင်စီသို့ အလုပ်လုပ်ရက် (၁၀) ရက် ကြိုတင်၍ အကြောင်းကြားရန်၊</a:t>
            </a:r>
          </a:p>
        </p:txBody>
      </p:sp>
      <p:sp>
        <p:nvSpPr>
          <p:cNvPr id="104451" name="Text Box 3"/>
          <p:cNvSpPr txBox="1">
            <a:spLocks noChangeArrowheads="1"/>
          </p:cNvSpPr>
          <p:nvPr/>
        </p:nvSpPr>
        <p:spPr bwMode="auto">
          <a:xfrm>
            <a:off x="381000" y="381000"/>
            <a:ext cx="8382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lnSpc>
                <a:spcPct val="150000"/>
              </a:lnSpc>
            </a:pPr>
            <a:r>
              <a:rPr lang="my-MM" altLang="en-US" sz="2400" b="1" dirty="0">
                <a:solidFill>
                  <a:srgbClr val="002060"/>
                </a:solidFill>
                <a:latin typeface="Pyidaungsu" pitchFamily="34" charset="0"/>
                <a:ea typeface="Myanmar3" pitchFamily="18" charset="0"/>
                <a:cs typeface="Pyidaungsu" pitchFamily="34" charset="0"/>
              </a:rPr>
              <a:t>ထိန်းချုပ်ခြင်းခံထားရသည့် ရန်ပုံငွေ၊ အခြားသောပိုင်ဆိုင်မှုများမှ ထုတ်ယူ၍ ပေးချေခြင်း</a:t>
            </a:r>
            <a:endParaRPr lang="en-US" altLang="en-US" sz="2400" b="1" dirty="0">
              <a:solidFill>
                <a:srgbClr val="002060"/>
              </a:solidFill>
              <a:latin typeface="Pyidaungsu" pitchFamily="34" charset="0"/>
              <a:ea typeface="Myanmar2" pitchFamily="34" charset="0"/>
              <a:cs typeface="Pyidaungsu" pitchFamily="34" charset="0"/>
            </a:endParaRPr>
          </a:p>
        </p:txBody>
      </p:sp>
    </p:spTree>
    <p:extLst>
      <p:ext uri="{BB962C8B-B14F-4D97-AF65-F5344CB8AC3E}">
        <p14:creationId xmlns:p14="http://schemas.microsoft.com/office/powerpoint/2010/main" val="29529680"/>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850648"/>
            <a:ext cx="8382000" cy="892552"/>
          </a:xfrm>
          <a:prstGeom prst="rect">
            <a:avLst/>
          </a:prstGeom>
        </p:spPr>
        <p:txBody>
          <a:bodyPr wrap="square">
            <a:spAutoFit/>
          </a:bodyPr>
          <a:lstStyle/>
          <a:p>
            <a:pPr algn="ctr"/>
            <a:r>
              <a:rPr lang="en-US" altLang="en-US" sz="2600" b="1" dirty="0">
                <a:solidFill>
                  <a:srgbClr val="002060"/>
                </a:solidFill>
                <a:latin typeface="Pyidaungsu" pitchFamily="34" charset="0"/>
                <a:ea typeface="Pyidaungsu" pitchFamily="34" charset="0"/>
                <a:cs typeface="Pyidaungsu" pitchFamily="34" charset="0"/>
              </a:rPr>
              <a:t>Red Flags for PF Suspicious Activates and Sanction Evasion</a:t>
            </a:r>
            <a:endParaRPr lang="en-US" sz="2600" dirty="0"/>
          </a:p>
        </p:txBody>
      </p:sp>
      <p:sp>
        <p:nvSpPr>
          <p:cNvPr id="2" name="AutoShape 2" descr="Red Flag - Red Flag Waving Gif, HD Png Download , Transparent Png Image -  PNGite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4" name="Picture 2" descr="Red Colour Flag, Pure Solid Red Small 50 Pack Flags On Stick, Color  Decoration, School Decoration, Office Decoration,Home Decoration :  Amazon.in: Garden &amp;amp; Outdoors"/>
          <p:cNvPicPr>
            <a:picLocks noChangeAspect="1" noChangeArrowheads="1"/>
          </p:cNvPicPr>
          <p:nvPr/>
        </p:nvPicPr>
        <p:blipFill rotWithShape="1">
          <a:blip r:embed="rId2">
            <a:extLst>
              <a:ext uri="{28A0092B-C50C-407E-A947-70E740481C1C}">
                <a14:useLocalDpi xmlns:a14="http://schemas.microsoft.com/office/drawing/2010/main" val="0"/>
              </a:ext>
            </a:extLst>
          </a:blip>
          <a:srcRect b="22907"/>
          <a:stretch/>
        </p:blipFill>
        <p:spPr bwMode="auto">
          <a:xfrm>
            <a:off x="2352675" y="2971800"/>
            <a:ext cx="4438650" cy="342189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058790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Text Box 3"/>
          <p:cNvSpPr txBox="1">
            <a:spLocks noChangeArrowheads="1"/>
          </p:cNvSpPr>
          <p:nvPr/>
        </p:nvSpPr>
        <p:spPr bwMode="auto">
          <a:xfrm>
            <a:off x="381000" y="381000"/>
            <a:ext cx="838200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lnSpc>
                <a:spcPct val="150000"/>
              </a:lnSpc>
            </a:pPr>
            <a:r>
              <a:rPr lang="en-US" altLang="en-US" sz="2400" b="1" dirty="0">
                <a:solidFill>
                  <a:srgbClr val="002060"/>
                </a:solidFill>
                <a:latin typeface="Pyidaungsu" pitchFamily="34" charset="0"/>
                <a:ea typeface="Myanmar2" pitchFamily="34" charset="0"/>
                <a:cs typeface="Pyidaungsu" pitchFamily="34" charset="0"/>
              </a:rPr>
              <a:t>PF Red Flags</a:t>
            </a:r>
          </a:p>
        </p:txBody>
      </p:sp>
      <p:sp>
        <p:nvSpPr>
          <p:cNvPr id="2" name="Rectangle 1"/>
          <p:cNvSpPr/>
          <p:nvPr/>
        </p:nvSpPr>
        <p:spPr>
          <a:xfrm>
            <a:off x="152400" y="1219200"/>
            <a:ext cx="8839200" cy="5681555"/>
          </a:xfrm>
          <a:prstGeom prst="rect">
            <a:avLst/>
          </a:prstGeom>
        </p:spPr>
        <p:txBody>
          <a:bodyPr wrap="square">
            <a:spAutoFit/>
          </a:bodyPr>
          <a:lstStyle/>
          <a:p>
            <a:pPr marL="568325" indent="-395288" algn="just">
              <a:lnSpc>
                <a:spcPct val="130000"/>
              </a:lnSpc>
              <a:spcAft>
                <a:spcPts val="600"/>
              </a:spcAft>
              <a:buFont typeface="Wingdings" pitchFamily="2" charset="2"/>
              <a:buChar char="v"/>
              <a:defRPr/>
            </a:pPr>
            <a:r>
              <a:rPr lang="en-US" sz="2200" dirty="0">
                <a:solidFill>
                  <a:srgbClr val="002060"/>
                </a:solidFill>
                <a:latin typeface="Pyidaungsu" pitchFamily="34" charset="0"/>
                <a:ea typeface="Myanmar3" pitchFamily="18" charset="0"/>
                <a:cs typeface="Pyidaungsu" pitchFamily="34" charset="0"/>
              </a:rPr>
              <a:t>Proliferation </a:t>
            </a:r>
            <a:r>
              <a:rPr lang="my-MM" sz="2200" dirty="0">
                <a:solidFill>
                  <a:srgbClr val="002060"/>
                </a:solidFill>
                <a:latin typeface="Pyidaungsu" pitchFamily="34" charset="0"/>
                <a:ea typeface="Myanmar3" pitchFamily="18" charset="0"/>
                <a:cs typeface="Pyidaungsu" pitchFamily="34" charset="0"/>
              </a:rPr>
              <a:t>နှင့်ဆက်နွယ်သည့် နိုင်ငံမှ လူပုဂ္ဂိုလ် သို့မဟုတ် အဖွဲ့အစည်း များပါဝင်ပတ်သက်မှုရှိခြင်း၊</a:t>
            </a:r>
          </a:p>
          <a:p>
            <a:pPr marL="568325" indent="-395288" algn="just">
              <a:lnSpc>
                <a:spcPct val="130000"/>
              </a:lnSpc>
              <a:spcAft>
                <a:spcPts val="600"/>
              </a:spcAft>
              <a:buFont typeface="Wingdings" pitchFamily="2" charset="2"/>
              <a:buChar char="v"/>
              <a:defRPr/>
            </a:pPr>
            <a:r>
              <a:rPr lang="my-MM" sz="2200" dirty="0">
                <a:solidFill>
                  <a:srgbClr val="002060"/>
                </a:solidFill>
                <a:latin typeface="Pyidaungsu" pitchFamily="34" charset="0"/>
                <a:ea typeface="Myanmar3" pitchFamily="18" charset="0"/>
                <a:cs typeface="Pyidaungsu" pitchFamily="34" charset="0"/>
              </a:rPr>
              <a:t>လွှဲပြောင်းဆောင်ရွက်မှုများတွင် ယင်းလုပ်ငန်းများအတွက် ကြားခံ/လမ်းလွှဲ နိုင်ငံများမှ လူပုဂ္ဂိုလ် သို့မဟုတ် အဖွဲ့အစည်းများပါဝင်ပတ်သက်မှုရှိခြင်း၊ </a:t>
            </a:r>
          </a:p>
          <a:p>
            <a:pPr marL="568325" indent="-395288" algn="just">
              <a:lnSpc>
                <a:spcPct val="130000"/>
              </a:lnSpc>
              <a:spcAft>
                <a:spcPts val="600"/>
              </a:spcAft>
              <a:buFont typeface="Wingdings" pitchFamily="2" charset="2"/>
              <a:buChar char="v"/>
              <a:defRPr/>
            </a:pPr>
            <a:r>
              <a:rPr lang="my-MM" sz="2200" dirty="0">
                <a:solidFill>
                  <a:srgbClr val="002060"/>
                </a:solidFill>
                <a:latin typeface="Pyidaungsu" pitchFamily="34" charset="0"/>
                <a:ea typeface="Myanmar3" pitchFamily="18" charset="0"/>
                <a:cs typeface="Pyidaungsu" pitchFamily="34" charset="0"/>
              </a:rPr>
              <a:t>ဖောက်သည်/ ၎င်း၏မိတ်ဖက်/စီးပွားဖက်/၎င်း၏လိပ်စာသည် အများပြည်သူ သိရှိနိုင်သော ကန့်သတ်ထားသည့် (သို့) ပို့ကုန်တားမြစ်ချက်များကို ဖောက်ဖျက်သည့်မှတ်တမ်းတွင် ဖော်ပြခံထားသည့် လူပုဂ္ဂိုလ် တစ်ဦး တစ်ယောက်နှင့် ဆင်တူနေခြင်း၊</a:t>
            </a:r>
          </a:p>
          <a:p>
            <a:pPr marL="568325" indent="-395288" algn="just">
              <a:lnSpc>
                <a:spcPct val="130000"/>
              </a:lnSpc>
              <a:spcAft>
                <a:spcPts val="600"/>
              </a:spcAft>
              <a:buFont typeface="Wingdings" pitchFamily="2" charset="2"/>
              <a:buChar char="v"/>
              <a:defRPr/>
            </a:pPr>
            <a:r>
              <a:rPr lang="my-MM" sz="2200" dirty="0">
                <a:solidFill>
                  <a:srgbClr val="002060"/>
                </a:solidFill>
                <a:latin typeface="Pyidaungsu" pitchFamily="34" charset="0"/>
                <a:ea typeface="Myanmar3" pitchFamily="18" charset="0"/>
                <a:cs typeface="Pyidaungsu" pitchFamily="34" charset="0"/>
              </a:rPr>
              <a:t>ဖောက်သည်/ </a:t>
            </a:r>
            <a:r>
              <a:rPr lang="en-US" sz="2200" dirty="0">
                <a:solidFill>
                  <a:srgbClr val="002060"/>
                </a:solidFill>
                <a:latin typeface="Pyidaungsu" pitchFamily="34" charset="0"/>
                <a:ea typeface="Myanmar3" pitchFamily="18" charset="0"/>
                <a:cs typeface="Pyidaungsu" pitchFamily="34" charset="0"/>
              </a:rPr>
              <a:t>end-user </a:t>
            </a:r>
            <a:r>
              <a:rPr lang="my-MM" sz="2200" dirty="0">
                <a:solidFill>
                  <a:srgbClr val="002060"/>
                </a:solidFill>
                <a:latin typeface="Pyidaungsu" pitchFamily="34" charset="0"/>
                <a:ea typeface="Myanmar3" pitchFamily="18" charset="0"/>
                <a:cs typeface="Pyidaungsu" pitchFamily="34" charset="0"/>
              </a:rPr>
              <a:t>၏ ဆောင်ရွက်မှုများသည် ၎င်းတို့၏ </a:t>
            </a:r>
            <a:r>
              <a:rPr lang="en-US" sz="2200" dirty="0">
                <a:solidFill>
                  <a:srgbClr val="002060"/>
                </a:solidFill>
                <a:latin typeface="Pyidaungsu" pitchFamily="34" charset="0"/>
                <a:ea typeface="Myanmar3" pitchFamily="18" charset="0"/>
                <a:cs typeface="Pyidaungsu" pitchFamily="34" charset="0"/>
              </a:rPr>
              <a:t>business profile </a:t>
            </a:r>
            <a:r>
              <a:rPr lang="my-MM" sz="2200" dirty="0">
                <a:solidFill>
                  <a:srgbClr val="002060"/>
                </a:solidFill>
                <a:latin typeface="Pyidaungsu" pitchFamily="34" charset="0"/>
                <a:ea typeface="Myanmar3" pitchFamily="18" charset="0"/>
                <a:cs typeface="Pyidaungsu" pitchFamily="34" charset="0"/>
              </a:rPr>
              <a:t>နှင့် ကိုက်ညီမှုမရှိခြင်း၊</a:t>
            </a:r>
          </a:p>
          <a:p>
            <a:pPr marL="568325" indent="-395288" algn="just">
              <a:lnSpc>
                <a:spcPct val="130000"/>
              </a:lnSpc>
              <a:spcAft>
                <a:spcPts val="600"/>
              </a:spcAft>
              <a:buFont typeface="Wingdings" pitchFamily="2" charset="2"/>
              <a:buChar char="v"/>
              <a:defRPr/>
            </a:pPr>
            <a:r>
              <a:rPr lang="my-MM" sz="2200" dirty="0">
                <a:solidFill>
                  <a:srgbClr val="002060"/>
                </a:solidFill>
                <a:latin typeface="Pyidaungsu" pitchFamily="34" charset="0"/>
                <a:ea typeface="Myanmar3" pitchFamily="18" charset="0"/>
                <a:cs typeface="Pyidaungsu" pitchFamily="34" charset="0"/>
              </a:rPr>
              <a:t>ကုန်စည်ပေးပို့သည့်လုပ်ငန်းအား ထုတ်ကုန်၏ နောက်ဆုံးဦးတည်ရာအဖြစ် စာရင်းသွင်းထားခြင်း၊</a:t>
            </a:r>
          </a:p>
        </p:txBody>
      </p:sp>
    </p:spTree>
    <p:extLst>
      <p:ext uri="{BB962C8B-B14F-4D97-AF65-F5344CB8AC3E}">
        <p14:creationId xmlns:p14="http://schemas.microsoft.com/office/powerpoint/2010/main" val="2228024531"/>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Text Box 3"/>
          <p:cNvSpPr txBox="1">
            <a:spLocks noChangeArrowheads="1"/>
          </p:cNvSpPr>
          <p:nvPr/>
        </p:nvSpPr>
        <p:spPr bwMode="auto">
          <a:xfrm>
            <a:off x="381000" y="381000"/>
            <a:ext cx="838200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lnSpc>
                <a:spcPct val="150000"/>
              </a:lnSpc>
            </a:pPr>
            <a:r>
              <a:rPr lang="en-US" altLang="en-US" sz="2400" b="1" dirty="0">
                <a:solidFill>
                  <a:srgbClr val="002060"/>
                </a:solidFill>
                <a:latin typeface="Pyidaungsu" pitchFamily="34" charset="0"/>
                <a:ea typeface="Myanmar2" pitchFamily="34" charset="0"/>
                <a:cs typeface="Pyidaungsu" pitchFamily="34" charset="0"/>
              </a:rPr>
              <a:t>PF Red Flags</a:t>
            </a:r>
          </a:p>
        </p:txBody>
      </p:sp>
      <p:sp>
        <p:nvSpPr>
          <p:cNvPr id="2" name="Rectangle 1"/>
          <p:cNvSpPr/>
          <p:nvPr/>
        </p:nvSpPr>
        <p:spPr>
          <a:xfrm>
            <a:off x="304800" y="1219200"/>
            <a:ext cx="8610600" cy="5318379"/>
          </a:xfrm>
          <a:prstGeom prst="rect">
            <a:avLst/>
          </a:prstGeom>
        </p:spPr>
        <p:txBody>
          <a:bodyPr wrap="square">
            <a:spAutoFit/>
          </a:bodyPr>
          <a:lstStyle/>
          <a:p>
            <a:pPr marL="568325" indent="-395288" algn="just">
              <a:lnSpc>
                <a:spcPct val="130000"/>
              </a:lnSpc>
              <a:spcAft>
                <a:spcPts val="600"/>
              </a:spcAft>
              <a:buFont typeface="Wingdings" pitchFamily="2" charset="2"/>
              <a:buChar char="v"/>
              <a:defRPr/>
            </a:pPr>
            <a:r>
              <a:rPr lang="my-MM" sz="2200" dirty="0">
                <a:solidFill>
                  <a:srgbClr val="002060"/>
                </a:solidFill>
                <a:latin typeface="Pyidaungsu" pitchFamily="34" charset="0"/>
                <a:ea typeface="Myanmar3" pitchFamily="18" charset="0"/>
                <a:cs typeface="Pyidaungsu" pitchFamily="34" charset="0"/>
              </a:rPr>
              <a:t>ကုန်အမှာစာပေးပို့သည့် လုပ်ငန်း/လူပုဂ္ဂိုလ်များသည် အမှာစာတွင်ဖော်ပြ ထားသည့် နောက်ဆုံးလက်ခံရယူမည့်သူများမဟုတ်ခြင်း၊ </a:t>
            </a:r>
          </a:p>
          <a:p>
            <a:pPr marL="568325" indent="-395288" algn="just">
              <a:lnSpc>
                <a:spcPct val="130000"/>
              </a:lnSpc>
              <a:spcAft>
                <a:spcPts val="600"/>
              </a:spcAft>
              <a:buFont typeface="Wingdings" pitchFamily="2" charset="2"/>
              <a:buChar char="v"/>
              <a:defRPr/>
            </a:pPr>
            <a:r>
              <a:rPr lang="my-MM" sz="2200" dirty="0">
                <a:solidFill>
                  <a:srgbClr val="002060"/>
                </a:solidFill>
                <a:latin typeface="Pyidaungsu" pitchFamily="34" charset="0"/>
                <a:ea typeface="Myanmar3" pitchFamily="18" charset="0"/>
                <a:cs typeface="Pyidaungsu" pitchFamily="34" charset="0"/>
              </a:rPr>
              <a:t>ကုန်စည်လက်ခံရယူမည့်နိုင်ငံ၏ နည်းပညာအဆင့်အတန်းနှင့် မကိုက်ညီ သော ကုန်စည်များအားတင်ပို့မှု ပါဝင်နေခြင်း၊ </a:t>
            </a:r>
          </a:p>
          <a:p>
            <a:pPr marL="568325" indent="-395288" algn="just">
              <a:lnSpc>
                <a:spcPct val="130000"/>
              </a:lnSpc>
              <a:spcAft>
                <a:spcPts val="600"/>
              </a:spcAft>
              <a:buFont typeface="Wingdings" pitchFamily="2" charset="2"/>
              <a:buChar char="v"/>
              <a:defRPr/>
            </a:pPr>
            <a:r>
              <a:rPr lang="my-MM" sz="2200" dirty="0">
                <a:solidFill>
                  <a:srgbClr val="002060"/>
                </a:solidFill>
                <a:latin typeface="Pyidaungsu" pitchFamily="34" charset="0"/>
                <a:ea typeface="Myanmar3" pitchFamily="18" charset="0"/>
                <a:cs typeface="Pyidaungsu" pitchFamily="34" charset="0"/>
              </a:rPr>
              <a:t>လွှဲပြောင်းဆောင်ရွက်မှုတွင် သဏ္ဍာန်ဆောင်ကုမ္ပဏီများပါဝင်နေခြင်း၊ </a:t>
            </a:r>
          </a:p>
          <a:p>
            <a:pPr marL="568325" indent="-395288" algn="just">
              <a:lnSpc>
                <a:spcPct val="130000"/>
              </a:lnSpc>
              <a:spcAft>
                <a:spcPts val="600"/>
              </a:spcAft>
              <a:buFont typeface="Wingdings" pitchFamily="2" charset="2"/>
              <a:buChar char="v"/>
              <a:defRPr/>
            </a:pPr>
            <a:r>
              <a:rPr lang="my-MM" sz="2200" dirty="0">
                <a:solidFill>
                  <a:srgbClr val="002060"/>
                </a:solidFill>
                <a:latin typeface="Pyidaungsu" pitchFamily="34" charset="0"/>
                <a:ea typeface="Myanmar3" pitchFamily="18" charset="0"/>
                <a:cs typeface="Pyidaungsu" pitchFamily="34" charset="0"/>
              </a:rPr>
              <a:t>လွှဲပြောင်းဆောင်ရွက်မှုတွင်ပါဝင်သည့် ကုမ္ပဏီများမှ ကိုယ်စားလှယ်များ အကြား ဆက်နွယ်ပတ်သက်မှုများတွေ့ရှိရခြင်း (ပိုင်ရှင်/စီမံခန့်ခွဲသူတူညီမှု)</a:t>
            </a:r>
          </a:p>
          <a:p>
            <a:pPr marL="568325" indent="-395288" algn="just">
              <a:lnSpc>
                <a:spcPct val="130000"/>
              </a:lnSpc>
              <a:spcAft>
                <a:spcPts val="600"/>
              </a:spcAft>
              <a:buFont typeface="Wingdings" pitchFamily="2" charset="2"/>
              <a:buChar char="v"/>
              <a:defRPr/>
            </a:pPr>
            <a:r>
              <a:rPr lang="my-MM" sz="2200" dirty="0">
                <a:solidFill>
                  <a:srgbClr val="002060"/>
                </a:solidFill>
                <a:latin typeface="Pyidaungsu" pitchFamily="34" charset="0"/>
                <a:ea typeface="Myanmar3" pitchFamily="18" charset="0"/>
                <a:cs typeface="Pyidaungsu" pitchFamily="34" charset="0"/>
              </a:rPr>
              <a:t>သင်္ဘောတင်ပို့သည့်လမ်းကြောင်းမှာ ဖြောင့်တန်းမှုမရှိဘဲ ကွေ့ပတ်၍ သွားလာနေခြင်း၊</a:t>
            </a:r>
          </a:p>
          <a:p>
            <a:pPr marL="568325" indent="-395288" algn="just">
              <a:lnSpc>
                <a:spcPct val="130000"/>
              </a:lnSpc>
              <a:spcAft>
                <a:spcPts val="600"/>
              </a:spcAft>
              <a:buFont typeface="Wingdings" pitchFamily="2" charset="2"/>
              <a:buChar char="v"/>
              <a:defRPr/>
            </a:pPr>
            <a:r>
              <a:rPr lang="my-MM" sz="2200" dirty="0">
                <a:solidFill>
                  <a:srgbClr val="002060"/>
                </a:solidFill>
                <a:latin typeface="Pyidaungsu" pitchFamily="34" charset="0"/>
                <a:ea typeface="Myanmar3" pitchFamily="18" charset="0"/>
                <a:cs typeface="Pyidaungsu" pitchFamily="34" charset="0"/>
              </a:rPr>
              <a:t>ငွေကြေးလွှဲပြောင်းဆောင်ရွက်မှုလမ်းကြောင်းမှာ ဖြောင့်တန်းမှုမရှိဘဲ ကွေ့ပတ်၍ လွှဲပြောင်းဆောင်ရွက်မှုပြုလုပ်ခြင်း၊</a:t>
            </a:r>
          </a:p>
        </p:txBody>
      </p:sp>
    </p:spTree>
    <p:extLst>
      <p:ext uri="{BB962C8B-B14F-4D97-AF65-F5344CB8AC3E}">
        <p14:creationId xmlns:p14="http://schemas.microsoft.com/office/powerpoint/2010/main" val="368587243"/>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Text Box 3"/>
          <p:cNvSpPr txBox="1">
            <a:spLocks noChangeArrowheads="1"/>
          </p:cNvSpPr>
          <p:nvPr/>
        </p:nvSpPr>
        <p:spPr bwMode="auto">
          <a:xfrm>
            <a:off x="381000" y="381000"/>
            <a:ext cx="838200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lnSpc>
                <a:spcPct val="150000"/>
              </a:lnSpc>
            </a:pPr>
            <a:r>
              <a:rPr lang="en-US" altLang="en-US" sz="2400" b="1" dirty="0">
                <a:solidFill>
                  <a:srgbClr val="002060"/>
                </a:solidFill>
                <a:latin typeface="Pyidaungsu" pitchFamily="34" charset="0"/>
                <a:ea typeface="Myanmar2" pitchFamily="34" charset="0"/>
                <a:cs typeface="Pyidaungsu" pitchFamily="34" charset="0"/>
              </a:rPr>
              <a:t>PF Red Flags</a:t>
            </a:r>
          </a:p>
        </p:txBody>
      </p:sp>
      <p:sp>
        <p:nvSpPr>
          <p:cNvPr id="2" name="Rectangle 1"/>
          <p:cNvSpPr/>
          <p:nvPr/>
        </p:nvSpPr>
        <p:spPr>
          <a:xfrm>
            <a:off x="152400" y="1219200"/>
            <a:ext cx="8839200" cy="6309420"/>
          </a:xfrm>
          <a:prstGeom prst="rect">
            <a:avLst/>
          </a:prstGeom>
        </p:spPr>
        <p:txBody>
          <a:bodyPr wrap="square">
            <a:spAutoFit/>
          </a:bodyPr>
          <a:lstStyle/>
          <a:p>
            <a:pPr marL="568325" indent="-395288" algn="just">
              <a:lnSpc>
                <a:spcPct val="130000"/>
              </a:lnSpc>
              <a:spcAft>
                <a:spcPts val="600"/>
              </a:spcAft>
              <a:buFont typeface="Wingdings" pitchFamily="2" charset="2"/>
              <a:buChar char="v"/>
              <a:defRPr/>
            </a:pPr>
            <a:r>
              <a:rPr lang="my-MM" sz="2200" dirty="0">
                <a:solidFill>
                  <a:srgbClr val="002060"/>
                </a:solidFill>
                <a:latin typeface="Pyidaungsu" pitchFamily="34" charset="0"/>
                <a:ea typeface="Myanmar3" pitchFamily="18" charset="0"/>
                <a:cs typeface="Pyidaungsu" pitchFamily="34" charset="0"/>
              </a:rPr>
              <a:t>သင်္ဘောတင်</a:t>
            </a:r>
            <a:r>
              <a:rPr lang="en-US" sz="2200" dirty="0">
                <a:solidFill>
                  <a:srgbClr val="002060"/>
                </a:solidFill>
                <a:latin typeface="Pyidaungsu" pitchFamily="34" charset="0"/>
                <a:ea typeface="Myanmar3" pitchFamily="18" charset="0"/>
                <a:cs typeface="Pyidaungsu" pitchFamily="34" charset="0"/>
              </a:rPr>
              <a:t>/Transaction </a:t>
            </a:r>
            <a:r>
              <a:rPr lang="my-MM" sz="2200" dirty="0">
                <a:solidFill>
                  <a:srgbClr val="002060"/>
                </a:solidFill>
                <a:latin typeface="Pyidaungsu" pitchFamily="34" charset="0"/>
                <a:ea typeface="Myanmar3" pitchFamily="18" charset="0"/>
                <a:cs typeface="Pyidaungsu" pitchFamily="34" charset="0"/>
              </a:rPr>
              <a:t>လမ်းကြောင်းတွင် ပို့ကုန်ထိန်းချုပ်ရေးဥပဒေများ၊ ဥပဒေ စိုးမိုးမှုများ အားနည်းသည့်နိုင်ငံများပါဝင်နေခြင်း၊</a:t>
            </a:r>
          </a:p>
          <a:p>
            <a:pPr marL="568325" indent="-395288" algn="just">
              <a:lnSpc>
                <a:spcPct val="130000"/>
              </a:lnSpc>
              <a:spcAft>
                <a:spcPts val="600"/>
              </a:spcAft>
              <a:buFont typeface="Wingdings" pitchFamily="2" charset="2"/>
              <a:buChar char="v"/>
              <a:defRPr/>
            </a:pPr>
            <a:r>
              <a:rPr lang="en-US" sz="2200" dirty="0">
                <a:solidFill>
                  <a:srgbClr val="002060"/>
                </a:solidFill>
                <a:latin typeface="Pyidaungsu" pitchFamily="34" charset="0"/>
                <a:ea typeface="Myanmar3" pitchFamily="18" charset="0"/>
                <a:cs typeface="Pyidaungsu" pitchFamily="34" charset="0"/>
              </a:rPr>
              <a:t>AML/CFT</a:t>
            </a:r>
            <a:r>
              <a:rPr lang="my-MM" sz="2200" dirty="0">
                <a:solidFill>
                  <a:srgbClr val="002060"/>
                </a:solidFill>
                <a:latin typeface="Pyidaungsu" pitchFamily="34" charset="0"/>
                <a:ea typeface="Myanmar3" pitchFamily="18" charset="0"/>
                <a:cs typeface="Pyidaungsu" pitchFamily="34" charset="0"/>
              </a:rPr>
              <a:t>အားနည်းသည့်၊ ပို့ကုန်ထိန်းချုပ်ရေး ဥပဒေများ/ ဥပဒေစိုးမိုးရေး ဆောင်ရွက်ချက်များ အားနည်းသည့်နိုင်ငံများမှ ငွေရေးကြေးရေးအဖွဲ့အစည်း များပါဝင်နေခြင်း၊</a:t>
            </a:r>
          </a:p>
          <a:p>
            <a:pPr marL="568325" indent="-395288" algn="just">
              <a:lnSpc>
                <a:spcPct val="130000"/>
              </a:lnSpc>
              <a:spcAft>
                <a:spcPts val="600"/>
              </a:spcAft>
              <a:buFont typeface="Wingdings" pitchFamily="2" charset="2"/>
              <a:buChar char="v"/>
              <a:defRPr/>
            </a:pPr>
            <a:r>
              <a:rPr lang="my-MM" sz="2200" dirty="0">
                <a:solidFill>
                  <a:srgbClr val="002060"/>
                </a:solidFill>
                <a:latin typeface="Pyidaungsu" pitchFamily="34" charset="0"/>
                <a:ea typeface="Myanmar3" pitchFamily="18" charset="0"/>
                <a:cs typeface="Pyidaungsu" pitchFamily="34" charset="0"/>
              </a:rPr>
              <a:t>ပုံမှန်ပထဝီဝင်ကုန်သွယ်မှုပုံစံများနှင့်မကိုက်ညီသော ကုန်ပစ္စည်းများတင်ပို့မှု ပါဝင်နေခြင်း၊</a:t>
            </a:r>
          </a:p>
          <a:p>
            <a:pPr marL="568325" indent="-395288" algn="just">
              <a:lnSpc>
                <a:spcPct val="120000"/>
              </a:lnSpc>
              <a:spcAft>
                <a:spcPts val="600"/>
              </a:spcAft>
              <a:buFont typeface="Wingdings" pitchFamily="2" charset="2"/>
              <a:buChar char="v"/>
              <a:defRPr/>
            </a:pPr>
            <a:r>
              <a:rPr lang="my-MM" sz="2200" dirty="0">
                <a:solidFill>
                  <a:srgbClr val="002060"/>
                </a:solidFill>
                <a:latin typeface="Pyidaungsu" pitchFamily="34" charset="0"/>
                <a:ea typeface="Myanmar3" pitchFamily="18" charset="0"/>
                <a:cs typeface="Pyidaungsu" pitchFamily="34" charset="0"/>
              </a:rPr>
              <a:t>အထောက်အထားများအရ တင်ပို့သည့်ကုန်ပစ္စည်း၏တန်ဘိုးသည် တင်ပို့ သည့် ကုန်ကျစရိတ်ထက် လျော့နည်းနေခြင်း၊</a:t>
            </a:r>
            <a:endParaRPr lang="en-US" sz="2200" dirty="0">
              <a:solidFill>
                <a:srgbClr val="002060"/>
              </a:solidFill>
              <a:latin typeface="Pyidaungsu" pitchFamily="34" charset="0"/>
              <a:ea typeface="Myanmar3" pitchFamily="18" charset="0"/>
              <a:cs typeface="Pyidaungsu" pitchFamily="34" charset="0"/>
            </a:endParaRPr>
          </a:p>
          <a:p>
            <a:pPr marL="568325" indent="-395288" algn="just">
              <a:lnSpc>
                <a:spcPct val="120000"/>
              </a:lnSpc>
              <a:spcAft>
                <a:spcPts val="600"/>
              </a:spcAft>
              <a:buFont typeface="Wingdings" pitchFamily="2" charset="2"/>
              <a:buChar char="v"/>
              <a:defRPr/>
            </a:pPr>
            <a:r>
              <a:rPr lang="my-MM" sz="2200" dirty="0">
                <a:solidFill>
                  <a:srgbClr val="002060"/>
                </a:solidFill>
                <a:latin typeface="Pyidaungsu" pitchFamily="34" charset="0"/>
                <a:ea typeface="Myanmar3" pitchFamily="18" charset="0"/>
                <a:cs typeface="Pyidaungsu" pitchFamily="34" charset="0"/>
              </a:rPr>
              <a:t>ကုန်သွယ်မှုဆိုင်ရာ အထောက်အထားများနှင့် ငွေကြေးစီးဆင်းမှုဆိုင်ရာ အထောက်အထားများတွင်ပါဝင်သည့် အချက်အလက်များကွဲပြားနေခြင်း၊</a:t>
            </a:r>
          </a:p>
          <a:p>
            <a:pPr marL="568325" indent="-395288" algn="just">
              <a:lnSpc>
                <a:spcPct val="120000"/>
              </a:lnSpc>
              <a:spcAft>
                <a:spcPts val="600"/>
              </a:spcAft>
              <a:buFont typeface="Wingdings" pitchFamily="2" charset="2"/>
              <a:buChar char="v"/>
              <a:defRPr/>
            </a:pPr>
            <a:endParaRPr lang="my-MM" sz="2200" dirty="0">
              <a:solidFill>
                <a:srgbClr val="002060"/>
              </a:solidFill>
              <a:latin typeface="Pyidaungsu" pitchFamily="34" charset="0"/>
              <a:ea typeface="Myanmar3" pitchFamily="18" charset="0"/>
              <a:cs typeface="Pyidaungsu" pitchFamily="34" charset="0"/>
            </a:endParaRPr>
          </a:p>
          <a:p>
            <a:pPr marL="568325" indent="-395288" algn="just">
              <a:lnSpc>
                <a:spcPct val="130000"/>
              </a:lnSpc>
              <a:spcAft>
                <a:spcPts val="600"/>
              </a:spcAft>
              <a:buFont typeface="Wingdings" pitchFamily="2" charset="2"/>
              <a:buChar char="v"/>
              <a:defRPr/>
            </a:pPr>
            <a:endParaRPr lang="my-MM" sz="2200" dirty="0">
              <a:solidFill>
                <a:srgbClr val="002060"/>
              </a:solidFill>
              <a:latin typeface="Pyidaungsu" pitchFamily="34" charset="0"/>
              <a:ea typeface="Myanmar3" pitchFamily="18" charset="0"/>
              <a:cs typeface="Pyidaungsu" pitchFamily="34" charset="0"/>
            </a:endParaRPr>
          </a:p>
        </p:txBody>
      </p:sp>
    </p:spTree>
    <p:extLst>
      <p:ext uri="{BB962C8B-B14F-4D97-AF65-F5344CB8AC3E}">
        <p14:creationId xmlns:p14="http://schemas.microsoft.com/office/powerpoint/2010/main" val="3801842527"/>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Text Box 3"/>
          <p:cNvSpPr txBox="1">
            <a:spLocks noChangeArrowheads="1"/>
          </p:cNvSpPr>
          <p:nvPr/>
        </p:nvSpPr>
        <p:spPr bwMode="auto">
          <a:xfrm>
            <a:off x="381000" y="381000"/>
            <a:ext cx="838200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lnSpc>
                <a:spcPct val="150000"/>
              </a:lnSpc>
            </a:pPr>
            <a:r>
              <a:rPr lang="en-US" altLang="en-US" sz="2400" b="1" dirty="0">
                <a:solidFill>
                  <a:srgbClr val="002060"/>
                </a:solidFill>
                <a:latin typeface="Pyidaungsu" pitchFamily="34" charset="0"/>
                <a:ea typeface="Myanmar2" pitchFamily="34" charset="0"/>
                <a:cs typeface="Pyidaungsu" pitchFamily="34" charset="0"/>
              </a:rPr>
              <a:t>PF Red Flags</a:t>
            </a:r>
          </a:p>
        </p:txBody>
      </p:sp>
      <p:sp>
        <p:nvSpPr>
          <p:cNvPr id="2" name="Rectangle 1"/>
          <p:cNvSpPr/>
          <p:nvPr/>
        </p:nvSpPr>
        <p:spPr>
          <a:xfrm>
            <a:off x="152400" y="1099501"/>
            <a:ext cx="8839200" cy="3801041"/>
          </a:xfrm>
          <a:prstGeom prst="rect">
            <a:avLst/>
          </a:prstGeom>
        </p:spPr>
        <p:txBody>
          <a:bodyPr wrap="square">
            <a:spAutoFit/>
          </a:bodyPr>
          <a:lstStyle/>
          <a:p>
            <a:pPr marL="568325" indent="-395288" algn="just">
              <a:lnSpc>
                <a:spcPct val="150000"/>
              </a:lnSpc>
              <a:spcAft>
                <a:spcPts val="600"/>
              </a:spcAft>
              <a:buFont typeface="Wingdings" pitchFamily="2" charset="2"/>
              <a:buChar char="v"/>
              <a:defRPr/>
            </a:pPr>
            <a:r>
              <a:rPr lang="en-US" sz="2200" dirty="0">
                <a:solidFill>
                  <a:srgbClr val="002060"/>
                </a:solidFill>
                <a:latin typeface="Pyidaungsu" pitchFamily="34" charset="0"/>
                <a:ea typeface="Myanmar3" pitchFamily="18" charset="0"/>
                <a:cs typeface="Pyidaungsu" pitchFamily="34" charset="0"/>
              </a:rPr>
              <a:t>Wire transfer </a:t>
            </a:r>
            <a:r>
              <a:rPr lang="my-MM" sz="2200" dirty="0">
                <a:solidFill>
                  <a:srgbClr val="002060"/>
                </a:solidFill>
                <a:latin typeface="Pyidaungsu" pitchFamily="34" charset="0"/>
                <a:ea typeface="Myanmar3" pitchFamily="18" charset="0"/>
                <a:cs typeface="Pyidaungsu" pitchFamily="34" charset="0"/>
              </a:rPr>
              <a:t>ဆောင်ရွက်မှုပုံစံများသည် ပုံမှန်မဟုတ်ခြင်း သို့မဟုတ် ထင်သာမြင်သာသည့် ရည်ရွယ်ချက်မရှိခြင်း၊</a:t>
            </a:r>
          </a:p>
          <a:p>
            <a:pPr marL="568325" indent="-395288" algn="just">
              <a:lnSpc>
                <a:spcPct val="150000"/>
              </a:lnSpc>
              <a:spcAft>
                <a:spcPts val="600"/>
              </a:spcAft>
              <a:buFont typeface="Wingdings" pitchFamily="2" charset="2"/>
              <a:buChar char="v"/>
              <a:defRPr/>
            </a:pPr>
            <a:r>
              <a:rPr lang="my-MM" sz="2200" dirty="0">
                <a:solidFill>
                  <a:srgbClr val="002060"/>
                </a:solidFill>
                <a:latin typeface="Pyidaungsu" pitchFamily="34" charset="0"/>
                <a:ea typeface="Myanmar3" pitchFamily="18" charset="0"/>
                <a:cs typeface="Pyidaungsu" pitchFamily="34" charset="0"/>
              </a:rPr>
              <a:t>ဖောက်သည်အသစ်က ငွေစာရင်းအသစ်ဖွင့်ရေး အတည်ပြုချက်စောင့်ဆိုင်း နေစဉ်အတွင်း </a:t>
            </a:r>
            <a:r>
              <a:rPr lang="en-US" sz="2200" dirty="0">
                <a:solidFill>
                  <a:srgbClr val="002060"/>
                </a:solidFill>
                <a:latin typeface="Pyidaungsu" pitchFamily="34" charset="0"/>
                <a:ea typeface="Myanmar3" pitchFamily="18" charset="0"/>
                <a:cs typeface="Pyidaungsu" pitchFamily="34" charset="0"/>
              </a:rPr>
              <a:t>LC </a:t>
            </a:r>
            <a:r>
              <a:rPr lang="my-MM" sz="2200" dirty="0">
                <a:solidFill>
                  <a:srgbClr val="002060"/>
                </a:solidFill>
                <a:latin typeface="Pyidaungsu" pitchFamily="34" charset="0"/>
                <a:ea typeface="Myanmar3" pitchFamily="18" charset="0"/>
                <a:cs typeface="Pyidaungsu" pitchFamily="34" charset="0"/>
              </a:rPr>
              <a:t>လွှဲပြောင်းဆောင်ရွက်မှုကိုတောင်းဆိုခြင်း၊ </a:t>
            </a:r>
          </a:p>
          <a:p>
            <a:pPr marL="568325" indent="-395288" algn="just">
              <a:lnSpc>
                <a:spcPct val="150000"/>
              </a:lnSpc>
              <a:spcAft>
                <a:spcPts val="600"/>
              </a:spcAft>
              <a:buFont typeface="Wingdings" pitchFamily="2" charset="2"/>
              <a:buChar char="v"/>
              <a:defRPr/>
            </a:pPr>
            <a:r>
              <a:rPr lang="my-MM" sz="2200" dirty="0">
                <a:solidFill>
                  <a:srgbClr val="002060"/>
                </a:solidFill>
                <a:latin typeface="Pyidaungsu" pitchFamily="34" charset="0"/>
                <a:ea typeface="Myanmar3" pitchFamily="18" charset="0"/>
                <a:cs typeface="Pyidaungsu" pitchFamily="34" charset="0"/>
              </a:rPr>
              <a:t>မူရင်း </a:t>
            </a:r>
            <a:r>
              <a:rPr lang="en-US" sz="2200" dirty="0">
                <a:solidFill>
                  <a:srgbClr val="002060"/>
                </a:solidFill>
                <a:latin typeface="Pyidaungsu" pitchFamily="34" charset="0"/>
                <a:ea typeface="Myanmar3" pitchFamily="18" charset="0"/>
                <a:cs typeface="Pyidaungsu" pitchFamily="34" charset="0"/>
              </a:rPr>
              <a:t>LC </a:t>
            </a:r>
            <a:r>
              <a:rPr lang="my-MM" sz="2200" dirty="0">
                <a:solidFill>
                  <a:srgbClr val="002060"/>
                </a:solidFill>
                <a:latin typeface="Pyidaungsu" pitchFamily="34" charset="0"/>
                <a:ea typeface="Myanmar3" pitchFamily="18" charset="0"/>
                <a:cs typeface="Pyidaungsu" pitchFamily="34" charset="0"/>
              </a:rPr>
              <a:t>(သို့) အခြားသောအထောက်အထားများတွင် မပါရှိသူထံမှ (သို့) မပါရှိသူအတွက် </a:t>
            </a:r>
            <a:r>
              <a:rPr lang="en-US" sz="2200" dirty="0">
                <a:solidFill>
                  <a:srgbClr val="002060"/>
                </a:solidFill>
                <a:latin typeface="Pyidaungsu" pitchFamily="34" charset="0"/>
                <a:ea typeface="Myanmar3" pitchFamily="18" charset="0"/>
                <a:cs typeface="Pyidaungsu" pitchFamily="34" charset="0"/>
              </a:rPr>
              <a:t>wire transfer </a:t>
            </a:r>
            <a:r>
              <a:rPr lang="my-MM" sz="2200" dirty="0">
                <a:solidFill>
                  <a:srgbClr val="002060"/>
                </a:solidFill>
                <a:latin typeface="Pyidaungsu" pitchFamily="34" charset="0"/>
                <a:ea typeface="Myanmar3" pitchFamily="18" charset="0"/>
                <a:cs typeface="Pyidaungsu" pitchFamily="34" charset="0"/>
              </a:rPr>
              <a:t>ပြုလုပ်ရန်ညွှန်ကြားခြင်း သို့မဟုတ် ငွေပေးချေခြင်း၊</a:t>
            </a:r>
          </a:p>
        </p:txBody>
      </p:sp>
    </p:spTree>
    <p:extLst>
      <p:ext uri="{BB962C8B-B14F-4D97-AF65-F5344CB8AC3E}">
        <p14:creationId xmlns:p14="http://schemas.microsoft.com/office/powerpoint/2010/main" val="4203824794"/>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Text Box 3"/>
          <p:cNvSpPr txBox="1">
            <a:spLocks noChangeArrowheads="1"/>
          </p:cNvSpPr>
          <p:nvPr/>
        </p:nvSpPr>
        <p:spPr bwMode="auto">
          <a:xfrm>
            <a:off x="381000" y="304800"/>
            <a:ext cx="838200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lnSpc>
                <a:spcPct val="150000"/>
              </a:lnSpc>
            </a:pPr>
            <a:r>
              <a:rPr lang="en-US" altLang="en-US" sz="2400" b="1" dirty="0">
                <a:solidFill>
                  <a:srgbClr val="002060"/>
                </a:solidFill>
                <a:latin typeface="Pyidaungsu" pitchFamily="34" charset="0"/>
                <a:ea typeface="Myanmar2" pitchFamily="34" charset="0"/>
                <a:cs typeface="Pyidaungsu" pitchFamily="34" charset="0"/>
              </a:rPr>
              <a:t>Flags</a:t>
            </a:r>
            <a:r>
              <a:rPr lang="my-MM" altLang="en-US" sz="2400" b="1" dirty="0">
                <a:solidFill>
                  <a:srgbClr val="002060"/>
                </a:solidFill>
                <a:latin typeface="Pyidaungsu" pitchFamily="34" charset="0"/>
                <a:ea typeface="Myanmar2" pitchFamily="34" charset="0"/>
                <a:cs typeface="Pyidaungsu" pitchFamily="34" charset="0"/>
              </a:rPr>
              <a:t> </a:t>
            </a:r>
            <a:r>
              <a:rPr lang="en-US" altLang="en-US" sz="2400" b="1" dirty="0">
                <a:solidFill>
                  <a:srgbClr val="002060"/>
                </a:solidFill>
                <a:latin typeface="Pyidaungsu" pitchFamily="34" charset="0"/>
                <a:ea typeface="Myanmar2" pitchFamily="34" charset="0"/>
                <a:cs typeface="Pyidaungsu" pitchFamily="34" charset="0"/>
              </a:rPr>
              <a:t>for Evasion of TFS PF</a:t>
            </a:r>
          </a:p>
        </p:txBody>
      </p:sp>
      <p:sp>
        <p:nvSpPr>
          <p:cNvPr id="2" name="Rectangle 1"/>
          <p:cNvSpPr/>
          <p:nvPr/>
        </p:nvSpPr>
        <p:spPr>
          <a:xfrm>
            <a:off x="152400" y="922580"/>
            <a:ext cx="8839200" cy="6087820"/>
          </a:xfrm>
          <a:prstGeom prst="rect">
            <a:avLst/>
          </a:prstGeom>
        </p:spPr>
        <p:txBody>
          <a:bodyPr wrap="square">
            <a:spAutoFit/>
          </a:bodyPr>
          <a:lstStyle/>
          <a:p>
            <a:pPr marL="568325" indent="-395288" algn="just">
              <a:lnSpc>
                <a:spcPct val="120000"/>
              </a:lnSpc>
              <a:spcAft>
                <a:spcPts val="600"/>
              </a:spcAft>
              <a:buFont typeface="Wingdings" pitchFamily="2" charset="2"/>
              <a:buChar char="v"/>
              <a:defRPr/>
            </a:pPr>
            <a:r>
              <a:rPr lang="en-US" sz="2200" dirty="0">
                <a:solidFill>
                  <a:srgbClr val="002060"/>
                </a:solidFill>
                <a:latin typeface="Pyidaungsu" pitchFamily="34" charset="0"/>
                <a:ea typeface="Myanmar3" pitchFamily="18" charset="0"/>
                <a:cs typeface="Pyidaungsu" pitchFamily="34" charset="0"/>
              </a:rPr>
              <a:t>WMD</a:t>
            </a:r>
            <a:r>
              <a:rPr lang="my-MM" sz="2200" dirty="0">
                <a:solidFill>
                  <a:srgbClr val="002060"/>
                </a:solidFill>
                <a:latin typeface="Pyidaungsu" pitchFamily="34" charset="0"/>
                <a:ea typeface="Myanmar3" pitchFamily="18" charset="0"/>
                <a:cs typeface="Pyidaungsu" pitchFamily="34" charset="0"/>
              </a:rPr>
              <a:t>ဆိုင်ရာ ပို့ကုန်ထိန်းချုပ်မှုစနစ်များ (သို့) နိုင်ငံအလိုက်ပို့ကုန်ထိန်းချုပ်မှု အောက်တွင် ထိန်းချုပ်ထားသောပစ္စည်းများပါဝင်ခြင်း၊</a:t>
            </a:r>
          </a:p>
          <a:p>
            <a:pPr marL="568325" indent="-395288" algn="just">
              <a:lnSpc>
                <a:spcPct val="120000"/>
              </a:lnSpc>
              <a:spcAft>
                <a:spcPts val="600"/>
              </a:spcAft>
              <a:buFont typeface="Wingdings" pitchFamily="2" charset="2"/>
              <a:buChar char="v"/>
              <a:defRPr/>
            </a:pPr>
            <a:r>
              <a:rPr lang="en-US" sz="2200" dirty="0">
                <a:solidFill>
                  <a:srgbClr val="002060"/>
                </a:solidFill>
                <a:latin typeface="Pyidaungsu" pitchFamily="34" charset="0"/>
                <a:ea typeface="Myanmar3" pitchFamily="18" charset="0"/>
                <a:cs typeface="Pyidaungsu" pitchFamily="34" charset="0"/>
              </a:rPr>
              <a:t>Proliferation </a:t>
            </a:r>
            <a:r>
              <a:rPr lang="my-MM" sz="2200" dirty="0">
                <a:solidFill>
                  <a:srgbClr val="002060"/>
                </a:solidFill>
                <a:latin typeface="Pyidaungsu" pitchFamily="34" charset="0"/>
                <a:ea typeface="Myanmar3" pitchFamily="18" charset="0"/>
                <a:cs typeface="Pyidaungsu" pitchFamily="34" charset="0"/>
              </a:rPr>
              <a:t>နှင့်ပတ်သက်သည့် နိုင်ငံနှင့် ဆက်နွယ်နေသောလူပုဂ္ဂိုလ် (နှစ်နိုင်ငံ နိုင်ငံသားခံယူထားသူအပါအဝင်)နှင့်နည်းပညာပိုင်းဆိုင်ရာနောက်ခံ မရှိသည့် လူပုဂ္ဂိုလ်များက ရှုတ်ထွေးသည့်ပစ္စည်းကိရိယာများ ရောင်းဝယ်မှု တွင် ပါဝင်ပတ်သက်နေခြင်း၊</a:t>
            </a:r>
          </a:p>
          <a:p>
            <a:pPr marL="568325" indent="-395288" algn="just">
              <a:lnSpc>
                <a:spcPct val="120000"/>
              </a:lnSpc>
              <a:spcAft>
                <a:spcPts val="600"/>
              </a:spcAft>
              <a:buFont typeface="Wingdings" pitchFamily="2" charset="2"/>
              <a:buChar char="v"/>
              <a:defRPr/>
            </a:pPr>
            <a:r>
              <a:rPr lang="my-MM" sz="2200" dirty="0">
                <a:solidFill>
                  <a:srgbClr val="002060"/>
                </a:solidFill>
                <a:latin typeface="Pyidaungsu" pitchFamily="34" charset="0"/>
                <a:ea typeface="Myanmar3" pitchFamily="18" charset="0"/>
                <a:cs typeface="Pyidaungsu" pitchFamily="34" charset="0"/>
              </a:rPr>
              <a:t>စက်မှုလုပ်ငန်းဆိုင်ရာ ကုန်စည်များအတွက် ငွေသား (သို့) အဖိုးတန်သတ္တု (ရွှေ) ကို လွှဲပြောင်းပေးပို့ခြင်း၊</a:t>
            </a:r>
          </a:p>
          <a:p>
            <a:pPr marL="568325" indent="-395288" algn="just">
              <a:lnSpc>
                <a:spcPct val="120000"/>
              </a:lnSpc>
              <a:spcAft>
                <a:spcPts val="600"/>
              </a:spcAft>
              <a:buFont typeface="Wingdings" pitchFamily="2" charset="2"/>
              <a:buChar char="v"/>
              <a:defRPr/>
            </a:pPr>
            <a:r>
              <a:rPr lang="my-MM" sz="2200" dirty="0">
                <a:solidFill>
                  <a:srgbClr val="002060"/>
                </a:solidFill>
                <a:latin typeface="Pyidaungsu" pitchFamily="34" charset="0"/>
                <a:ea typeface="Myanmar3" pitchFamily="18" charset="0"/>
                <a:cs typeface="Pyidaungsu" pitchFamily="34" charset="0"/>
              </a:rPr>
              <a:t>အသေးစားကုန်သွယ်မှုများ၊ အကျိုးဆောင်များ (သို့) ကြားခံကုမ္ပဏီများ ပါဝင် ပတ်သက်နေပြီး ၎င်းတို့၏ပုံမှန်စီးပွားရေးနှင့်မကိုက်ညီသော စီးပွားရေး လုပ်ငန်းများကို မကြာခဏ ဆောင်ရွက်နေခြင်း၊</a:t>
            </a:r>
          </a:p>
          <a:p>
            <a:pPr marL="568325" indent="-395288" algn="just">
              <a:lnSpc>
                <a:spcPct val="120000"/>
              </a:lnSpc>
              <a:spcAft>
                <a:spcPts val="600"/>
              </a:spcAft>
              <a:buFont typeface="Wingdings" pitchFamily="2" charset="2"/>
              <a:buChar char="v"/>
              <a:defRPr/>
            </a:pPr>
            <a:r>
              <a:rPr lang="my-MM" sz="2200" dirty="0">
                <a:solidFill>
                  <a:srgbClr val="002060"/>
                </a:solidFill>
                <a:latin typeface="Pyidaungsu" pitchFamily="34" charset="0"/>
                <a:ea typeface="Myanmar3" pitchFamily="18" charset="0"/>
                <a:cs typeface="Pyidaungsu" pitchFamily="34" charset="0"/>
              </a:rPr>
              <a:t>စီးပွားရေးလုပ်ငန်းဟုဖော်ပြထားသော်လည်း ၎င်းတို့၏ ငွေကြေးလွှဲပြောင်း ဆောင်ရွက်မှုများက ငွေလွှဲလုပ်ငန်းဖြစ်သည်ဟု ညွှန်းပြခြင်းခံနေရသည့် ဖောက်သည် သို့မဟုတ် မိတ်ဖက်လုပ်ငန်း တို့ ပါဝင်ပတ်သက်နေခြင်း၊</a:t>
            </a:r>
          </a:p>
        </p:txBody>
      </p:sp>
    </p:spTree>
    <p:extLst>
      <p:ext uri="{BB962C8B-B14F-4D97-AF65-F5344CB8AC3E}">
        <p14:creationId xmlns:p14="http://schemas.microsoft.com/office/powerpoint/2010/main" val="329630351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2"/>
          <p:cNvSpPr txBox="1">
            <a:spLocks noChangeArrowheads="1"/>
          </p:cNvSpPr>
          <p:nvPr/>
        </p:nvSpPr>
        <p:spPr bwMode="auto">
          <a:xfrm>
            <a:off x="381000" y="1542157"/>
            <a:ext cx="8382000" cy="466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just">
              <a:lnSpc>
                <a:spcPct val="150000"/>
              </a:lnSpc>
            </a:pPr>
            <a:r>
              <a:rPr lang="en-US" sz="2200" b="1" dirty="0">
                <a:solidFill>
                  <a:srgbClr val="002060"/>
                </a:solidFill>
                <a:latin typeface="Pyidaungsu" pitchFamily="34" charset="0"/>
                <a:cs typeface="Pyidaungsu" pitchFamily="34" charset="0"/>
              </a:rPr>
              <a:t>Means of delivery</a:t>
            </a:r>
            <a:endParaRPr lang="my-MM" sz="2200" dirty="0">
              <a:solidFill>
                <a:srgbClr val="002060"/>
              </a:solidFill>
              <a:latin typeface="Pyidaungsu" pitchFamily="34" charset="0"/>
              <a:cs typeface="Pyidaungsu" pitchFamily="34" charset="0"/>
            </a:endParaRPr>
          </a:p>
          <a:p>
            <a:pPr algn="just">
              <a:lnSpc>
                <a:spcPct val="150000"/>
              </a:lnSpc>
            </a:pPr>
            <a:r>
              <a:rPr lang="en-US" sz="2200" dirty="0">
                <a:solidFill>
                  <a:srgbClr val="002060"/>
                </a:solidFill>
                <a:latin typeface="Pyidaungsu" pitchFamily="34" charset="0"/>
                <a:cs typeface="Pyidaungsu" pitchFamily="34" charset="0"/>
              </a:rPr>
              <a:t>S/RES/1540 (2004) further defines the following: </a:t>
            </a:r>
          </a:p>
          <a:p>
            <a:pPr algn="just">
              <a:lnSpc>
                <a:spcPct val="150000"/>
              </a:lnSpc>
            </a:pPr>
            <a:r>
              <a:rPr lang="en-US" sz="2200" b="1" dirty="0">
                <a:solidFill>
                  <a:srgbClr val="002060"/>
                </a:solidFill>
                <a:latin typeface="Pyidaungsu" pitchFamily="34" charset="0"/>
                <a:cs typeface="Pyidaungsu" pitchFamily="34" charset="0"/>
              </a:rPr>
              <a:t>Means of delivery</a:t>
            </a:r>
            <a:r>
              <a:rPr lang="en-US" sz="2200" i="1" dirty="0">
                <a:solidFill>
                  <a:srgbClr val="002060"/>
                </a:solidFill>
                <a:latin typeface="Pyidaungsu" pitchFamily="34" charset="0"/>
                <a:cs typeface="Pyidaungsu" pitchFamily="34" charset="0"/>
              </a:rPr>
              <a:t>: missiles, rockets and other unmanned systems capable of delivering nuclear, chemical, or biological weapons that are specially designed for such use. </a:t>
            </a:r>
          </a:p>
          <a:p>
            <a:pPr algn="just">
              <a:lnSpc>
                <a:spcPct val="150000"/>
              </a:lnSpc>
            </a:pPr>
            <a:r>
              <a:rPr lang="en-US" sz="2200" b="1" dirty="0" err="1">
                <a:solidFill>
                  <a:srgbClr val="002060"/>
                </a:solidFill>
                <a:latin typeface="Pyidaungsu" pitchFamily="34" charset="0"/>
                <a:ea typeface="Myanmar3" pitchFamily="18" charset="0"/>
                <a:cs typeface="Pyidaungsu" pitchFamily="34" charset="0"/>
              </a:rPr>
              <a:t>သယ်ယူပို့ဆောင်သည</a:t>
            </a:r>
            <a:r>
              <a:rPr lang="en-US" sz="2200" b="1" dirty="0">
                <a:solidFill>
                  <a:srgbClr val="002060"/>
                </a:solidFill>
                <a:latin typeface="Pyidaungsu" pitchFamily="34" charset="0"/>
                <a:ea typeface="Myanmar3" pitchFamily="18" charset="0"/>
                <a:cs typeface="Pyidaungsu" pitchFamily="34" charset="0"/>
              </a:rPr>
              <a:t>့်</a:t>
            </a:r>
            <a:r>
              <a:rPr lang="en-US" sz="2200" b="1" dirty="0" err="1">
                <a:solidFill>
                  <a:srgbClr val="002060"/>
                </a:solidFill>
                <a:latin typeface="Pyidaungsu" pitchFamily="34" charset="0"/>
                <a:ea typeface="Myanmar3" pitchFamily="18" charset="0"/>
                <a:cs typeface="Pyidaungsu" pitchFamily="34" charset="0"/>
              </a:rPr>
              <a:t>နည်းလမ်းများ</a:t>
            </a:r>
            <a:r>
              <a:rPr lang="en-US" sz="2200" dirty="0" err="1">
                <a:solidFill>
                  <a:srgbClr val="002060"/>
                </a:solidFill>
                <a:latin typeface="Pyidaungsu" pitchFamily="34" charset="0"/>
                <a:ea typeface="Myanmar3" pitchFamily="18" charset="0"/>
                <a:cs typeface="Pyidaungsu" pitchFamily="34" charset="0"/>
              </a:rPr>
              <a:t>ဆိုသည်မှာ</a:t>
            </a:r>
            <a:r>
              <a:rPr lang="en-US" sz="2200" dirty="0">
                <a:solidFill>
                  <a:srgbClr val="002060"/>
                </a:solidFill>
                <a:latin typeface="Pyidaungsu" pitchFamily="34" charset="0"/>
                <a:ea typeface="Myanmar3" pitchFamily="18" charset="0"/>
                <a:cs typeface="Pyidaungsu" pitchFamily="34" charset="0"/>
              </a:rPr>
              <a:t> </a:t>
            </a:r>
            <a:r>
              <a:rPr lang="en-US" sz="2200" dirty="0" err="1">
                <a:solidFill>
                  <a:srgbClr val="002060"/>
                </a:solidFill>
                <a:latin typeface="Pyidaungsu" pitchFamily="34" charset="0"/>
                <a:ea typeface="Myanmar3" pitchFamily="18" charset="0"/>
                <a:cs typeface="Pyidaungsu" pitchFamily="34" charset="0"/>
              </a:rPr>
              <a:t>နျူကလီးယား</a:t>
            </a:r>
            <a:r>
              <a:rPr lang="en-US" sz="2200" dirty="0">
                <a:solidFill>
                  <a:srgbClr val="002060"/>
                </a:solidFill>
                <a:latin typeface="Pyidaungsu" pitchFamily="34" charset="0"/>
                <a:ea typeface="Myanmar3" pitchFamily="18" charset="0"/>
                <a:cs typeface="Pyidaungsu" pitchFamily="34" charset="0"/>
              </a:rPr>
              <a:t>၊ </a:t>
            </a:r>
            <a:r>
              <a:rPr lang="en-US" sz="2200" dirty="0" err="1">
                <a:solidFill>
                  <a:srgbClr val="002060"/>
                </a:solidFill>
                <a:latin typeface="Pyidaungsu" pitchFamily="34" charset="0"/>
                <a:ea typeface="Myanmar3" pitchFamily="18" charset="0"/>
                <a:cs typeface="Pyidaungsu" pitchFamily="34" charset="0"/>
              </a:rPr>
              <a:t>ဓါတု</a:t>
            </a:r>
            <a:r>
              <a:rPr lang="en-US" sz="2200" dirty="0">
                <a:solidFill>
                  <a:srgbClr val="002060"/>
                </a:solidFill>
                <a:latin typeface="Pyidaungsu" pitchFamily="34" charset="0"/>
                <a:ea typeface="Myanmar3" pitchFamily="18" charset="0"/>
                <a:cs typeface="Pyidaungsu" pitchFamily="34" charset="0"/>
              </a:rPr>
              <a:t> </a:t>
            </a:r>
            <a:r>
              <a:rPr lang="my-MM" sz="2200" dirty="0">
                <a:solidFill>
                  <a:srgbClr val="002060"/>
                </a:solidFill>
                <a:latin typeface="Pyidaungsu" pitchFamily="34" charset="0"/>
                <a:ea typeface="Myanmar3" pitchFamily="18" charset="0"/>
                <a:cs typeface="Pyidaungsu" pitchFamily="34" charset="0"/>
              </a:rPr>
              <a:t>(သို့)</a:t>
            </a:r>
            <a:r>
              <a:rPr lang="en-US" sz="2200" dirty="0">
                <a:solidFill>
                  <a:srgbClr val="002060"/>
                </a:solidFill>
                <a:latin typeface="Pyidaungsu" pitchFamily="34" charset="0"/>
                <a:ea typeface="Myanmar3" pitchFamily="18" charset="0"/>
                <a:cs typeface="Pyidaungsu" pitchFamily="34" charset="0"/>
              </a:rPr>
              <a:t> </a:t>
            </a:r>
            <a:r>
              <a:rPr lang="en-US" sz="2200" dirty="0" err="1">
                <a:solidFill>
                  <a:srgbClr val="002060"/>
                </a:solidFill>
                <a:latin typeface="Pyidaungsu" pitchFamily="34" charset="0"/>
                <a:ea typeface="Myanmar3" pitchFamily="18" charset="0"/>
                <a:cs typeface="Pyidaungsu" pitchFamily="34" charset="0"/>
              </a:rPr>
              <a:t>ဇီဝ</a:t>
            </a:r>
            <a:r>
              <a:rPr lang="en-US" sz="2200" dirty="0">
                <a:solidFill>
                  <a:srgbClr val="002060"/>
                </a:solidFill>
                <a:latin typeface="Pyidaungsu" pitchFamily="34" charset="0"/>
                <a:ea typeface="Myanmar3" pitchFamily="18" charset="0"/>
                <a:cs typeface="Pyidaungsu" pitchFamily="34" charset="0"/>
              </a:rPr>
              <a:t> </a:t>
            </a:r>
            <a:r>
              <a:rPr lang="en-US" sz="2200" dirty="0" err="1">
                <a:solidFill>
                  <a:srgbClr val="002060"/>
                </a:solidFill>
                <a:latin typeface="Pyidaungsu" pitchFamily="34" charset="0"/>
                <a:ea typeface="Myanmar3" pitchFamily="18" charset="0"/>
                <a:cs typeface="Pyidaungsu" pitchFamily="34" charset="0"/>
              </a:rPr>
              <a:t>လက်နက်များအားသယ်ဆောင်ရန</a:t>
            </a:r>
            <a:r>
              <a:rPr lang="en-US" sz="2200" dirty="0">
                <a:solidFill>
                  <a:srgbClr val="002060"/>
                </a:solidFill>
                <a:latin typeface="Pyidaungsu" pitchFamily="34" charset="0"/>
                <a:ea typeface="Myanmar3" pitchFamily="18" charset="0"/>
                <a:cs typeface="Pyidaungsu" pitchFamily="34" charset="0"/>
              </a:rPr>
              <a:t>်</a:t>
            </a:r>
            <a:r>
              <a:rPr lang="my-MM" sz="2200" dirty="0">
                <a:solidFill>
                  <a:srgbClr val="002060"/>
                </a:solidFill>
                <a:latin typeface="Pyidaungsu" pitchFamily="34" charset="0"/>
                <a:ea typeface="Myanmar3" pitchFamily="18" charset="0"/>
                <a:cs typeface="Pyidaungsu" pitchFamily="34" charset="0"/>
              </a:rPr>
              <a:t> </a:t>
            </a:r>
            <a:r>
              <a:rPr lang="en-US" sz="2200" dirty="0" err="1">
                <a:solidFill>
                  <a:srgbClr val="002060"/>
                </a:solidFill>
                <a:latin typeface="Pyidaungsu" pitchFamily="34" charset="0"/>
                <a:ea typeface="Myanmar3" pitchFamily="18" charset="0"/>
                <a:cs typeface="Pyidaungsu" pitchFamily="34" charset="0"/>
              </a:rPr>
              <a:t>အထူးပုံစံထုတ်ထားသည</a:t>
            </a:r>
            <a:r>
              <a:rPr lang="en-US" sz="2200" dirty="0">
                <a:solidFill>
                  <a:srgbClr val="002060"/>
                </a:solidFill>
                <a:latin typeface="Pyidaungsu" pitchFamily="34" charset="0"/>
                <a:ea typeface="Myanmar3" pitchFamily="18" charset="0"/>
                <a:cs typeface="Pyidaungsu" pitchFamily="34" charset="0"/>
              </a:rPr>
              <a:t>့် </a:t>
            </a:r>
            <a:r>
              <a:rPr lang="en-US" sz="2200" dirty="0" err="1">
                <a:solidFill>
                  <a:srgbClr val="002060"/>
                </a:solidFill>
                <a:latin typeface="Pyidaungsu" pitchFamily="34" charset="0"/>
                <a:ea typeface="Myanmar3" pitchFamily="18" charset="0"/>
                <a:cs typeface="Pyidaungsu" pitchFamily="34" charset="0"/>
              </a:rPr>
              <a:t>ဒုံ</a:t>
            </a:r>
            <a:r>
              <a:rPr lang="my-MM" sz="2200" dirty="0">
                <a:solidFill>
                  <a:srgbClr val="002060"/>
                </a:solidFill>
                <a:latin typeface="Pyidaungsu" pitchFamily="34" charset="0"/>
                <a:ea typeface="Myanmar3" pitchFamily="18" charset="0"/>
                <a:cs typeface="Pyidaungsu" pitchFamily="34" charset="0"/>
              </a:rPr>
              <a:t>း</a:t>
            </a:r>
            <a:r>
              <a:rPr lang="en-US" sz="2200" dirty="0" err="1">
                <a:solidFill>
                  <a:srgbClr val="002060"/>
                </a:solidFill>
                <a:latin typeface="Pyidaungsu" pitchFamily="34" charset="0"/>
                <a:ea typeface="Myanmar3" pitchFamily="18" charset="0"/>
                <a:cs typeface="Pyidaungsu" pitchFamily="34" charset="0"/>
              </a:rPr>
              <a:t>ပျံ</a:t>
            </a:r>
            <a:r>
              <a:rPr lang="en-US" sz="2200" dirty="0">
                <a:solidFill>
                  <a:srgbClr val="002060"/>
                </a:solidFill>
                <a:latin typeface="Pyidaungsu" pitchFamily="34" charset="0"/>
                <a:ea typeface="Myanmar3" pitchFamily="18" charset="0"/>
                <a:cs typeface="Pyidaungsu" pitchFamily="34" charset="0"/>
              </a:rPr>
              <a:t>၊ </a:t>
            </a:r>
            <a:r>
              <a:rPr lang="my-MM" sz="2200" dirty="0">
                <a:solidFill>
                  <a:srgbClr val="002060"/>
                </a:solidFill>
                <a:latin typeface="Pyidaungsu" pitchFamily="34" charset="0"/>
                <a:ea typeface="Myanmar3" pitchFamily="18" charset="0"/>
                <a:cs typeface="Pyidaungsu" pitchFamily="34" charset="0"/>
              </a:rPr>
              <a:t>တိုက်ချင်းပစ်</a:t>
            </a:r>
            <a:r>
              <a:rPr lang="en-US" sz="2200" dirty="0">
                <a:solidFill>
                  <a:srgbClr val="002060"/>
                </a:solidFill>
                <a:latin typeface="Pyidaungsu" pitchFamily="34" charset="0"/>
                <a:ea typeface="Myanmar3" pitchFamily="18" charset="0"/>
                <a:cs typeface="Pyidaungsu" pitchFamily="34" charset="0"/>
              </a:rPr>
              <a:t> </a:t>
            </a:r>
            <a:r>
              <a:rPr lang="my-MM" sz="2200" dirty="0">
                <a:solidFill>
                  <a:srgbClr val="002060"/>
                </a:solidFill>
                <a:latin typeface="Pyidaungsu" pitchFamily="34" charset="0"/>
                <a:ea typeface="Myanmar3" pitchFamily="18" charset="0"/>
                <a:cs typeface="Pyidaungsu" pitchFamily="34" charset="0"/>
              </a:rPr>
              <a:t>ဒုံးကျည</a:t>
            </a:r>
            <a:r>
              <a:rPr lang="en-US" sz="2200" dirty="0">
                <a:solidFill>
                  <a:srgbClr val="002060"/>
                </a:solidFill>
                <a:latin typeface="Pyidaungsu" pitchFamily="34" charset="0"/>
                <a:ea typeface="Myanmar3" pitchFamily="18" charset="0"/>
                <a:cs typeface="Pyidaungsu" pitchFamily="34" charset="0"/>
              </a:rPr>
              <a:t>်</a:t>
            </a:r>
            <a:r>
              <a:rPr lang="en-US" sz="2200" dirty="0" err="1">
                <a:solidFill>
                  <a:srgbClr val="002060"/>
                </a:solidFill>
                <a:latin typeface="Pyidaungsu" pitchFamily="34" charset="0"/>
                <a:ea typeface="Myanmar3" pitchFamily="18" charset="0"/>
                <a:cs typeface="Pyidaungsu" pitchFamily="34" charset="0"/>
              </a:rPr>
              <a:t>နှင</a:t>
            </a:r>
            <a:r>
              <a:rPr lang="en-US" sz="2200" dirty="0">
                <a:solidFill>
                  <a:srgbClr val="002060"/>
                </a:solidFill>
                <a:latin typeface="Pyidaungsu" pitchFamily="34" charset="0"/>
                <a:ea typeface="Myanmar3" pitchFamily="18" charset="0"/>
                <a:cs typeface="Pyidaungsu" pitchFamily="34" charset="0"/>
              </a:rPr>
              <a:t>့်</a:t>
            </a:r>
            <a:r>
              <a:rPr lang="en-US" sz="2200" dirty="0" err="1">
                <a:solidFill>
                  <a:srgbClr val="002060"/>
                </a:solidFill>
                <a:latin typeface="Pyidaungsu" pitchFamily="34" charset="0"/>
                <a:ea typeface="Myanmar3" pitchFamily="18" charset="0"/>
                <a:cs typeface="Pyidaungsu" pitchFamily="34" charset="0"/>
              </a:rPr>
              <a:t>အခြားသောလူလိုက်ပါထိန်းချုပ်ခြင်း</a:t>
            </a:r>
            <a:r>
              <a:rPr lang="en-US" sz="2200" dirty="0">
                <a:solidFill>
                  <a:srgbClr val="002060"/>
                </a:solidFill>
                <a:latin typeface="Pyidaungsu" pitchFamily="34" charset="0"/>
                <a:ea typeface="Myanmar3" pitchFamily="18" charset="0"/>
                <a:cs typeface="Pyidaungsu" pitchFamily="34" charset="0"/>
              </a:rPr>
              <a:t> </a:t>
            </a:r>
            <a:r>
              <a:rPr lang="en-US" sz="2200" dirty="0" err="1">
                <a:solidFill>
                  <a:srgbClr val="002060"/>
                </a:solidFill>
                <a:latin typeface="Pyidaungsu" pitchFamily="34" charset="0"/>
                <a:ea typeface="Myanmar3" pitchFamily="18" charset="0"/>
                <a:cs typeface="Pyidaungsu" pitchFamily="34" charset="0"/>
              </a:rPr>
              <a:t>မရှိသည</a:t>
            </a:r>
            <a:r>
              <a:rPr lang="en-US" sz="2200" dirty="0">
                <a:solidFill>
                  <a:srgbClr val="002060"/>
                </a:solidFill>
                <a:latin typeface="Pyidaungsu" pitchFamily="34" charset="0"/>
                <a:ea typeface="Myanmar3" pitchFamily="18" charset="0"/>
                <a:cs typeface="Pyidaungsu" pitchFamily="34" charset="0"/>
              </a:rPr>
              <a:t>့်</a:t>
            </a:r>
            <a:r>
              <a:rPr lang="en-US" sz="2200" dirty="0" err="1">
                <a:solidFill>
                  <a:srgbClr val="002060"/>
                </a:solidFill>
                <a:latin typeface="Pyidaungsu" pitchFamily="34" charset="0"/>
                <a:ea typeface="Myanmar3" pitchFamily="18" charset="0"/>
                <a:cs typeface="Pyidaungsu" pitchFamily="34" charset="0"/>
              </a:rPr>
              <a:t>စနစ</a:t>
            </a:r>
            <a:r>
              <a:rPr lang="en-US" sz="2200" dirty="0">
                <a:solidFill>
                  <a:srgbClr val="002060"/>
                </a:solidFill>
                <a:latin typeface="Pyidaungsu" pitchFamily="34" charset="0"/>
                <a:ea typeface="Myanmar3" pitchFamily="18" charset="0"/>
                <a:cs typeface="Pyidaungsu" pitchFamily="34" charset="0"/>
              </a:rPr>
              <a:t>် </a:t>
            </a:r>
            <a:r>
              <a:rPr lang="en-US" sz="2200" dirty="0" err="1">
                <a:solidFill>
                  <a:srgbClr val="002060"/>
                </a:solidFill>
                <a:latin typeface="Pyidaungsu" pitchFamily="34" charset="0"/>
                <a:ea typeface="Myanmar3" pitchFamily="18" charset="0"/>
                <a:cs typeface="Pyidaungsu" pitchFamily="34" charset="0"/>
              </a:rPr>
              <a:t>များကိုခေ</a:t>
            </a:r>
            <a:r>
              <a:rPr lang="en-US" sz="2200" dirty="0">
                <a:solidFill>
                  <a:srgbClr val="002060"/>
                </a:solidFill>
                <a:latin typeface="Pyidaungsu" pitchFamily="34" charset="0"/>
                <a:ea typeface="Myanmar3" pitchFamily="18" charset="0"/>
                <a:cs typeface="Pyidaungsu" pitchFamily="34" charset="0"/>
              </a:rPr>
              <a:t>ါ်</a:t>
            </a:r>
            <a:r>
              <a:rPr lang="en-US" sz="2200" dirty="0" err="1">
                <a:solidFill>
                  <a:srgbClr val="002060"/>
                </a:solidFill>
                <a:latin typeface="Pyidaungsu" pitchFamily="34" charset="0"/>
                <a:ea typeface="Myanmar3" pitchFamily="18" charset="0"/>
                <a:cs typeface="Pyidaungsu" pitchFamily="34" charset="0"/>
              </a:rPr>
              <a:t>သည</a:t>
            </a:r>
            <a:r>
              <a:rPr lang="en-US" sz="2200" dirty="0">
                <a:solidFill>
                  <a:srgbClr val="002060"/>
                </a:solidFill>
                <a:latin typeface="Pyidaungsu" pitchFamily="34" charset="0"/>
                <a:ea typeface="Myanmar3" pitchFamily="18" charset="0"/>
                <a:cs typeface="Pyidaungsu" pitchFamily="34" charset="0"/>
              </a:rPr>
              <a:t>်။ </a:t>
            </a:r>
          </a:p>
        </p:txBody>
      </p:sp>
      <p:sp>
        <p:nvSpPr>
          <p:cNvPr id="104451" name="Text Box 3"/>
          <p:cNvSpPr txBox="1">
            <a:spLocks noChangeArrowheads="1"/>
          </p:cNvSpPr>
          <p:nvPr/>
        </p:nvSpPr>
        <p:spPr bwMode="auto">
          <a:xfrm>
            <a:off x="381000" y="390436"/>
            <a:ext cx="838200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lnSpc>
                <a:spcPct val="150000"/>
              </a:lnSpc>
              <a:spcBef>
                <a:spcPct val="50000"/>
              </a:spcBef>
            </a:pPr>
            <a:r>
              <a:rPr lang="en-US" altLang="en-US" sz="2400" b="1" dirty="0">
                <a:solidFill>
                  <a:srgbClr val="002060"/>
                </a:solidFill>
                <a:latin typeface="Pyidaungsu" pitchFamily="34" charset="0"/>
                <a:ea typeface="Myanmar3" pitchFamily="18" charset="0"/>
                <a:cs typeface="Pyidaungsu" pitchFamily="34" charset="0"/>
              </a:rPr>
              <a:t>Proliferation </a:t>
            </a:r>
            <a:r>
              <a:rPr lang="en-US" altLang="en-US" sz="2400" b="1" dirty="0" err="1">
                <a:solidFill>
                  <a:srgbClr val="002060"/>
                </a:solidFill>
                <a:latin typeface="Pyidaungsu" pitchFamily="34" charset="0"/>
                <a:ea typeface="Myanmar3" pitchFamily="18" charset="0"/>
                <a:cs typeface="Pyidaungsu" pitchFamily="34" charset="0"/>
              </a:rPr>
              <a:t>ဆိုင်ရာအဓိပ္ပါယ်ဖွင</a:t>
            </a:r>
            <a:r>
              <a:rPr lang="en-US" altLang="en-US" sz="2400" b="1" dirty="0">
                <a:solidFill>
                  <a:srgbClr val="002060"/>
                </a:solidFill>
                <a:latin typeface="Pyidaungsu" pitchFamily="34" charset="0"/>
                <a:ea typeface="Myanmar3" pitchFamily="18" charset="0"/>
                <a:cs typeface="Pyidaungsu" pitchFamily="34" charset="0"/>
              </a:rPr>
              <a:t>့်</a:t>
            </a:r>
            <a:r>
              <a:rPr lang="en-US" altLang="en-US" sz="2400" b="1" dirty="0" err="1">
                <a:solidFill>
                  <a:srgbClr val="002060"/>
                </a:solidFill>
                <a:latin typeface="Pyidaungsu" pitchFamily="34" charset="0"/>
                <a:ea typeface="Myanmar3" pitchFamily="18" charset="0"/>
                <a:cs typeface="Pyidaungsu" pitchFamily="34" charset="0"/>
              </a:rPr>
              <a:t>ဆိုချက</a:t>
            </a:r>
            <a:r>
              <a:rPr lang="en-US" altLang="en-US" sz="2400" b="1" dirty="0">
                <a:solidFill>
                  <a:srgbClr val="002060"/>
                </a:solidFill>
                <a:latin typeface="Pyidaungsu" pitchFamily="34" charset="0"/>
                <a:ea typeface="Myanmar3" pitchFamily="18" charset="0"/>
                <a:cs typeface="Pyidaungsu" pitchFamily="34" charset="0"/>
              </a:rPr>
              <a:t>်</a:t>
            </a:r>
            <a:r>
              <a:rPr lang="my-MM" altLang="en-US" sz="2400" b="1" dirty="0">
                <a:solidFill>
                  <a:srgbClr val="002060"/>
                </a:solidFill>
                <a:latin typeface="Pyidaungsu" pitchFamily="34" charset="0"/>
                <a:ea typeface="Myanmar3" pitchFamily="18" charset="0"/>
                <a:cs typeface="Pyidaungsu" pitchFamily="34" charset="0"/>
              </a:rPr>
              <a:t>များ</a:t>
            </a:r>
            <a:endParaRPr lang="en-US" altLang="en-US" sz="2400" b="1" dirty="0">
              <a:solidFill>
                <a:srgbClr val="002060"/>
              </a:solidFill>
              <a:latin typeface="Pyidaungsu" pitchFamily="34" charset="0"/>
              <a:ea typeface="Myanmar3" pitchFamily="18" charset="0"/>
              <a:cs typeface="Pyidaungsu" pitchFamily="34" charset="0"/>
            </a:endParaRPr>
          </a:p>
        </p:txBody>
      </p:sp>
    </p:spTree>
    <p:extLst>
      <p:ext uri="{BB962C8B-B14F-4D97-AF65-F5344CB8AC3E}">
        <p14:creationId xmlns:p14="http://schemas.microsoft.com/office/powerpoint/2010/main" val="4243858650"/>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Text Box 3"/>
          <p:cNvSpPr txBox="1">
            <a:spLocks noChangeArrowheads="1"/>
          </p:cNvSpPr>
          <p:nvPr/>
        </p:nvSpPr>
        <p:spPr bwMode="auto">
          <a:xfrm>
            <a:off x="381000" y="381000"/>
            <a:ext cx="838200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lnSpc>
                <a:spcPct val="150000"/>
              </a:lnSpc>
            </a:pPr>
            <a:r>
              <a:rPr lang="en-US" altLang="en-US" sz="2400" b="1" dirty="0">
                <a:solidFill>
                  <a:srgbClr val="002060"/>
                </a:solidFill>
                <a:latin typeface="Pyidaungsu" pitchFamily="34" charset="0"/>
                <a:ea typeface="Myanmar2" pitchFamily="34" charset="0"/>
                <a:cs typeface="Pyidaungsu" pitchFamily="34" charset="0"/>
              </a:rPr>
              <a:t>Flags</a:t>
            </a:r>
            <a:r>
              <a:rPr lang="my-MM" altLang="en-US" sz="2400" b="1" dirty="0">
                <a:solidFill>
                  <a:srgbClr val="002060"/>
                </a:solidFill>
                <a:latin typeface="Pyidaungsu" pitchFamily="34" charset="0"/>
                <a:ea typeface="Myanmar2" pitchFamily="34" charset="0"/>
                <a:cs typeface="Pyidaungsu" pitchFamily="34" charset="0"/>
              </a:rPr>
              <a:t> </a:t>
            </a:r>
            <a:r>
              <a:rPr lang="en-US" altLang="en-US" sz="2400" b="1" dirty="0">
                <a:solidFill>
                  <a:srgbClr val="002060"/>
                </a:solidFill>
                <a:latin typeface="Pyidaungsu" pitchFamily="34" charset="0"/>
                <a:ea typeface="Myanmar2" pitchFamily="34" charset="0"/>
                <a:cs typeface="Pyidaungsu" pitchFamily="34" charset="0"/>
              </a:rPr>
              <a:t>for Evasion of TFS PF</a:t>
            </a:r>
          </a:p>
        </p:txBody>
      </p:sp>
      <p:sp>
        <p:nvSpPr>
          <p:cNvPr id="2" name="Rectangle 1"/>
          <p:cNvSpPr/>
          <p:nvPr/>
        </p:nvSpPr>
        <p:spPr>
          <a:xfrm>
            <a:off x="152400" y="1099501"/>
            <a:ext cx="8839200" cy="5758499"/>
          </a:xfrm>
          <a:prstGeom prst="rect">
            <a:avLst/>
          </a:prstGeom>
        </p:spPr>
        <p:txBody>
          <a:bodyPr wrap="square">
            <a:spAutoFit/>
          </a:bodyPr>
          <a:lstStyle/>
          <a:p>
            <a:pPr marL="568325" indent="-395288" algn="just">
              <a:lnSpc>
                <a:spcPct val="120000"/>
              </a:lnSpc>
              <a:spcAft>
                <a:spcPts val="600"/>
              </a:spcAft>
              <a:buFont typeface="Wingdings" pitchFamily="2" charset="2"/>
              <a:buChar char="v"/>
              <a:defRPr/>
            </a:pPr>
            <a:r>
              <a:rPr lang="my-MM" sz="2200" dirty="0">
                <a:solidFill>
                  <a:srgbClr val="002060"/>
                </a:solidFill>
                <a:latin typeface="Pyidaungsu" pitchFamily="34" charset="0"/>
                <a:ea typeface="Myanmar3" pitchFamily="18" charset="0"/>
                <a:cs typeface="Pyidaungsu" pitchFamily="34" charset="0"/>
              </a:rPr>
              <a:t>နိုင်ငံတကာငွေကြေးလွှဲပြောင်းဆောင်ရွက်မှုများကိုရှောင်ရှားနိုင်ရန် ကုမ္ပဏီ များအကြားလွှဲပြောင်းဆောင်ရွက်မှုကို </a:t>
            </a:r>
            <a:r>
              <a:rPr lang="en-US" sz="2200" dirty="0">
                <a:solidFill>
                  <a:srgbClr val="002060"/>
                </a:solidFill>
                <a:latin typeface="Pyidaungsu" pitchFamily="34" charset="0"/>
                <a:ea typeface="Myanmar3" pitchFamily="18" charset="0"/>
                <a:cs typeface="Pyidaungsu" pitchFamily="34" charset="0"/>
              </a:rPr>
              <a:t>ledger arrangements </a:t>
            </a:r>
            <a:r>
              <a:rPr lang="my-MM" sz="2200" dirty="0">
                <a:solidFill>
                  <a:srgbClr val="002060"/>
                </a:solidFill>
                <a:latin typeface="Pyidaungsu" pitchFamily="34" charset="0"/>
                <a:ea typeface="Myanmar3" pitchFamily="18" charset="0"/>
                <a:cs typeface="Pyidaungsu" pitchFamily="34" charset="0"/>
              </a:rPr>
              <a:t>အပေါ် အခြေခံ၍ ဆောင်ရွက်ခြင်း၊ (ပေးရန်/ရရန်</a:t>
            </a:r>
            <a:r>
              <a:rPr lang="my-MM" sz="2200">
                <a:solidFill>
                  <a:srgbClr val="002060"/>
                </a:solidFill>
                <a:latin typeface="Pyidaungsu" pitchFamily="34" charset="0"/>
                <a:ea typeface="Myanmar3" pitchFamily="18" charset="0"/>
                <a:cs typeface="Pyidaungsu" pitchFamily="34" charset="0"/>
              </a:rPr>
              <a:t>များ စ</a:t>
            </a:r>
            <a:r>
              <a:rPr lang="my-MM" sz="2200" dirty="0">
                <a:solidFill>
                  <a:srgbClr val="002060"/>
                </a:solidFill>
                <a:latin typeface="Pyidaungsu" pitchFamily="34" charset="0"/>
                <a:ea typeface="Myanmar3" pitchFamily="18" charset="0"/>
                <a:cs typeface="Pyidaungsu" pitchFamily="34" charset="0"/>
              </a:rPr>
              <a:t>ာရင်းရှင်းလင်းခြင်း)</a:t>
            </a:r>
          </a:p>
          <a:p>
            <a:pPr marL="568325" indent="-395288" algn="just">
              <a:lnSpc>
                <a:spcPct val="120000"/>
              </a:lnSpc>
              <a:spcAft>
                <a:spcPts val="600"/>
              </a:spcAft>
              <a:buFont typeface="Wingdings" pitchFamily="2" charset="2"/>
              <a:buChar char="v"/>
              <a:defRPr/>
            </a:pPr>
            <a:r>
              <a:rPr lang="my-MM" sz="2200" dirty="0">
                <a:solidFill>
                  <a:srgbClr val="002060"/>
                </a:solidFill>
                <a:latin typeface="Pyidaungsu" pitchFamily="34" charset="0"/>
                <a:ea typeface="Myanmar3" pitchFamily="18" charset="0"/>
                <a:cs typeface="Pyidaungsu" pitchFamily="34" charset="0"/>
              </a:rPr>
              <a:t>ဖောက်သည်များ (သို့) မိတ်ဖက်လုပ်ငန်းများသည် လွှဲပြောင်းဆောင်ရွက်မှု များနှင့် ဆက်စပ်နေခြင်း (ဥပမာ လိပ်စာ၊ ဖုန်းနံပါတ်၊ </a:t>
            </a:r>
            <a:r>
              <a:rPr lang="en-US" sz="2200" dirty="0">
                <a:solidFill>
                  <a:srgbClr val="002060"/>
                </a:solidFill>
                <a:latin typeface="Pyidaungsu" pitchFamily="34" charset="0"/>
                <a:ea typeface="Myanmar3" pitchFamily="18" charset="0"/>
                <a:cs typeface="Pyidaungsu" pitchFamily="34" charset="0"/>
              </a:rPr>
              <a:t>IP address</a:t>
            </a:r>
            <a:r>
              <a:rPr lang="my-MM" sz="2200" dirty="0">
                <a:solidFill>
                  <a:srgbClr val="002060"/>
                </a:solidFill>
                <a:latin typeface="Pyidaungsu" pitchFamily="34" charset="0"/>
                <a:ea typeface="Myanmar3" pitchFamily="18" charset="0"/>
                <a:cs typeface="Pyidaungsu" pitchFamily="34" charset="0"/>
              </a:rPr>
              <a:t>)</a:t>
            </a:r>
          </a:p>
          <a:p>
            <a:pPr marL="568325" indent="-395288" algn="just">
              <a:lnSpc>
                <a:spcPct val="120000"/>
              </a:lnSpc>
              <a:spcAft>
                <a:spcPts val="600"/>
              </a:spcAft>
              <a:buFont typeface="Wingdings" pitchFamily="2" charset="2"/>
              <a:buChar char="v"/>
              <a:defRPr/>
            </a:pPr>
            <a:r>
              <a:rPr lang="en-US" sz="2200" dirty="0">
                <a:solidFill>
                  <a:srgbClr val="002060"/>
                </a:solidFill>
                <a:latin typeface="Pyidaungsu" pitchFamily="34" charset="0"/>
                <a:ea typeface="Myanmar3" pitchFamily="18" charset="0"/>
                <a:cs typeface="Pyidaungsu" pitchFamily="34" charset="0"/>
              </a:rPr>
              <a:t>Proliferation of WMD </a:t>
            </a:r>
            <a:r>
              <a:rPr lang="my-MM" sz="2200" dirty="0">
                <a:solidFill>
                  <a:srgbClr val="002060"/>
                </a:solidFill>
                <a:latin typeface="Pyidaungsu" pitchFamily="34" charset="0"/>
                <a:ea typeface="Myanmar3" pitchFamily="18" charset="0"/>
                <a:cs typeface="Pyidaungsu" pitchFamily="34" charset="0"/>
              </a:rPr>
              <a:t>နှင့်ပတ်သက်သည့် နိုင်ငံတစ်နိုင်ငံမှ တက္ကသိုလ်က ပါဝင် ပတ်သက်မှုရှိနေခြင်း၊</a:t>
            </a:r>
          </a:p>
          <a:p>
            <a:pPr marL="568325" indent="-395288" algn="just">
              <a:lnSpc>
                <a:spcPct val="120000"/>
              </a:lnSpc>
              <a:spcAft>
                <a:spcPts val="600"/>
              </a:spcAft>
              <a:buFont typeface="Wingdings" pitchFamily="2" charset="2"/>
              <a:buChar char="v"/>
              <a:defRPr/>
            </a:pPr>
            <a:r>
              <a:rPr lang="my-MM" sz="2200" dirty="0">
                <a:solidFill>
                  <a:srgbClr val="002060"/>
                </a:solidFill>
                <a:latin typeface="Pyidaungsu" pitchFamily="34" charset="0"/>
                <a:ea typeface="Myanmar3" pitchFamily="18" charset="0"/>
                <a:cs typeface="Pyidaungsu" pitchFamily="34" charset="0"/>
              </a:rPr>
              <a:t>ကုန်သွယ်မှု (သို့) ကုန်သွယ်မှုဆိုင်ရာငွေကြေး အထောက်အထားများတွင် ကုန်ပစ္စည်းဆိုင်ရာဖော်ပြချက်များသည် မတိကျ/မရိုးသားလှည့်စားထားခြင်း၊</a:t>
            </a:r>
          </a:p>
          <a:p>
            <a:pPr marL="568325" indent="-395288" algn="just">
              <a:lnSpc>
                <a:spcPct val="120000"/>
              </a:lnSpc>
              <a:spcAft>
                <a:spcPts val="600"/>
              </a:spcAft>
              <a:buFont typeface="Wingdings" pitchFamily="2" charset="2"/>
              <a:buChar char="v"/>
              <a:defRPr/>
            </a:pPr>
            <a:r>
              <a:rPr lang="my-MM" sz="2200" dirty="0">
                <a:solidFill>
                  <a:srgbClr val="002060"/>
                </a:solidFill>
                <a:latin typeface="Pyidaungsu" pitchFamily="34" charset="0"/>
                <a:ea typeface="Myanmar3" pitchFamily="18" charset="0"/>
                <a:cs typeface="Pyidaungsu" pitchFamily="34" charset="0"/>
              </a:rPr>
              <a:t>စာရွက်စာတမ်းများ (ဥပမာ သင်္ဘောတင်ပို့မှု၊ အကောက်ခွန်နှင့် ငွေပေးချေမှု) အထောက်အထားသည် အတု (သို့) လိမ်လည်ထားမှု များဖြစ်နေခြင်း၊</a:t>
            </a:r>
          </a:p>
          <a:p>
            <a:pPr marL="568325" indent="-395288" algn="just">
              <a:lnSpc>
                <a:spcPct val="120000"/>
              </a:lnSpc>
              <a:spcAft>
                <a:spcPts val="600"/>
              </a:spcAft>
              <a:buFont typeface="Wingdings" pitchFamily="2" charset="2"/>
              <a:buChar char="v"/>
              <a:defRPr/>
            </a:pPr>
            <a:r>
              <a:rPr lang="my-MM" sz="2200" dirty="0">
                <a:solidFill>
                  <a:srgbClr val="002060"/>
                </a:solidFill>
                <a:latin typeface="Pyidaungsu" pitchFamily="34" charset="0"/>
                <a:ea typeface="Myanmar3" pitchFamily="18" charset="0"/>
                <a:cs typeface="Pyidaungsu" pitchFamily="34" charset="0"/>
              </a:rPr>
              <a:t>စက်မှုလုပ်ငန်းသုံးကုန်ပစ္စည်းများအားဝယ်ယူရာတွင် ပုဂ္ဂိုလ်ရေးငွေစာရင်းကို အသုံးပြုခြင်း။</a:t>
            </a:r>
          </a:p>
        </p:txBody>
      </p:sp>
    </p:spTree>
    <p:extLst>
      <p:ext uri="{BB962C8B-B14F-4D97-AF65-F5344CB8AC3E}">
        <p14:creationId xmlns:p14="http://schemas.microsoft.com/office/powerpoint/2010/main" val="1654566218"/>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Text Box 3"/>
          <p:cNvSpPr txBox="1">
            <a:spLocks noChangeArrowheads="1"/>
          </p:cNvSpPr>
          <p:nvPr/>
        </p:nvSpPr>
        <p:spPr bwMode="auto">
          <a:xfrm>
            <a:off x="228600" y="381000"/>
            <a:ext cx="8610600"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lnSpc>
                <a:spcPct val="150000"/>
              </a:lnSpc>
              <a:spcAft>
                <a:spcPts val="600"/>
              </a:spcAft>
            </a:pPr>
            <a:r>
              <a:rPr lang="en-US" altLang="en-US" sz="2400" b="1" dirty="0">
                <a:solidFill>
                  <a:srgbClr val="002060"/>
                </a:solidFill>
                <a:latin typeface="Pyidaungsu" pitchFamily="34" charset="0"/>
                <a:ea typeface="Myanmar2" pitchFamily="34" charset="0"/>
                <a:cs typeface="Pyidaungsu" pitchFamily="34" charset="0"/>
              </a:rPr>
              <a:t>contextual factors and circumstances to understand the means of evasion sanction</a:t>
            </a:r>
          </a:p>
        </p:txBody>
      </p:sp>
      <p:sp>
        <p:nvSpPr>
          <p:cNvPr id="2" name="Rectangle 1"/>
          <p:cNvSpPr/>
          <p:nvPr/>
        </p:nvSpPr>
        <p:spPr>
          <a:xfrm>
            <a:off x="152400" y="1756047"/>
            <a:ext cx="8839200" cy="3425553"/>
          </a:xfrm>
          <a:prstGeom prst="rect">
            <a:avLst/>
          </a:prstGeom>
        </p:spPr>
        <p:txBody>
          <a:bodyPr wrap="square">
            <a:spAutoFit/>
          </a:bodyPr>
          <a:lstStyle/>
          <a:p>
            <a:pPr marL="457200" indent="-457200" algn="just">
              <a:lnSpc>
                <a:spcPct val="130000"/>
              </a:lnSpc>
              <a:spcAft>
                <a:spcPts val="1800"/>
              </a:spcAft>
              <a:buFont typeface="+mj-lt"/>
              <a:buAutoNum type="arabicParenR"/>
              <a:defRPr/>
            </a:pPr>
            <a:r>
              <a:rPr lang="en-US" sz="2200" dirty="0">
                <a:solidFill>
                  <a:srgbClr val="002060"/>
                </a:solidFill>
                <a:latin typeface="Pyidaungsu" pitchFamily="34" charset="0"/>
                <a:ea typeface="Myanmar3" pitchFamily="18" charset="0"/>
                <a:cs typeface="Pyidaungsu" pitchFamily="34" charset="0"/>
              </a:rPr>
              <a:t>Volume of International Financial Services (e.g. Financial Centers) </a:t>
            </a:r>
          </a:p>
          <a:p>
            <a:pPr marL="457200" indent="-457200" algn="just">
              <a:lnSpc>
                <a:spcPct val="130000"/>
              </a:lnSpc>
              <a:spcAft>
                <a:spcPts val="1800"/>
              </a:spcAft>
              <a:buFont typeface="+mj-lt"/>
              <a:buAutoNum type="arabicParenR"/>
              <a:defRPr/>
            </a:pPr>
            <a:r>
              <a:rPr lang="en-US" sz="2200" dirty="0">
                <a:solidFill>
                  <a:srgbClr val="002060"/>
                </a:solidFill>
                <a:latin typeface="Pyidaungsu" pitchFamily="34" charset="0"/>
                <a:ea typeface="Myanmar3" pitchFamily="18" charset="0"/>
                <a:cs typeface="Pyidaungsu" pitchFamily="34" charset="0"/>
              </a:rPr>
              <a:t>Level of AML/CFT compliance (e.g. CDD measure, BO controls)</a:t>
            </a:r>
          </a:p>
          <a:p>
            <a:pPr marL="457200" indent="-457200" algn="just">
              <a:lnSpc>
                <a:spcPct val="130000"/>
              </a:lnSpc>
              <a:spcAft>
                <a:spcPts val="1800"/>
              </a:spcAft>
              <a:buFont typeface="+mj-lt"/>
              <a:buAutoNum type="arabicParenR"/>
              <a:defRPr/>
            </a:pPr>
            <a:r>
              <a:rPr lang="en-US" sz="2200" dirty="0">
                <a:solidFill>
                  <a:srgbClr val="002060"/>
                </a:solidFill>
                <a:latin typeface="Pyidaungsu" pitchFamily="34" charset="0"/>
                <a:ea typeface="Myanmar3" pitchFamily="18" charset="0"/>
                <a:cs typeface="Pyidaungsu" pitchFamily="34" charset="0"/>
              </a:rPr>
              <a:t>Underlying Proliferation Risk (e.g. Dual-use, military good industries, </a:t>
            </a:r>
            <a:r>
              <a:rPr lang="en-US" sz="2200" dirty="0" err="1">
                <a:solidFill>
                  <a:srgbClr val="002060"/>
                </a:solidFill>
                <a:latin typeface="Pyidaungsu" pitchFamily="34" charset="0"/>
                <a:ea typeface="Myanmar3" pitchFamily="18" charset="0"/>
                <a:cs typeface="Pyidaungsu" pitchFamily="34" charset="0"/>
              </a:rPr>
              <a:t>Int</a:t>
            </a:r>
            <a:r>
              <a:rPr lang="en-US" sz="2200" dirty="0">
                <a:solidFill>
                  <a:srgbClr val="002060"/>
                </a:solidFill>
                <a:latin typeface="Pyidaungsu" pitchFamily="34" charset="0"/>
                <a:ea typeface="Myanmar3" pitchFamily="18" charset="0"/>
                <a:cs typeface="Pyidaungsu" pitchFamily="34" charset="0"/>
              </a:rPr>
              <a:t>; trading and shipping, presence of DPRK’s diplomatic)</a:t>
            </a:r>
          </a:p>
          <a:p>
            <a:pPr marL="457200" indent="-457200" algn="just">
              <a:lnSpc>
                <a:spcPct val="130000"/>
              </a:lnSpc>
              <a:spcAft>
                <a:spcPts val="1800"/>
              </a:spcAft>
              <a:buFont typeface="+mj-lt"/>
              <a:buAutoNum type="arabicParenR"/>
              <a:defRPr/>
            </a:pPr>
            <a:r>
              <a:rPr lang="en-US" sz="2200" dirty="0">
                <a:solidFill>
                  <a:srgbClr val="002060"/>
                </a:solidFill>
                <a:latin typeface="Pyidaungsu" pitchFamily="34" charset="0"/>
                <a:ea typeface="Myanmar3" pitchFamily="18" charset="0"/>
                <a:cs typeface="Pyidaungsu" pitchFamily="34" charset="0"/>
              </a:rPr>
              <a:t>Strength of Export Control, Customs and Border Controls and other Mitigation Measures</a:t>
            </a:r>
          </a:p>
        </p:txBody>
      </p:sp>
    </p:spTree>
    <p:extLst>
      <p:ext uri="{BB962C8B-B14F-4D97-AF65-F5344CB8AC3E}">
        <p14:creationId xmlns:p14="http://schemas.microsoft.com/office/powerpoint/2010/main" val="1639997736"/>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Text Box 3"/>
          <p:cNvSpPr txBox="1">
            <a:spLocks noChangeArrowheads="1"/>
          </p:cNvSpPr>
          <p:nvPr/>
        </p:nvSpPr>
        <p:spPr bwMode="auto">
          <a:xfrm>
            <a:off x="381000" y="1643516"/>
            <a:ext cx="8382000" cy="642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lnSpc>
                <a:spcPct val="150000"/>
              </a:lnSpc>
              <a:spcBef>
                <a:spcPct val="50000"/>
              </a:spcBef>
            </a:pPr>
            <a:r>
              <a:rPr lang="en-US" altLang="en-US" sz="2600" b="1" dirty="0">
                <a:solidFill>
                  <a:srgbClr val="002060"/>
                </a:solidFill>
                <a:latin typeface="Pyidaungsu" pitchFamily="34" charset="0"/>
                <a:ea typeface="Myanmar3" pitchFamily="18" charset="0"/>
                <a:cs typeface="Pyidaungsu" pitchFamily="34" charset="0"/>
              </a:rPr>
              <a:t>ML, FT &amp; PF </a:t>
            </a:r>
            <a:r>
              <a:rPr lang="my-MM" altLang="en-US" sz="2600" b="1" dirty="0">
                <a:solidFill>
                  <a:srgbClr val="002060"/>
                </a:solidFill>
                <a:latin typeface="Pyidaungsu" pitchFamily="34" charset="0"/>
                <a:ea typeface="Myanmar3" pitchFamily="18" charset="0"/>
                <a:cs typeface="Pyidaungsu" pitchFamily="34" charset="0"/>
              </a:rPr>
              <a:t>တို့၏တူညီမှုနှင့်ကွဲပြားမှုများ</a:t>
            </a:r>
            <a:endParaRPr lang="en-US" altLang="en-US" sz="2600" b="1" dirty="0">
              <a:solidFill>
                <a:srgbClr val="002060"/>
              </a:solidFill>
              <a:latin typeface="Pyidaungsu" pitchFamily="34" charset="0"/>
              <a:ea typeface="Myanmar3" pitchFamily="18" charset="0"/>
              <a:cs typeface="Pyidaungsu" pitchFamily="34" charset="0"/>
            </a:endParaRPr>
          </a:p>
        </p:txBody>
      </p:sp>
      <p:pic>
        <p:nvPicPr>
          <p:cNvPr id="2050" name="Picture 2" descr="Free Vector | Educational word card for children template. flash card for  language studying with umbrellas. antonyms, diversity concept. same and  different umbrellas"/>
          <p:cNvPicPr>
            <a:picLocks noChangeAspect="1" noChangeArrowheads="1"/>
          </p:cNvPicPr>
          <p:nvPr/>
        </p:nvPicPr>
        <p:blipFill rotWithShape="1">
          <a:blip r:embed="rId2">
            <a:extLst>
              <a:ext uri="{28A0092B-C50C-407E-A947-70E740481C1C}">
                <a14:useLocalDpi xmlns:a14="http://schemas.microsoft.com/office/drawing/2010/main" val="0"/>
              </a:ext>
            </a:extLst>
          </a:blip>
          <a:srcRect b="27990"/>
          <a:stretch/>
        </p:blipFill>
        <p:spPr bwMode="auto">
          <a:xfrm>
            <a:off x="1590675" y="2667000"/>
            <a:ext cx="5962650" cy="3045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0313279"/>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Text Box 3"/>
          <p:cNvSpPr txBox="1">
            <a:spLocks noChangeArrowheads="1"/>
          </p:cNvSpPr>
          <p:nvPr/>
        </p:nvSpPr>
        <p:spPr bwMode="auto">
          <a:xfrm>
            <a:off x="228600" y="1784212"/>
            <a:ext cx="8610600"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lnSpc>
                <a:spcPct val="150000"/>
              </a:lnSpc>
              <a:spcBef>
                <a:spcPct val="50000"/>
              </a:spcBef>
            </a:pPr>
            <a:r>
              <a:rPr lang="en-US" altLang="en-US" sz="2600" b="1" dirty="0">
                <a:solidFill>
                  <a:srgbClr val="002060"/>
                </a:solidFill>
                <a:latin typeface="Pyidaungsu" pitchFamily="34" charset="0"/>
                <a:ea typeface="Myanmar3" pitchFamily="18" charset="0"/>
                <a:cs typeface="Pyidaungsu" pitchFamily="34" charset="0"/>
              </a:rPr>
              <a:t>Proliferation of WMD </a:t>
            </a:r>
            <a:r>
              <a:rPr lang="en-US" altLang="en-US" sz="2600" b="1" dirty="0" err="1">
                <a:solidFill>
                  <a:srgbClr val="002060"/>
                </a:solidFill>
                <a:latin typeface="Pyidaungsu" pitchFamily="34" charset="0"/>
                <a:ea typeface="Myanmar3" pitchFamily="18" charset="0"/>
                <a:cs typeface="Pyidaungsu" pitchFamily="34" charset="0"/>
              </a:rPr>
              <a:t>ဆိုင်ရာ</a:t>
            </a:r>
            <a:r>
              <a:rPr lang="en-US" altLang="en-US" sz="2600" b="1" dirty="0">
                <a:solidFill>
                  <a:srgbClr val="002060"/>
                </a:solidFill>
                <a:latin typeface="Pyidaungsu" pitchFamily="34" charset="0"/>
                <a:ea typeface="Myanmar3" pitchFamily="18" charset="0"/>
                <a:cs typeface="Pyidaungsu" pitchFamily="34" charset="0"/>
              </a:rPr>
              <a:t> </a:t>
            </a:r>
            <a:r>
              <a:rPr lang="my-MM" altLang="en-US" sz="2600" b="1" dirty="0">
                <a:solidFill>
                  <a:srgbClr val="002060"/>
                </a:solidFill>
                <a:latin typeface="Pyidaungsu" pitchFamily="34" charset="0"/>
                <a:ea typeface="Myanmar3" pitchFamily="18" charset="0"/>
                <a:cs typeface="Pyidaungsu" pitchFamily="34" charset="0"/>
              </a:rPr>
              <a:t>ပြည်တွင်းမူဘောင်</a:t>
            </a:r>
            <a:endParaRPr lang="en-US" altLang="en-US" sz="2600" b="1" dirty="0">
              <a:solidFill>
                <a:srgbClr val="002060"/>
              </a:solidFill>
              <a:latin typeface="Pyidaungsu" pitchFamily="34" charset="0"/>
              <a:ea typeface="Myanmar3" pitchFamily="18" charset="0"/>
              <a:cs typeface="Pyidaungsu" pitchFamily="34" charset="0"/>
            </a:endParaRPr>
          </a:p>
        </p:txBody>
      </p:sp>
      <p:pic>
        <p:nvPicPr>
          <p:cNvPr id="6146" name="Picture 2" descr="Legal Advice Cartoon High Res Stock Images | Shutterstock"/>
          <p:cNvPicPr>
            <a:picLocks noChangeAspect="1" noChangeArrowheads="1"/>
          </p:cNvPicPr>
          <p:nvPr/>
        </p:nvPicPr>
        <p:blipFill rotWithShape="1">
          <a:blip r:embed="rId3">
            <a:extLst>
              <a:ext uri="{28A0092B-C50C-407E-A947-70E740481C1C}">
                <a14:useLocalDpi xmlns:a14="http://schemas.microsoft.com/office/drawing/2010/main" val="0"/>
              </a:ext>
            </a:extLst>
          </a:blip>
          <a:srcRect b="6507"/>
          <a:stretch/>
        </p:blipFill>
        <p:spPr bwMode="auto">
          <a:xfrm>
            <a:off x="2667000" y="2702217"/>
            <a:ext cx="4191000" cy="4155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0109645"/>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228600" y="1143000"/>
            <a:ext cx="8610600" cy="5715000"/>
          </a:xfrm>
        </p:spPr>
        <p:txBody>
          <a:bodyPr>
            <a:noAutofit/>
          </a:bodyPr>
          <a:lstStyle/>
          <a:p>
            <a:pPr marL="457200" indent="-457200" algn="just" eaLnBrk="1" hangingPunct="1">
              <a:lnSpc>
                <a:spcPct val="150000"/>
              </a:lnSpc>
              <a:spcBef>
                <a:spcPts val="0"/>
              </a:spcBef>
              <a:spcAft>
                <a:spcPts val="600"/>
              </a:spcAft>
              <a:buFont typeface="Wingdings" pitchFamily="2" charset="2"/>
              <a:buChar char="v"/>
              <a:defRPr/>
            </a:pPr>
            <a:r>
              <a:rPr lang="my-MM" altLang="en-US" sz="2000" dirty="0">
                <a:solidFill>
                  <a:srgbClr val="002060"/>
                </a:solidFill>
                <a:latin typeface="Pyidaungsu" pitchFamily="34" charset="0"/>
                <a:ea typeface="Pyidaungsu" pitchFamily="34" charset="0"/>
                <a:cs typeface="Pyidaungsu" pitchFamily="34" charset="0"/>
              </a:rPr>
              <a:t>အကြမ်းဖက်မှုတိုက်ဖျက်ရေးဥပဒေ (၂၀၁၄)</a:t>
            </a:r>
            <a:endParaRPr lang="en-US" altLang="en-US" sz="2000" dirty="0">
              <a:solidFill>
                <a:srgbClr val="002060"/>
              </a:solidFill>
              <a:latin typeface="Pyidaungsu" pitchFamily="34" charset="0"/>
              <a:ea typeface="Pyidaungsu" pitchFamily="34" charset="0"/>
              <a:cs typeface="Pyidaungsu" pitchFamily="34" charset="0"/>
            </a:endParaRPr>
          </a:p>
          <a:p>
            <a:pPr marL="457200" indent="-457200" algn="just" eaLnBrk="1" hangingPunct="1">
              <a:lnSpc>
                <a:spcPct val="150000"/>
              </a:lnSpc>
              <a:spcBef>
                <a:spcPts val="0"/>
              </a:spcBef>
              <a:spcAft>
                <a:spcPts val="600"/>
              </a:spcAft>
              <a:buFont typeface="Wingdings" pitchFamily="2" charset="2"/>
              <a:buChar char="v"/>
              <a:defRPr/>
            </a:pPr>
            <a:r>
              <a:rPr lang="my-MM" altLang="en-US" sz="2000" dirty="0">
                <a:solidFill>
                  <a:srgbClr val="002060"/>
                </a:solidFill>
                <a:latin typeface="Pyidaungsu" pitchFamily="34" charset="0"/>
                <a:ea typeface="Pyidaungsu" pitchFamily="34" charset="0"/>
                <a:cs typeface="Pyidaungsu" pitchFamily="34" charset="0"/>
              </a:rPr>
              <a:t>အကြမ်းဖက်မှုတိုက်ဖျက်ရေးဗဟိုအဖွဲ့၏ ၂၂-၂-၁၇ရက်စွဲပါအမိန့်အမှတ် (၁/၂၀၁၇)</a:t>
            </a:r>
            <a:endParaRPr lang="en-US" altLang="en-US" sz="2000" dirty="0">
              <a:solidFill>
                <a:srgbClr val="002060"/>
              </a:solidFill>
              <a:latin typeface="Pyidaungsu" pitchFamily="34" charset="0"/>
              <a:ea typeface="Pyidaungsu" pitchFamily="34" charset="0"/>
              <a:cs typeface="Pyidaungsu" pitchFamily="34" charset="0"/>
            </a:endParaRPr>
          </a:p>
          <a:p>
            <a:pPr marL="457200" indent="-457200" algn="just">
              <a:lnSpc>
                <a:spcPct val="150000"/>
              </a:lnSpc>
              <a:spcBef>
                <a:spcPts val="0"/>
              </a:spcBef>
              <a:spcAft>
                <a:spcPts val="600"/>
              </a:spcAft>
              <a:buFont typeface="Wingdings" pitchFamily="2" charset="2"/>
              <a:buChar char="v"/>
              <a:defRPr/>
            </a:pPr>
            <a:r>
              <a:rPr lang="en-US" altLang="en-US" sz="2000" dirty="0">
                <a:solidFill>
                  <a:srgbClr val="002060"/>
                </a:solidFill>
                <a:latin typeface="Pyidaungsu" pitchFamily="34" charset="0"/>
                <a:ea typeface="Pyidaungsu" pitchFamily="34" charset="0"/>
                <a:cs typeface="Pyidaungsu" pitchFamily="34" charset="0"/>
              </a:rPr>
              <a:t>CFT Working Committee </a:t>
            </a:r>
            <a:r>
              <a:rPr lang="my-MM" altLang="en-US" sz="2000" dirty="0">
                <a:solidFill>
                  <a:srgbClr val="002060"/>
                </a:solidFill>
                <a:latin typeface="Pyidaungsu" pitchFamily="34" charset="0"/>
                <a:ea typeface="Pyidaungsu" pitchFamily="34" charset="0"/>
                <a:cs typeface="Pyidaungsu" pitchFamily="34" charset="0"/>
              </a:rPr>
              <a:t>၏ </a:t>
            </a:r>
            <a:r>
              <a:rPr lang="en-US" altLang="en-US" sz="2000" dirty="0">
                <a:solidFill>
                  <a:srgbClr val="002060"/>
                </a:solidFill>
                <a:latin typeface="Pyidaungsu" pitchFamily="34" charset="0"/>
                <a:ea typeface="Pyidaungsu" pitchFamily="34" charset="0"/>
                <a:cs typeface="Pyidaungsu" pitchFamily="34" charset="0"/>
              </a:rPr>
              <a:t>Proliferation of WMD </a:t>
            </a:r>
            <a:r>
              <a:rPr lang="my-MM" altLang="en-US" sz="2000" dirty="0">
                <a:solidFill>
                  <a:srgbClr val="002060"/>
                </a:solidFill>
                <a:latin typeface="Pyidaungsu" pitchFamily="34" charset="0"/>
                <a:ea typeface="Pyidaungsu" pitchFamily="34" charset="0"/>
                <a:cs typeface="Pyidaungsu" pitchFamily="34" charset="0"/>
              </a:rPr>
              <a:t>ဆိုင်ရာ ညွှန်ကြားချက်အမှတ် (၁/၂၀၁၈)</a:t>
            </a:r>
          </a:p>
          <a:p>
            <a:pPr marL="457200" indent="-457200" algn="just">
              <a:lnSpc>
                <a:spcPct val="150000"/>
              </a:lnSpc>
              <a:spcBef>
                <a:spcPts val="0"/>
              </a:spcBef>
              <a:spcAft>
                <a:spcPts val="600"/>
              </a:spcAft>
              <a:buFont typeface="Wingdings" pitchFamily="2" charset="2"/>
              <a:buChar char="v"/>
              <a:defRPr/>
            </a:pPr>
            <a:r>
              <a:rPr lang="en-US" altLang="en-US" sz="2000" dirty="0">
                <a:solidFill>
                  <a:srgbClr val="002060"/>
                </a:solidFill>
                <a:latin typeface="Pyidaungsu" pitchFamily="34" charset="0"/>
                <a:ea typeface="Pyidaungsu" pitchFamily="34" charset="0"/>
                <a:cs typeface="Pyidaungsu" pitchFamily="34" charset="0"/>
              </a:rPr>
              <a:t>CFT Working Committee </a:t>
            </a:r>
            <a:r>
              <a:rPr lang="my-MM" altLang="en-US" sz="2000" dirty="0">
                <a:solidFill>
                  <a:srgbClr val="002060"/>
                </a:solidFill>
                <a:latin typeface="Pyidaungsu" pitchFamily="34" charset="0"/>
                <a:ea typeface="Pyidaungsu" pitchFamily="34" charset="0"/>
                <a:cs typeface="Pyidaungsu" pitchFamily="34" charset="0"/>
              </a:rPr>
              <a:t>၏ </a:t>
            </a:r>
            <a:r>
              <a:rPr lang="en-US" altLang="en-US" sz="2000" dirty="0">
                <a:solidFill>
                  <a:srgbClr val="002060"/>
                </a:solidFill>
                <a:latin typeface="Pyidaungsu" pitchFamily="34" charset="0"/>
                <a:ea typeface="Pyidaungsu" pitchFamily="34" charset="0"/>
                <a:cs typeface="Pyidaungsu" pitchFamily="34" charset="0"/>
              </a:rPr>
              <a:t>Proliferation of WMD </a:t>
            </a:r>
            <a:r>
              <a:rPr lang="my-MM" altLang="en-US" sz="2000" dirty="0">
                <a:solidFill>
                  <a:srgbClr val="002060"/>
                </a:solidFill>
                <a:latin typeface="Pyidaungsu" pitchFamily="34" charset="0"/>
                <a:ea typeface="Pyidaungsu" pitchFamily="34" charset="0"/>
                <a:cs typeface="Pyidaungsu" pitchFamily="34" charset="0"/>
              </a:rPr>
              <a:t>ဆိုင်ရာ ညွှန်ကြားချက်အမှတ် (၂/၂၀၁၈)</a:t>
            </a:r>
          </a:p>
          <a:p>
            <a:pPr marL="457200" indent="-457200" algn="just">
              <a:lnSpc>
                <a:spcPct val="150000"/>
              </a:lnSpc>
              <a:spcBef>
                <a:spcPts val="0"/>
              </a:spcBef>
              <a:spcAft>
                <a:spcPts val="600"/>
              </a:spcAft>
              <a:buFont typeface="Wingdings" pitchFamily="2" charset="2"/>
              <a:buChar char="v"/>
              <a:defRPr/>
            </a:pPr>
            <a:r>
              <a:rPr lang="my-MM" altLang="en-US" sz="2000" dirty="0">
                <a:solidFill>
                  <a:srgbClr val="002060"/>
                </a:solidFill>
                <a:latin typeface="Pyidaungsu" pitchFamily="34" charset="0"/>
                <a:ea typeface="Pyidaungsu" pitchFamily="34" charset="0"/>
                <a:cs typeface="Pyidaungsu" pitchFamily="34" charset="0"/>
              </a:rPr>
              <a:t>နိုင်ငံတော်သမ္မတရုံး၏ ၁၅-၁-၂၀၁၈ရက်စွဲပါ </a:t>
            </a:r>
            <a:r>
              <a:rPr lang="en-US" altLang="en-US" sz="2000" dirty="0">
                <a:solidFill>
                  <a:srgbClr val="002060"/>
                </a:solidFill>
                <a:latin typeface="Pyidaungsu" pitchFamily="34" charset="0"/>
                <a:ea typeface="Pyidaungsu" pitchFamily="34" charset="0"/>
                <a:cs typeface="Pyidaungsu" pitchFamily="34" charset="0"/>
              </a:rPr>
              <a:t>DPRK </a:t>
            </a:r>
            <a:r>
              <a:rPr lang="my-MM" altLang="en-US" sz="2000" dirty="0">
                <a:solidFill>
                  <a:srgbClr val="002060"/>
                </a:solidFill>
                <a:latin typeface="Pyidaungsu" pitchFamily="34" charset="0"/>
                <a:ea typeface="Pyidaungsu" pitchFamily="34" charset="0"/>
                <a:cs typeface="Pyidaungsu" pitchFamily="34" charset="0"/>
              </a:rPr>
              <a:t>အပေါ်ချမှတ်သည် </a:t>
            </a:r>
            <a:r>
              <a:rPr lang="en-US" altLang="en-US" sz="2000" dirty="0">
                <a:solidFill>
                  <a:srgbClr val="002060"/>
                </a:solidFill>
                <a:latin typeface="Pyidaungsu" pitchFamily="34" charset="0"/>
                <a:ea typeface="Pyidaungsu" pitchFamily="34" charset="0"/>
                <a:cs typeface="Pyidaungsu" pitchFamily="34" charset="0"/>
              </a:rPr>
              <a:t>UNSCR 2375/2397 </a:t>
            </a:r>
            <a:r>
              <a:rPr lang="my-MM" altLang="en-US" sz="2000" dirty="0">
                <a:solidFill>
                  <a:srgbClr val="002060"/>
                </a:solidFill>
                <a:latin typeface="Pyidaungsu" pitchFamily="34" charset="0"/>
                <a:ea typeface="Pyidaungsu" pitchFamily="34" charset="0"/>
                <a:cs typeface="Pyidaungsu" pitchFamily="34" charset="0"/>
              </a:rPr>
              <a:t>တို့နှင့်ပတ်သက်၍ လိုက်နာရန်ညွှန်ကြားချက်</a:t>
            </a:r>
          </a:p>
          <a:p>
            <a:pPr marL="457200" indent="-457200" algn="just">
              <a:lnSpc>
                <a:spcPct val="150000"/>
              </a:lnSpc>
              <a:spcBef>
                <a:spcPts val="0"/>
              </a:spcBef>
              <a:spcAft>
                <a:spcPts val="600"/>
              </a:spcAft>
              <a:buFont typeface="Wingdings" pitchFamily="2" charset="2"/>
              <a:buChar char="v"/>
              <a:defRPr/>
            </a:pPr>
            <a:r>
              <a:rPr lang="en-US" altLang="en-US" sz="2000" dirty="0">
                <a:solidFill>
                  <a:srgbClr val="002060"/>
                </a:solidFill>
                <a:latin typeface="Pyidaungsu" pitchFamily="34" charset="0"/>
                <a:ea typeface="Pyidaungsu" pitchFamily="34" charset="0"/>
                <a:cs typeface="Pyidaungsu" pitchFamily="34" charset="0"/>
              </a:rPr>
              <a:t>CFT Working Committee </a:t>
            </a:r>
            <a:r>
              <a:rPr lang="my-MM" altLang="en-US" sz="2000" dirty="0">
                <a:solidFill>
                  <a:srgbClr val="002060"/>
                </a:solidFill>
                <a:latin typeface="Pyidaungsu" pitchFamily="34" charset="0"/>
                <a:ea typeface="Pyidaungsu" pitchFamily="34" charset="0"/>
                <a:cs typeface="Pyidaungsu" pitchFamily="34" charset="0"/>
              </a:rPr>
              <a:t>၏ လူအများအပြားသေကျေစေသော လက်နက်များ</a:t>
            </a:r>
            <a:r>
              <a:rPr lang="en-US" altLang="en-US" sz="2000" dirty="0">
                <a:solidFill>
                  <a:srgbClr val="002060"/>
                </a:solidFill>
                <a:latin typeface="Pyidaungsu" pitchFamily="34" charset="0"/>
                <a:ea typeface="Pyidaungsu" pitchFamily="34" charset="0"/>
                <a:cs typeface="Pyidaungsu" pitchFamily="34" charset="0"/>
              </a:rPr>
              <a:t>  </a:t>
            </a:r>
            <a:r>
              <a:rPr lang="my-MM" altLang="en-US" sz="2000" dirty="0">
                <a:solidFill>
                  <a:srgbClr val="002060"/>
                </a:solidFill>
                <a:latin typeface="Pyidaungsu" pitchFamily="34" charset="0"/>
                <a:ea typeface="Pyidaungsu" pitchFamily="34" charset="0"/>
                <a:cs typeface="Pyidaungsu" pitchFamily="34" charset="0"/>
              </a:rPr>
              <a:t>ပြန့်ပွားရေးအပေါ် ငွေကြေးထောက်ပံ့မှုတိုက်ဖျက်ရေး နှင့် ပတ်သက်၍ လိုက်နာ</a:t>
            </a:r>
            <a:r>
              <a:rPr lang="en-US" altLang="en-US" sz="2000" dirty="0">
                <a:solidFill>
                  <a:srgbClr val="002060"/>
                </a:solidFill>
                <a:latin typeface="Pyidaungsu" pitchFamily="34" charset="0"/>
                <a:ea typeface="Pyidaungsu" pitchFamily="34" charset="0"/>
                <a:cs typeface="Pyidaungsu" pitchFamily="34" charset="0"/>
              </a:rPr>
              <a:t> </a:t>
            </a:r>
            <a:r>
              <a:rPr lang="my-MM" altLang="en-US" sz="2000" dirty="0">
                <a:solidFill>
                  <a:srgbClr val="002060"/>
                </a:solidFill>
                <a:latin typeface="Pyidaungsu" pitchFamily="34" charset="0"/>
                <a:ea typeface="Pyidaungsu" pitchFamily="34" charset="0"/>
                <a:cs typeface="Pyidaungsu" pitchFamily="34" charset="0"/>
              </a:rPr>
              <a:t>ဆောင်ရွက်ရမည့် အထောက်အကူပြုလမ်းညွှန်ချက်</a:t>
            </a:r>
            <a:endParaRPr lang="en-US" altLang="en-US" sz="2000" dirty="0">
              <a:solidFill>
                <a:srgbClr val="002060"/>
              </a:solidFill>
              <a:latin typeface="Pyidaungsu" pitchFamily="34" charset="0"/>
              <a:ea typeface="Pyidaungsu" pitchFamily="34" charset="0"/>
              <a:cs typeface="Pyidaungsu" pitchFamily="34" charset="0"/>
            </a:endParaRPr>
          </a:p>
        </p:txBody>
      </p:sp>
      <p:sp>
        <p:nvSpPr>
          <p:cNvPr id="3" name="Title 2"/>
          <p:cNvSpPr>
            <a:spLocks noGrp="1"/>
          </p:cNvSpPr>
          <p:nvPr>
            <p:ph type="title"/>
          </p:nvPr>
        </p:nvSpPr>
        <p:spPr>
          <a:xfrm>
            <a:off x="457200" y="381000"/>
            <a:ext cx="8229600" cy="715962"/>
          </a:xfrm>
        </p:spPr>
        <p:txBody>
          <a:bodyPr>
            <a:normAutofit/>
          </a:bodyPr>
          <a:lstStyle/>
          <a:p>
            <a:r>
              <a:rPr lang="my-MM" sz="2400" b="1" dirty="0">
                <a:solidFill>
                  <a:srgbClr val="002060"/>
                </a:solidFill>
                <a:latin typeface="Pyidaungsu" pitchFamily="34" charset="0"/>
                <a:cs typeface="Pyidaungsu" pitchFamily="34" charset="0"/>
              </a:rPr>
              <a:t>ပြည်တွင်း </a:t>
            </a:r>
            <a:r>
              <a:rPr lang="en-US" sz="2400" b="1" dirty="0">
                <a:solidFill>
                  <a:srgbClr val="002060"/>
                </a:solidFill>
                <a:latin typeface="Pyidaungsu" pitchFamily="34" charset="0"/>
                <a:cs typeface="Pyidaungsu" pitchFamily="34" charset="0"/>
              </a:rPr>
              <a:t>PF</a:t>
            </a:r>
            <a:r>
              <a:rPr lang="my-MM" sz="2400" b="1" dirty="0">
                <a:solidFill>
                  <a:srgbClr val="002060"/>
                </a:solidFill>
                <a:latin typeface="Pyidaungsu" pitchFamily="34" charset="0"/>
                <a:cs typeface="Pyidaungsu" pitchFamily="34" charset="0"/>
              </a:rPr>
              <a:t> မူဘောင်</a:t>
            </a:r>
            <a:endParaRPr lang="en-US" sz="2400" b="1" dirty="0">
              <a:solidFill>
                <a:srgbClr val="002060"/>
              </a:solidFill>
            </a:endParaRPr>
          </a:p>
        </p:txBody>
      </p:sp>
    </p:spTree>
    <p:extLst>
      <p:ext uri="{BB962C8B-B14F-4D97-AF65-F5344CB8AC3E}">
        <p14:creationId xmlns:p14="http://schemas.microsoft.com/office/powerpoint/2010/main" val="3342006028"/>
      </p:ext>
    </p:extLst>
  </p:cSld>
  <p:clrMapOvr>
    <a:masterClrMapping/>
  </p:clrMapOvr>
  <p:transition spd="slow" advTm="2762"/>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381000" y="1371600"/>
            <a:ext cx="8458200" cy="5715000"/>
          </a:xfrm>
        </p:spPr>
        <p:txBody>
          <a:bodyPr>
            <a:normAutofit/>
          </a:bodyPr>
          <a:lstStyle/>
          <a:p>
            <a:pPr marL="457200" indent="-457200" algn="just" eaLnBrk="1" hangingPunct="1">
              <a:lnSpc>
                <a:spcPct val="150000"/>
              </a:lnSpc>
              <a:spcAft>
                <a:spcPts val="600"/>
              </a:spcAft>
              <a:buFont typeface="Wingdings" pitchFamily="2" charset="2"/>
              <a:buChar char="v"/>
              <a:defRPr/>
            </a:pPr>
            <a:r>
              <a:rPr lang="my-MM" altLang="en-US" sz="2200" dirty="0">
                <a:solidFill>
                  <a:srgbClr val="002060"/>
                </a:solidFill>
                <a:latin typeface="Pyidaungsu" pitchFamily="34" charset="0"/>
                <a:ea typeface="Pyidaungsu" pitchFamily="34" charset="0"/>
                <a:cs typeface="Pyidaungsu" pitchFamily="34" charset="0"/>
              </a:rPr>
              <a:t>အကြမ်းဖက်မှုတိုက်ဖျက်ရေးဥပဒေ ပုဒ်မ ၆ (ဃ)</a:t>
            </a:r>
            <a:r>
              <a:rPr lang="en-US" altLang="en-US" sz="2200" dirty="0">
                <a:solidFill>
                  <a:srgbClr val="002060"/>
                </a:solidFill>
                <a:latin typeface="Pyidaungsu" pitchFamily="34" charset="0"/>
                <a:ea typeface="Pyidaungsu" pitchFamily="34" charset="0"/>
                <a:cs typeface="Pyidaungsu" pitchFamily="34" charset="0"/>
              </a:rPr>
              <a:t>၊</a:t>
            </a:r>
            <a:r>
              <a:rPr lang="my-MM" altLang="en-US" sz="2200" dirty="0">
                <a:solidFill>
                  <a:srgbClr val="002060"/>
                </a:solidFill>
                <a:latin typeface="Pyidaungsu" pitchFamily="34" charset="0"/>
                <a:ea typeface="Pyidaungsu" pitchFamily="34" charset="0"/>
                <a:cs typeface="Pyidaungsu" pitchFamily="34" charset="0"/>
              </a:rPr>
              <a:t> ပုဒ်မ ၇၂</a:t>
            </a:r>
            <a:endParaRPr lang="en-US" altLang="en-US" sz="2200" dirty="0">
              <a:solidFill>
                <a:srgbClr val="002060"/>
              </a:solidFill>
              <a:latin typeface="Pyidaungsu" pitchFamily="34" charset="0"/>
              <a:ea typeface="Pyidaungsu" pitchFamily="34" charset="0"/>
              <a:cs typeface="Pyidaungsu" pitchFamily="34" charset="0"/>
            </a:endParaRPr>
          </a:p>
          <a:p>
            <a:pPr marL="457200" indent="-457200" algn="just" eaLnBrk="1" hangingPunct="1">
              <a:lnSpc>
                <a:spcPct val="150000"/>
              </a:lnSpc>
              <a:spcAft>
                <a:spcPts val="600"/>
              </a:spcAft>
              <a:buFont typeface="Wingdings" pitchFamily="2" charset="2"/>
              <a:buChar char="v"/>
              <a:defRPr/>
            </a:pPr>
            <a:r>
              <a:rPr lang="my-MM" altLang="en-US" sz="2200" dirty="0">
                <a:solidFill>
                  <a:srgbClr val="002060"/>
                </a:solidFill>
                <a:latin typeface="Pyidaungsu" pitchFamily="34" charset="0"/>
                <a:ea typeface="Pyidaungsu" pitchFamily="34" charset="0"/>
                <a:cs typeface="Pyidaungsu" pitchFamily="34" charset="0"/>
              </a:rPr>
              <a:t>အကြမ်းဖက်မှုတိုက်ဖျက်ရေးဗဟိုအဖွဲ့၏ တာဝန်နှင့် လုပ်ပိုင်ခွင့်များ</a:t>
            </a:r>
            <a:r>
              <a:rPr lang="en-US" altLang="en-US" sz="2200" dirty="0">
                <a:solidFill>
                  <a:srgbClr val="002060"/>
                </a:solidFill>
                <a:latin typeface="Pyidaungsu" pitchFamily="34" charset="0"/>
                <a:ea typeface="Pyidaungsu" pitchFamily="34" charset="0"/>
                <a:cs typeface="Pyidaungsu" pitchFamily="34" charset="0"/>
              </a:rPr>
              <a:t>၊ </a:t>
            </a:r>
          </a:p>
          <a:p>
            <a:pPr marL="1082675" indent="-625475" algn="just" eaLnBrk="1" hangingPunct="1">
              <a:lnSpc>
                <a:spcPct val="150000"/>
              </a:lnSpc>
              <a:spcAft>
                <a:spcPts val="600"/>
              </a:spcAft>
              <a:buFont typeface="Wingdings" pitchFamily="2" charset="2"/>
              <a:buChar char="§"/>
              <a:defRPr/>
            </a:pPr>
            <a:r>
              <a:rPr lang="my-MM" altLang="en-US" sz="2200" dirty="0">
                <a:solidFill>
                  <a:srgbClr val="002060"/>
                </a:solidFill>
                <a:latin typeface="Pyidaungsu" pitchFamily="34" charset="0"/>
                <a:ea typeface="Pyidaungsu" pitchFamily="34" charset="0"/>
                <a:cs typeface="Pyidaungsu" pitchFamily="34" charset="0"/>
              </a:rPr>
              <a:t>အပြည်ပြည်ဆိုင်ရာ</a:t>
            </a:r>
            <a:r>
              <a:rPr lang="en-US" altLang="en-US" sz="2200" dirty="0">
                <a:solidFill>
                  <a:srgbClr val="002060"/>
                </a:solidFill>
                <a:latin typeface="Pyidaungsu" pitchFamily="34" charset="0"/>
                <a:ea typeface="Pyidaungsu" pitchFamily="34" charset="0"/>
                <a:cs typeface="Pyidaungsu" pitchFamily="34" charset="0"/>
              </a:rPr>
              <a:t> </a:t>
            </a:r>
            <a:r>
              <a:rPr lang="my-MM" altLang="en-US" sz="2200" dirty="0">
                <a:solidFill>
                  <a:srgbClr val="002060"/>
                </a:solidFill>
                <a:latin typeface="Pyidaungsu" pitchFamily="34" charset="0"/>
                <a:ea typeface="Pyidaungsu" pitchFamily="34" charset="0"/>
                <a:cs typeface="Pyidaungsu" pitchFamily="34" charset="0"/>
              </a:rPr>
              <a:t>ငြိမ်းချမ်းရေး၊ လုံခြုံရေးနှင့် တည်ငြိမ်ရေးကို ခြိမ်းခြောက်သည့် ဇီဝ၊</a:t>
            </a:r>
            <a:r>
              <a:rPr lang="en-US" altLang="en-US" sz="2200" dirty="0">
                <a:solidFill>
                  <a:srgbClr val="002060"/>
                </a:solidFill>
                <a:latin typeface="Pyidaungsu" pitchFamily="34" charset="0"/>
                <a:ea typeface="Pyidaungsu" pitchFamily="34" charset="0"/>
                <a:cs typeface="Pyidaungsu" pitchFamily="34" charset="0"/>
              </a:rPr>
              <a:t> </a:t>
            </a:r>
            <a:r>
              <a:rPr lang="my-MM" altLang="en-US" sz="2200" dirty="0">
                <a:solidFill>
                  <a:srgbClr val="002060"/>
                </a:solidFill>
                <a:latin typeface="Pyidaungsu" pitchFamily="34" charset="0"/>
                <a:ea typeface="Pyidaungsu" pitchFamily="34" charset="0"/>
                <a:cs typeface="Pyidaungsu" pitchFamily="34" charset="0"/>
              </a:rPr>
              <a:t>ဓာတုနှင့် နျူကလီးယားလက်နက်များ၊ ရေဒီယိုသတ္တိကြွဒြပ်ပစ္စည်းများ</a:t>
            </a:r>
            <a:r>
              <a:rPr lang="en-US" altLang="en-US" sz="2200" dirty="0">
                <a:solidFill>
                  <a:srgbClr val="002060"/>
                </a:solidFill>
                <a:latin typeface="Pyidaungsu" pitchFamily="34" charset="0"/>
                <a:ea typeface="Pyidaungsu" pitchFamily="34" charset="0"/>
                <a:cs typeface="Pyidaungsu" pitchFamily="34" charset="0"/>
              </a:rPr>
              <a:t> </a:t>
            </a:r>
            <a:r>
              <a:rPr lang="my-MM" altLang="en-US" sz="2200" dirty="0">
                <a:solidFill>
                  <a:srgbClr val="002060"/>
                </a:solidFill>
                <a:latin typeface="Pyidaungsu" pitchFamily="34" charset="0"/>
                <a:ea typeface="Pyidaungsu" pitchFamily="34" charset="0"/>
                <a:cs typeface="Pyidaungsu" pitchFamily="34" charset="0"/>
              </a:rPr>
              <a:t>ပါဝင်သည့်</a:t>
            </a:r>
            <a:r>
              <a:rPr lang="en-US" altLang="en-US" sz="2200" dirty="0">
                <a:solidFill>
                  <a:srgbClr val="002060"/>
                </a:solidFill>
                <a:latin typeface="Pyidaungsu" pitchFamily="34" charset="0"/>
                <a:ea typeface="Pyidaungsu" pitchFamily="34" charset="0"/>
                <a:cs typeface="Pyidaungsu" pitchFamily="34" charset="0"/>
              </a:rPr>
              <a:t> </a:t>
            </a:r>
            <a:r>
              <a:rPr lang="my-MM" altLang="en-US" sz="2200" dirty="0">
                <a:solidFill>
                  <a:srgbClr val="002060"/>
                </a:solidFill>
                <a:latin typeface="Pyidaungsu" pitchFamily="34" charset="0"/>
                <a:ea typeface="Pyidaungsu" pitchFamily="34" charset="0"/>
                <a:cs typeface="Pyidaungsu" pitchFamily="34" charset="0"/>
              </a:rPr>
              <a:t>အဖျက်စွမ်းအား</a:t>
            </a:r>
            <a:r>
              <a:rPr lang="en-US" altLang="en-US" sz="2200" dirty="0">
                <a:solidFill>
                  <a:srgbClr val="002060"/>
                </a:solidFill>
                <a:latin typeface="Pyidaungsu" pitchFamily="34" charset="0"/>
                <a:ea typeface="Pyidaungsu" pitchFamily="34" charset="0"/>
                <a:cs typeface="Pyidaungsu" pitchFamily="34" charset="0"/>
              </a:rPr>
              <a:t> </a:t>
            </a:r>
            <a:r>
              <a:rPr lang="my-MM" altLang="en-US" sz="2200" dirty="0">
                <a:solidFill>
                  <a:srgbClr val="002060"/>
                </a:solidFill>
                <a:latin typeface="Pyidaungsu" pitchFamily="34" charset="0"/>
                <a:ea typeface="Pyidaungsu" pitchFamily="34" charset="0"/>
                <a:cs typeface="Pyidaungsu" pitchFamily="34" charset="0"/>
              </a:rPr>
              <a:t>ကြီးမားသော</a:t>
            </a:r>
            <a:r>
              <a:rPr lang="en-US" altLang="en-US" sz="2200" dirty="0">
                <a:solidFill>
                  <a:srgbClr val="002060"/>
                </a:solidFill>
                <a:latin typeface="Pyidaungsu" pitchFamily="34" charset="0"/>
                <a:ea typeface="Pyidaungsu" pitchFamily="34" charset="0"/>
                <a:cs typeface="Pyidaungsu" pitchFamily="34" charset="0"/>
              </a:rPr>
              <a:t> </a:t>
            </a:r>
            <a:r>
              <a:rPr lang="my-MM" altLang="en-US" sz="2200" dirty="0">
                <a:solidFill>
                  <a:srgbClr val="002060"/>
                </a:solidFill>
                <a:latin typeface="Pyidaungsu" pitchFamily="34" charset="0"/>
                <a:ea typeface="Pyidaungsu" pitchFamily="34" charset="0"/>
                <a:cs typeface="Pyidaungsu" pitchFamily="34" charset="0"/>
              </a:rPr>
              <a:t>လက်နက်များအား</a:t>
            </a:r>
            <a:r>
              <a:rPr lang="en-US" altLang="en-US" sz="2200" dirty="0">
                <a:solidFill>
                  <a:srgbClr val="002060"/>
                </a:solidFill>
                <a:latin typeface="Pyidaungsu" pitchFamily="34" charset="0"/>
                <a:ea typeface="Pyidaungsu" pitchFamily="34" charset="0"/>
                <a:cs typeface="Pyidaungsu" pitchFamily="34" charset="0"/>
              </a:rPr>
              <a:t> </a:t>
            </a:r>
            <a:r>
              <a:rPr lang="my-MM" altLang="en-US" sz="2200" dirty="0">
                <a:solidFill>
                  <a:srgbClr val="002060"/>
                </a:solidFill>
                <a:latin typeface="Pyidaungsu" pitchFamily="34" charset="0"/>
                <a:ea typeface="Pyidaungsu" pitchFamily="34" charset="0"/>
                <a:cs typeface="Pyidaungsu" pitchFamily="34" charset="0"/>
              </a:rPr>
              <a:t>တားဆီးကာကွယ်ရေး၊</a:t>
            </a:r>
            <a:r>
              <a:rPr lang="en-US" altLang="en-US" sz="2200" dirty="0">
                <a:solidFill>
                  <a:srgbClr val="002060"/>
                </a:solidFill>
                <a:latin typeface="Pyidaungsu" pitchFamily="34" charset="0"/>
                <a:ea typeface="Pyidaungsu" pitchFamily="34" charset="0"/>
                <a:cs typeface="Pyidaungsu" pitchFamily="34" charset="0"/>
              </a:rPr>
              <a:t> </a:t>
            </a:r>
            <a:r>
              <a:rPr lang="my-MM" altLang="en-US" sz="2200" spc="-50" dirty="0">
                <a:solidFill>
                  <a:srgbClr val="002060"/>
                </a:solidFill>
                <a:latin typeface="Pyidaungsu" pitchFamily="34" charset="0"/>
                <a:ea typeface="Pyidaungsu" pitchFamily="34" charset="0"/>
                <a:cs typeface="Pyidaungsu" pitchFamily="34" charset="0"/>
              </a:rPr>
              <a:t>ဖယ်ရှားရေး</a:t>
            </a:r>
            <a:r>
              <a:rPr lang="en-US" altLang="en-US" sz="2200" spc="-50" dirty="0">
                <a:solidFill>
                  <a:srgbClr val="002060"/>
                </a:solidFill>
                <a:latin typeface="Pyidaungsu" pitchFamily="34" charset="0"/>
                <a:ea typeface="Pyidaungsu" pitchFamily="34" charset="0"/>
                <a:cs typeface="Pyidaungsu" pitchFamily="34" charset="0"/>
              </a:rPr>
              <a:t> </a:t>
            </a:r>
            <a:r>
              <a:rPr lang="my-MM" altLang="en-US" sz="2200" spc="-50" dirty="0">
                <a:solidFill>
                  <a:srgbClr val="002060"/>
                </a:solidFill>
                <a:latin typeface="Pyidaungsu" pitchFamily="34" charset="0"/>
                <a:ea typeface="Pyidaungsu" pitchFamily="34" charset="0"/>
                <a:cs typeface="Pyidaungsu" pitchFamily="34" charset="0"/>
              </a:rPr>
              <a:t>နှင့်</a:t>
            </a:r>
            <a:r>
              <a:rPr lang="en-US" altLang="en-US" sz="2200" spc="-50" dirty="0">
                <a:solidFill>
                  <a:srgbClr val="002060"/>
                </a:solidFill>
                <a:latin typeface="Pyidaungsu" pitchFamily="34" charset="0"/>
                <a:ea typeface="Pyidaungsu" pitchFamily="34" charset="0"/>
                <a:cs typeface="Pyidaungsu" pitchFamily="34" charset="0"/>
              </a:rPr>
              <a:t> </a:t>
            </a:r>
            <a:r>
              <a:rPr lang="my-MM" altLang="en-US" sz="2200" spc="-50" dirty="0">
                <a:solidFill>
                  <a:srgbClr val="002060"/>
                </a:solidFill>
                <a:latin typeface="Pyidaungsu" pitchFamily="34" charset="0"/>
                <a:ea typeface="Pyidaungsu" pitchFamily="34" charset="0"/>
                <a:cs typeface="Pyidaungsu" pitchFamily="34" charset="0"/>
              </a:rPr>
              <a:t>ဖျက်ဆီးရေးတို့အတွက် လိုအပ်သောအစီအမံများ</a:t>
            </a:r>
            <a:r>
              <a:rPr lang="en-US" altLang="en-US" sz="2200" dirty="0">
                <a:solidFill>
                  <a:srgbClr val="002060"/>
                </a:solidFill>
                <a:latin typeface="Pyidaungsu" pitchFamily="34" charset="0"/>
                <a:ea typeface="Pyidaungsu" pitchFamily="34" charset="0"/>
                <a:cs typeface="Pyidaungsu" pitchFamily="34" charset="0"/>
              </a:rPr>
              <a:t> </a:t>
            </a:r>
            <a:r>
              <a:rPr lang="my-MM" altLang="en-US" sz="2200" dirty="0">
                <a:solidFill>
                  <a:srgbClr val="002060"/>
                </a:solidFill>
                <a:latin typeface="Pyidaungsu" pitchFamily="34" charset="0"/>
                <a:ea typeface="Pyidaungsu" pitchFamily="34" charset="0"/>
                <a:cs typeface="Pyidaungsu" pitchFamily="34" charset="0"/>
              </a:rPr>
              <a:t>ချမှတ်</a:t>
            </a:r>
            <a:r>
              <a:rPr lang="en-US" altLang="en-US" sz="2200" dirty="0">
                <a:solidFill>
                  <a:srgbClr val="002060"/>
                </a:solidFill>
                <a:latin typeface="Pyidaungsu" pitchFamily="34" charset="0"/>
                <a:ea typeface="Pyidaungsu" pitchFamily="34" charset="0"/>
                <a:cs typeface="Pyidaungsu" pitchFamily="34" charset="0"/>
              </a:rPr>
              <a:t> </a:t>
            </a:r>
            <a:r>
              <a:rPr lang="my-MM" altLang="en-US" sz="2200" dirty="0">
                <a:solidFill>
                  <a:srgbClr val="002060"/>
                </a:solidFill>
                <a:latin typeface="Pyidaungsu" pitchFamily="34" charset="0"/>
                <a:ea typeface="Pyidaungsu" pitchFamily="34" charset="0"/>
                <a:cs typeface="Pyidaungsu" pitchFamily="34" charset="0"/>
              </a:rPr>
              <a:t>ဆောင်ရွက်ခြင်း</a:t>
            </a:r>
            <a:r>
              <a:rPr lang="en-US" altLang="en-US" sz="2200" dirty="0">
                <a:solidFill>
                  <a:srgbClr val="002060"/>
                </a:solidFill>
                <a:latin typeface="Pyidaungsu" pitchFamily="34" charset="0"/>
                <a:ea typeface="Pyidaungsu" pitchFamily="34" charset="0"/>
                <a:cs typeface="Pyidaungsu" pitchFamily="34" charset="0"/>
              </a:rPr>
              <a:t>၊</a:t>
            </a:r>
          </a:p>
          <a:p>
            <a:pPr marL="1082675" indent="-625475" algn="just" eaLnBrk="1" hangingPunct="1">
              <a:lnSpc>
                <a:spcPct val="150000"/>
              </a:lnSpc>
              <a:spcAft>
                <a:spcPts val="600"/>
              </a:spcAft>
              <a:buFont typeface="Wingdings" pitchFamily="2" charset="2"/>
              <a:buChar char="§"/>
              <a:defRPr/>
            </a:pPr>
            <a:r>
              <a:rPr lang="my-MM" altLang="en-US" sz="2200" dirty="0">
                <a:solidFill>
                  <a:srgbClr val="002060"/>
                </a:solidFill>
                <a:latin typeface="Pyidaungsu" pitchFamily="34" charset="0"/>
                <a:ea typeface="Pyidaungsu" pitchFamily="34" charset="0"/>
                <a:cs typeface="Pyidaungsu" pitchFamily="34" charset="0"/>
              </a:rPr>
              <a:t>လိုအပ်သော အမိန့်နှင့်ညွှန်ကြားချက်များထုတ်ပြန်ခြင်း</a:t>
            </a:r>
            <a:endParaRPr lang="en-US" altLang="en-US" sz="2200" dirty="0">
              <a:solidFill>
                <a:srgbClr val="002060"/>
              </a:solidFill>
              <a:latin typeface="Pyidaungsu" pitchFamily="34" charset="0"/>
              <a:ea typeface="Pyidaungsu" pitchFamily="34" charset="0"/>
              <a:cs typeface="Pyidaungsu" pitchFamily="34" charset="0"/>
            </a:endParaRPr>
          </a:p>
        </p:txBody>
      </p:sp>
      <p:sp>
        <p:nvSpPr>
          <p:cNvPr id="3" name="Title 2"/>
          <p:cNvSpPr>
            <a:spLocks noGrp="1"/>
          </p:cNvSpPr>
          <p:nvPr>
            <p:ph type="title"/>
          </p:nvPr>
        </p:nvSpPr>
        <p:spPr>
          <a:xfrm>
            <a:off x="457200" y="381000"/>
            <a:ext cx="8229600" cy="715962"/>
          </a:xfrm>
        </p:spPr>
        <p:txBody>
          <a:bodyPr>
            <a:normAutofit/>
          </a:bodyPr>
          <a:lstStyle/>
          <a:p>
            <a:r>
              <a:rPr lang="my-MM" altLang="en-US" sz="2400" b="1" dirty="0">
                <a:solidFill>
                  <a:srgbClr val="002060"/>
                </a:solidFill>
                <a:latin typeface="Pyidaungsu" pitchFamily="34" charset="0"/>
                <a:ea typeface="Pyidaungsu" pitchFamily="34" charset="0"/>
                <a:cs typeface="Pyidaungsu" pitchFamily="34" charset="0"/>
              </a:rPr>
              <a:t>အကြမ်းဖက်မှုတိုက်ဖျက်ရေးဥပဒေ</a:t>
            </a:r>
            <a:endParaRPr lang="en-US" sz="2400" b="1" dirty="0">
              <a:solidFill>
                <a:srgbClr val="002060"/>
              </a:solidFill>
            </a:endParaRPr>
          </a:p>
        </p:txBody>
      </p:sp>
    </p:spTree>
    <p:extLst>
      <p:ext uri="{BB962C8B-B14F-4D97-AF65-F5344CB8AC3E}">
        <p14:creationId xmlns:p14="http://schemas.microsoft.com/office/powerpoint/2010/main" val="1287353145"/>
      </p:ext>
    </p:extLst>
  </p:cSld>
  <p:clrMapOvr>
    <a:masterClrMapping/>
  </p:clrMapOvr>
  <p:transition spd="slow" advTm="2762"/>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381000" y="1371600"/>
            <a:ext cx="8382000" cy="5715000"/>
          </a:xfrm>
        </p:spPr>
        <p:txBody>
          <a:bodyPr>
            <a:noAutofit/>
          </a:bodyPr>
          <a:lstStyle/>
          <a:p>
            <a:pPr marL="457200" indent="-457200" algn="just">
              <a:lnSpc>
                <a:spcPct val="130000"/>
              </a:lnSpc>
              <a:spcBef>
                <a:spcPts val="0"/>
              </a:spcBef>
              <a:spcAft>
                <a:spcPts val="600"/>
              </a:spcAft>
              <a:buFont typeface="Wingdings" pitchFamily="2" charset="2"/>
              <a:buChar char="v"/>
              <a:defRPr/>
            </a:pPr>
            <a:r>
              <a:rPr lang="en-US" altLang="en-US" sz="2200" dirty="0">
                <a:solidFill>
                  <a:srgbClr val="002060"/>
                </a:solidFill>
                <a:latin typeface="Pyidaungsu" pitchFamily="34" charset="0"/>
                <a:ea typeface="Pyidaungsu" pitchFamily="34" charset="0"/>
                <a:cs typeface="Pyidaungsu" pitchFamily="34" charset="0"/>
              </a:rPr>
              <a:t>UNSCR 2270 </a:t>
            </a:r>
            <a:r>
              <a:rPr lang="my-MM" altLang="en-US" sz="2200" dirty="0">
                <a:solidFill>
                  <a:srgbClr val="002060"/>
                </a:solidFill>
                <a:latin typeface="Pyidaungsu" pitchFamily="34" charset="0"/>
                <a:ea typeface="Pyidaungsu" pitchFamily="34" charset="0"/>
                <a:cs typeface="Pyidaungsu" pitchFamily="34" charset="0"/>
              </a:rPr>
              <a:t>နှင့်နောက်ဆက်တွဲဆုံးဖြတ်ချက်များပါ လူပုဂ္ဂိုလ်နှင့် အဖွဲ့အစည်း များမှ </a:t>
            </a:r>
          </a:p>
          <a:p>
            <a:pPr marL="857250" lvl="1" indent="-457200" algn="just">
              <a:lnSpc>
                <a:spcPct val="130000"/>
              </a:lnSpc>
              <a:spcBef>
                <a:spcPts val="0"/>
              </a:spcBef>
              <a:spcAft>
                <a:spcPts val="600"/>
              </a:spcAft>
              <a:buFont typeface="Wingdings" pitchFamily="2" charset="2"/>
              <a:buChar char="v"/>
              <a:defRPr/>
            </a:pPr>
            <a:r>
              <a:rPr lang="my-MM" altLang="en-US" sz="2200" dirty="0">
                <a:solidFill>
                  <a:srgbClr val="002060"/>
                </a:solidFill>
                <a:latin typeface="Pyidaungsu" pitchFamily="34" charset="0"/>
                <a:ea typeface="Pyidaungsu" pitchFamily="34" charset="0"/>
                <a:cs typeface="Pyidaungsu" pitchFamily="34" charset="0"/>
              </a:rPr>
              <a:t>တိုက်ရိုက်ဖြစ်စေ၊ သွယ်ဝိုက်၍ဖြစ်စေ </a:t>
            </a:r>
          </a:p>
          <a:p>
            <a:pPr marL="857250" lvl="1" indent="-457200" algn="just">
              <a:lnSpc>
                <a:spcPct val="130000"/>
              </a:lnSpc>
              <a:spcBef>
                <a:spcPts val="0"/>
              </a:spcBef>
              <a:spcAft>
                <a:spcPts val="600"/>
              </a:spcAft>
              <a:buFont typeface="Wingdings" pitchFamily="2" charset="2"/>
              <a:buChar char="v"/>
              <a:defRPr/>
            </a:pPr>
            <a:r>
              <a:rPr lang="my-MM" altLang="en-US" sz="2200" dirty="0">
                <a:solidFill>
                  <a:srgbClr val="002060"/>
                </a:solidFill>
                <a:latin typeface="Pyidaungsu" pitchFamily="34" charset="0"/>
                <a:ea typeface="Pyidaungsu" pitchFamily="34" charset="0"/>
                <a:cs typeface="Pyidaungsu" pitchFamily="34" charset="0"/>
              </a:rPr>
              <a:t>ပိုင်ဆိုင်သော (သို့) ထိန်းချုပ်ထားသော (သို့) ဆက်နွယ်သော </a:t>
            </a:r>
          </a:p>
          <a:p>
            <a:pPr marL="857250" lvl="1" indent="-457200" algn="just">
              <a:lnSpc>
                <a:spcPct val="130000"/>
              </a:lnSpc>
              <a:spcBef>
                <a:spcPts val="0"/>
              </a:spcBef>
              <a:spcAft>
                <a:spcPts val="600"/>
              </a:spcAft>
              <a:buFont typeface="Wingdings" pitchFamily="2" charset="2"/>
              <a:buChar char="v"/>
              <a:defRPr/>
            </a:pPr>
            <a:r>
              <a:rPr lang="my-MM" altLang="en-US" sz="2200" dirty="0">
                <a:solidFill>
                  <a:srgbClr val="002060"/>
                </a:solidFill>
                <a:latin typeface="Pyidaungsu" pitchFamily="34" charset="0"/>
                <a:ea typeface="Pyidaungsu" pitchFamily="34" charset="0"/>
                <a:cs typeface="Pyidaungsu" pitchFamily="34" charset="0"/>
              </a:rPr>
              <a:t>ငွေကြေးများနှင့်ပစ္စည်းများကို </a:t>
            </a:r>
          </a:p>
          <a:p>
            <a:pPr marL="857250" lvl="1" indent="-457200" algn="just">
              <a:lnSpc>
                <a:spcPct val="130000"/>
              </a:lnSpc>
              <a:spcBef>
                <a:spcPts val="0"/>
              </a:spcBef>
              <a:spcAft>
                <a:spcPts val="600"/>
              </a:spcAft>
              <a:buFont typeface="Wingdings" pitchFamily="2" charset="2"/>
              <a:buChar char="v"/>
              <a:defRPr/>
            </a:pPr>
            <a:r>
              <a:rPr lang="my-MM" altLang="en-US" sz="2200" dirty="0">
                <a:solidFill>
                  <a:srgbClr val="002060"/>
                </a:solidFill>
                <a:latin typeface="Pyidaungsu" pitchFamily="34" charset="0"/>
                <a:ea typeface="Pyidaungsu" pitchFamily="34" charset="0"/>
                <a:cs typeface="Pyidaungsu" pitchFamily="34" charset="0"/>
              </a:rPr>
              <a:t>နှောင့်နှေး ကြန့်ကြာမှုမရှိစေဘဲ သိမ်းဆည်းရန်။</a:t>
            </a:r>
          </a:p>
          <a:p>
            <a:pPr marL="463550" lvl="1" indent="-463550" algn="just">
              <a:lnSpc>
                <a:spcPct val="130000"/>
              </a:lnSpc>
              <a:spcBef>
                <a:spcPts val="0"/>
              </a:spcBef>
              <a:spcAft>
                <a:spcPts val="600"/>
              </a:spcAft>
              <a:buFont typeface="Wingdings" pitchFamily="2" charset="2"/>
              <a:buChar char="v"/>
              <a:defRPr/>
            </a:pPr>
            <a:r>
              <a:rPr lang="my-MM" altLang="en-US" sz="2200" dirty="0">
                <a:solidFill>
                  <a:srgbClr val="002060"/>
                </a:solidFill>
                <a:latin typeface="Pyidaungsu" pitchFamily="34" charset="0"/>
                <a:ea typeface="Pyidaungsu" pitchFamily="34" charset="0"/>
                <a:cs typeface="Pyidaungsu" pitchFamily="34" charset="0"/>
              </a:rPr>
              <a:t>မိမိတို့လက်ဝယ်တွင် ရှိ/မရှိ စိစစ်ရန်၊ </a:t>
            </a:r>
          </a:p>
          <a:p>
            <a:pPr marL="463550" lvl="1" indent="-463550" algn="just">
              <a:lnSpc>
                <a:spcPct val="130000"/>
              </a:lnSpc>
              <a:spcBef>
                <a:spcPts val="0"/>
              </a:spcBef>
              <a:spcAft>
                <a:spcPts val="600"/>
              </a:spcAft>
              <a:buFont typeface="Wingdings" pitchFamily="2" charset="2"/>
              <a:buChar char="v"/>
              <a:defRPr/>
            </a:pPr>
            <a:r>
              <a:rPr lang="my-MM" altLang="en-US" sz="2200" dirty="0">
                <a:solidFill>
                  <a:srgbClr val="002060"/>
                </a:solidFill>
                <a:latin typeface="Pyidaungsu" pitchFamily="34" charset="0"/>
                <a:ea typeface="Pyidaungsu" pitchFamily="34" charset="0"/>
                <a:cs typeface="Pyidaungsu" pitchFamily="34" charset="0"/>
              </a:rPr>
              <a:t>တွေ့ရှိချက်များကို အလုပ်လုပ်ရက် ၃ ရက် အတွင်း သတင်းပို့ရန်</a:t>
            </a:r>
          </a:p>
          <a:p>
            <a:pPr marL="463550" lvl="1" indent="-463550" algn="just">
              <a:lnSpc>
                <a:spcPct val="130000"/>
              </a:lnSpc>
              <a:spcBef>
                <a:spcPts val="0"/>
              </a:spcBef>
              <a:spcAft>
                <a:spcPts val="600"/>
              </a:spcAft>
              <a:buFont typeface="Wingdings" pitchFamily="2" charset="2"/>
              <a:buChar char="v"/>
              <a:defRPr/>
            </a:pPr>
            <a:r>
              <a:rPr lang="my-MM" altLang="en-US" sz="2200" dirty="0">
                <a:solidFill>
                  <a:srgbClr val="002060"/>
                </a:solidFill>
                <a:latin typeface="Pyidaungsu" pitchFamily="34" charset="0"/>
                <a:ea typeface="Pyidaungsu" pitchFamily="34" charset="0"/>
                <a:cs typeface="Pyidaungsu" pitchFamily="34" charset="0"/>
              </a:rPr>
              <a:t>ထိန်းချုပ်ထားသည့် ရန်ပုံငွေ စာရင်းအား သတင်းပို့ရန်</a:t>
            </a:r>
          </a:p>
          <a:p>
            <a:pPr marL="463550" lvl="1" indent="-463550" algn="just">
              <a:lnSpc>
                <a:spcPct val="130000"/>
              </a:lnSpc>
              <a:spcBef>
                <a:spcPts val="0"/>
              </a:spcBef>
              <a:spcAft>
                <a:spcPts val="600"/>
              </a:spcAft>
              <a:buFont typeface="Wingdings" pitchFamily="2" charset="2"/>
              <a:buChar char="v"/>
              <a:defRPr/>
            </a:pPr>
            <a:r>
              <a:rPr lang="my-MM" altLang="en-US" sz="2200" dirty="0">
                <a:solidFill>
                  <a:srgbClr val="002060"/>
                </a:solidFill>
                <a:latin typeface="Pyidaungsu" pitchFamily="34" charset="0"/>
                <a:ea typeface="Pyidaungsu" pitchFamily="34" charset="0"/>
                <a:cs typeface="Pyidaungsu" pitchFamily="34" charset="0"/>
              </a:rPr>
              <a:t>အရေးယူဆောင်ရွက်ထားရှိမှုများကို  အကြမ်းဖက်မှုတိုက်ဖျက်ရေးဗဟိုအဖွဲ့ထံ သတင်းပို့ရန်</a:t>
            </a:r>
            <a:endParaRPr lang="en-US" altLang="en-US" sz="2200" dirty="0">
              <a:solidFill>
                <a:srgbClr val="002060"/>
              </a:solidFill>
              <a:latin typeface="Pyidaungsu" pitchFamily="34" charset="0"/>
              <a:ea typeface="Pyidaungsu" pitchFamily="34" charset="0"/>
              <a:cs typeface="Pyidaungsu" pitchFamily="34" charset="0"/>
            </a:endParaRPr>
          </a:p>
        </p:txBody>
      </p:sp>
      <p:sp>
        <p:nvSpPr>
          <p:cNvPr id="3" name="Title 2"/>
          <p:cNvSpPr>
            <a:spLocks noGrp="1"/>
          </p:cNvSpPr>
          <p:nvPr>
            <p:ph type="title"/>
          </p:nvPr>
        </p:nvSpPr>
        <p:spPr>
          <a:xfrm>
            <a:off x="457200" y="381000"/>
            <a:ext cx="8229600" cy="715962"/>
          </a:xfrm>
        </p:spPr>
        <p:txBody>
          <a:bodyPr>
            <a:noAutofit/>
          </a:bodyPr>
          <a:lstStyle/>
          <a:p>
            <a:pPr>
              <a:lnSpc>
                <a:spcPct val="150000"/>
              </a:lnSpc>
            </a:pPr>
            <a:r>
              <a:rPr lang="my-MM" altLang="en-US" sz="2400" b="1" dirty="0">
                <a:solidFill>
                  <a:srgbClr val="002060"/>
                </a:solidFill>
                <a:latin typeface="Pyidaungsu" pitchFamily="34" charset="0"/>
                <a:ea typeface="Pyidaungsu" pitchFamily="34" charset="0"/>
                <a:cs typeface="Pyidaungsu" pitchFamily="34" charset="0"/>
              </a:rPr>
              <a:t>အကြမ်းဖက်မှုတိုက်ဖျက်ရေးဗဟိုအဖွဲ့၏ </a:t>
            </a:r>
            <a:br>
              <a:rPr lang="my-MM" altLang="en-US" sz="2400" b="1" dirty="0">
                <a:solidFill>
                  <a:srgbClr val="002060"/>
                </a:solidFill>
                <a:latin typeface="Pyidaungsu" pitchFamily="34" charset="0"/>
                <a:ea typeface="Pyidaungsu" pitchFamily="34" charset="0"/>
                <a:cs typeface="Pyidaungsu" pitchFamily="34" charset="0"/>
              </a:rPr>
            </a:br>
            <a:r>
              <a:rPr lang="my-MM" altLang="en-US" sz="2400" b="1" dirty="0">
                <a:solidFill>
                  <a:srgbClr val="002060"/>
                </a:solidFill>
                <a:latin typeface="Pyidaungsu" pitchFamily="34" charset="0"/>
                <a:ea typeface="Pyidaungsu" pitchFamily="34" charset="0"/>
                <a:cs typeface="Pyidaungsu" pitchFamily="34" charset="0"/>
              </a:rPr>
              <a:t>အမိန့်အမှတ် (၁/၂၀၁၇)</a:t>
            </a:r>
          </a:p>
        </p:txBody>
      </p:sp>
    </p:spTree>
    <p:extLst>
      <p:ext uri="{BB962C8B-B14F-4D97-AF65-F5344CB8AC3E}">
        <p14:creationId xmlns:p14="http://schemas.microsoft.com/office/powerpoint/2010/main" val="3612145567"/>
      </p:ext>
    </p:extLst>
  </p:cSld>
  <p:clrMapOvr>
    <a:masterClrMapping/>
  </p:clrMapOvr>
  <p:transition spd="slow" advTm="2762"/>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2"/>
          <p:cNvSpPr txBox="1">
            <a:spLocks noChangeArrowheads="1"/>
          </p:cNvSpPr>
          <p:nvPr/>
        </p:nvSpPr>
        <p:spPr bwMode="auto">
          <a:xfrm>
            <a:off x="144482" y="1336514"/>
            <a:ext cx="8847117" cy="5586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just">
              <a:lnSpc>
                <a:spcPts val="3600"/>
              </a:lnSpc>
              <a:spcAft>
                <a:spcPts val="600"/>
              </a:spcAft>
            </a:pPr>
            <a:r>
              <a:rPr lang="en-US" altLang="en-US" sz="1800" b="1" dirty="0">
                <a:solidFill>
                  <a:srgbClr val="002060"/>
                </a:solidFill>
                <a:latin typeface="Pyidaungsu" pitchFamily="34" charset="0"/>
                <a:ea typeface="Myanmar2" pitchFamily="34" charset="0"/>
                <a:cs typeface="Pyidaungsu" pitchFamily="34" charset="0"/>
              </a:rPr>
              <a:t>UNSCR 2270နှင့်</a:t>
            </a:r>
            <a:r>
              <a:rPr lang="en-US" altLang="en-US" sz="1800" b="1" dirty="0" err="1">
                <a:solidFill>
                  <a:srgbClr val="002060"/>
                </a:solidFill>
                <a:latin typeface="Pyidaungsu" pitchFamily="34" charset="0"/>
                <a:ea typeface="Myanmar2" pitchFamily="34" charset="0"/>
                <a:cs typeface="Pyidaungsu" pitchFamily="34" charset="0"/>
              </a:rPr>
              <a:t>နောက်ဆက်တွဲဆုံးဖြတ်ချက်များအရသတ်မှတ်ထားသည</a:t>
            </a:r>
            <a:r>
              <a:rPr lang="en-US" altLang="en-US" sz="1800" b="1" dirty="0">
                <a:solidFill>
                  <a:srgbClr val="002060"/>
                </a:solidFill>
                <a:latin typeface="Pyidaungsu" pitchFamily="34" charset="0"/>
                <a:ea typeface="Myanmar2" pitchFamily="34" charset="0"/>
                <a:cs typeface="Pyidaungsu" pitchFamily="34" charset="0"/>
              </a:rPr>
              <a:t>့်- </a:t>
            </a:r>
          </a:p>
          <a:p>
            <a:pPr marL="342900" indent="-342900" algn="just">
              <a:lnSpc>
                <a:spcPts val="3600"/>
              </a:lnSpc>
              <a:spcAft>
                <a:spcPts val="600"/>
              </a:spcAft>
              <a:buFont typeface="Arial" pitchFamily="34" charset="0"/>
              <a:buChar char="•"/>
            </a:pPr>
            <a:r>
              <a:rPr lang="en-US" altLang="en-US" sz="1800" dirty="0">
                <a:solidFill>
                  <a:srgbClr val="002060"/>
                </a:solidFill>
                <a:latin typeface="Pyidaungsu" pitchFamily="34" charset="0"/>
                <a:ea typeface="Myanmar2" pitchFamily="34" charset="0"/>
                <a:cs typeface="Pyidaungsu" pitchFamily="34" charset="0"/>
              </a:rPr>
              <a:t>DPRK </a:t>
            </a:r>
            <a:r>
              <a:rPr lang="en-US" altLang="en-US" sz="1800" dirty="0" err="1">
                <a:solidFill>
                  <a:srgbClr val="002060"/>
                </a:solidFill>
                <a:latin typeface="Pyidaungsu" pitchFamily="34" charset="0"/>
                <a:ea typeface="Myanmar2" pitchFamily="34" charset="0"/>
                <a:cs typeface="Pyidaungsu" pitchFamily="34" charset="0"/>
              </a:rPr>
              <a:t>နိုင်ငံသား</a:t>
            </a:r>
            <a:r>
              <a:rPr lang="en-US" altLang="en-US" sz="1800" dirty="0">
                <a:solidFill>
                  <a:srgbClr val="002060"/>
                </a:solidFill>
                <a:latin typeface="Pyidaungsu" pitchFamily="34" charset="0"/>
                <a:ea typeface="Myanmar2" pitchFamily="34" charset="0"/>
                <a:cs typeface="Pyidaungsu" pitchFamily="34" charset="0"/>
              </a:rPr>
              <a:t>/</a:t>
            </a:r>
            <a:r>
              <a:rPr lang="en-US" altLang="en-US" sz="1800" dirty="0" err="1">
                <a:solidFill>
                  <a:srgbClr val="002060"/>
                </a:solidFill>
                <a:latin typeface="Pyidaungsu" pitchFamily="34" charset="0"/>
                <a:ea typeface="Myanmar2" pitchFamily="34" charset="0"/>
                <a:cs typeface="Pyidaungsu" pitchFamily="34" charset="0"/>
              </a:rPr>
              <a:t>အဖွဲ့အစည်း</a:t>
            </a:r>
            <a:r>
              <a:rPr lang="en-US" altLang="en-US" sz="1800" dirty="0">
                <a:solidFill>
                  <a:srgbClr val="002060"/>
                </a:solidFill>
                <a:latin typeface="Pyidaungsu" pitchFamily="34" charset="0"/>
                <a:ea typeface="Myanmar2" pitchFamily="34" charset="0"/>
                <a:cs typeface="Pyidaungsu" pitchFamily="34" charset="0"/>
              </a:rPr>
              <a:t>/</a:t>
            </a:r>
            <a:r>
              <a:rPr lang="en-US" altLang="en-US" sz="1800" dirty="0" err="1">
                <a:solidFill>
                  <a:srgbClr val="002060"/>
                </a:solidFill>
                <a:latin typeface="Pyidaungsu" pitchFamily="34" charset="0"/>
                <a:ea typeface="Myanmar2" pitchFamily="34" charset="0"/>
                <a:cs typeface="Pyidaungsu" pitchFamily="34" charset="0"/>
              </a:rPr>
              <a:t>စီးပွားရေးလုပ်ငန်း</a:t>
            </a:r>
            <a:r>
              <a:rPr lang="en-US" altLang="en-US" sz="1800" dirty="0">
                <a:solidFill>
                  <a:srgbClr val="002060"/>
                </a:solidFill>
                <a:latin typeface="Pyidaungsu" pitchFamily="34" charset="0"/>
                <a:ea typeface="Myanmar2" pitchFamily="34" charset="0"/>
                <a:cs typeface="Pyidaungsu" pitchFamily="34" charset="0"/>
              </a:rPr>
              <a:t>/</a:t>
            </a:r>
            <a:r>
              <a:rPr lang="en-US" altLang="en-US" sz="1800" dirty="0" err="1">
                <a:solidFill>
                  <a:srgbClr val="002060"/>
                </a:solidFill>
                <a:latin typeface="Pyidaungsu" pitchFamily="34" charset="0"/>
                <a:ea typeface="Myanmar2" pitchFamily="34" charset="0"/>
                <a:cs typeface="Pyidaungsu" pitchFamily="34" charset="0"/>
              </a:rPr>
              <a:t>ဘဏ်များကို</a:t>
            </a:r>
            <a:r>
              <a:rPr lang="en-US" altLang="en-US" sz="1800" dirty="0">
                <a:solidFill>
                  <a:srgbClr val="002060"/>
                </a:solidFill>
                <a:latin typeface="Pyidaungsu" pitchFamily="34" charset="0"/>
                <a:ea typeface="Myanmar2" pitchFamily="34" charset="0"/>
                <a:cs typeface="Pyidaungsu" pitchFamily="34" charset="0"/>
              </a:rPr>
              <a:t> </a:t>
            </a:r>
            <a:r>
              <a:rPr lang="en-US" altLang="en-US" sz="1800" b="1" i="1" dirty="0" err="1">
                <a:solidFill>
                  <a:srgbClr val="002060"/>
                </a:solidFill>
                <a:latin typeface="Pyidaungsu" pitchFamily="34" charset="0"/>
                <a:ea typeface="Myanmar2" pitchFamily="34" charset="0"/>
                <a:cs typeface="Pyidaungsu" pitchFamily="34" charset="0"/>
              </a:rPr>
              <a:t>CDDပြုလုပ်ရန</a:t>
            </a:r>
            <a:r>
              <a:rPr lang="en-US" altLang="en-US" sz="1800" b="1" i="1" dirty="0">
                <a:solidFill>
                  <a:srgbClr val="002060"/>
                </a:solidFill>
                <a:latin typeface="Pyidaungsu" pitchFamily="34" charset="0"/>
                <a:ea typeface="Myanmar2" pitchFamily="34" charset="0"/>
                <a:cs typeface="Pyidaungsu" pitchFamily="34" charset="0"/>
              </a:rPr>
              <a:t>်</a:t>
            </a:r>
          </a:p>
          <a:p>
            <a:pPr marL="342900" indent="-342900" algn="just">
              <a:lnSpc>
                <a:spcPts val="3600"/>
              </a:lnSpc>
              <a:spcAft>
                <a:spcPts val="600"/>
              </a:spcAft>
              <a:buFont typeface="Arial" pitchFamily="34" charset="0"/>
              <a:buChar char="•"/>
            </a:pPr>
            <a:r>
              <a:rPr lang="en-US" altLang="en-US" sz="1800" dirty="0">
                <a:solidFill>
                  <a:srgbClr val="002060"/>
                </a:solidFill>
                <a:latin typeface="Pyidaungsu" pitchFamily="34" charset="0"/>
                <a:ea typeface="Myanmar2" pitchFamily="34" charset="0"/>
                <a:cs typeface="Pyidaungsu" pitchFamily="34" charset="0"/>
              </a:rPr>
              <a:t>DPRK ၏ </a:t>
            </a:r>
            <a:r>
              <a:rPr lang="en-US" altLang="en-US" sz="1800" dirty="0" err="1">
                <a:solidFill>
                  <a:srgbClr val="002060"/>
                </a:solidFill>
                <a:latin typeface="Pyidaungsu" pitchFamily="34" charset="0"/>
                <a:ea typeface="Myanmar2" pitchFamily="34" charset="0"/>
                <a:cs typeface="Pyidaungsu" pitchFamily="34" charset="0"/>
              </a:rPr>
              <a:t>လက်အောက်ခံဘဏ်များ</a:t>
            </a:r>
            <a:r>
              <a:rPr lang="en-US" altLang="en-US" sz="1800" dirty="0">
                <a:solidFill>
                  <a:srgbClr val="002060"/>
                </a:solidFill>
                <a:latin typeface="Pyidaungsu" pitchFamily="34" charset="0"/>
                <a:ea typeface="Myanmar2" pitchFamily="34" charset="0"/>
                <a:cs typeface="Pyidaungsu" pitchFamily="34" charset="0"/>
              </a:rPr>
              <a:t>၊ </a:t>
            </a:r>
            <a:r>
              <a:rPr lang="en-US" altLang="en-US" sz="1800" dirty="0" err="1">
                <a:solidFill>
                  <a:srgbClr val="002060"/>
                </a:solidFill>
                <a:latin typeface="Pyidaungsu" pitchFamily="34" charset="0"/>
                <a:ea typeface="Myanmar2" pitchFamily="34" charset="0"/>
                <a:cs typeface="Pyidaungsu" pitchFamily="34" charset="0"/>
              </a:rPr>
              <a:t>ငွေကြေးလ</a:t>
            </a:r>
            <a:r>
              <a:rPr lang="en-US" altLang="en-US" sz="1800" dirty="0">
                <a:solidFill>
                  <a:srgbClr val="002060"/>
                </a:solidFill>
                <a:latin typeface="Pyidaungsu" pitchFamily="34" charset="0"/>
                <a:ea typeface="Myanmar2" pitchFamily="34" charset="0"/>
                <a:cs typeface="Pyidaungsu" pitchFamily="34" charset="0"/>
              </a:rPr>
              <a:t>ွှ</a:t>
            </a:r>
            <a:r>
              <a:rPr lang="en-US" altLang="en-US" sz="1800" dirty="0" err="1">
                <a:solidFill>
                  <a:srgbClr val="002060"/>
                </a:solidFill>
                <a:latin typeface="Pyidaungsu" pitchFamily="34" charset="0"/>
                <a:ea typeface="Myanmar2" pitchFamily="34" charset="0"/>
                <a:cs typeface="Pyidaungsu" pitchFamily="34" charset="0"/>
              </a:rPr>
              <a:t>ဲပြောင်းသည</a:t>
            </a:r>
            <a:r>
              <a:rPr lang="en-US" altLang="en-US" sz="1800" dirty="0">
                <a:solidFill>
                  <a:srgbClr val="002060"/>
                </a:solidFill>
                <a:latin typeface="Pyidaungsu" pitchFamily="34" charset="0"/>
                <a:ea typeface="Myanmar2" pitchFamily="34" charset="0"/>
                <a:cs typeface="Pyidaungsu" pitchFamily="34" charset="0"/>
              </a:rPr>
              <a:t>့် </a:t>
            </a:r>
            <a:r>
              <a:rPr lang="en-US" altLang="en-US" sz="1800" dirty="0" err="1">
                <a:solidFill>
                  <a:srgbClr val="002060"/>
                </a:solidFill>
                <a:latin typeface="Pyidaungsu" pitchFamily="34" charset="0"/>
                <a:ea typeface="Myanmar2" pitchFamily="34" charset="0"/>
                <a:cs typeface="Pyidaungsu" pitchFamily="34" charset="0"/>
              </a:rPr>
              <a:t>ဘဏ်များဆိုင်ရာ</a:t>
            </a:r>
            <a:r>
              <a:rPr lang="en-US" altLang="en-US" sz="1800" dirty="0">
                <a:solidFill>
                  <a:srgbClr val="002060"/>
                </a:solidFill>
                <a:latin typeface="Pyidaungsu" pitchFamily="34" charset="0"/>
                <a:ea typeface="Myanmar2" pitchFamily="34" charset="0"/>
                <a:cs typeface="Pyidaungsu" pitchFamily="34" charset="0"/>
              </a:rPr>
              <a:t> </a:t>
            </a:r>
            <a:r>
              <a:rPr lang="en-US" altLang="en-US" sz="1800" dirty="0" err="1">
                <a:solidFill>
                  <a:srgbClr val="002060"/>
                </a:solidFill>
                <a:latin typeface="Pyidaungsu" pitchFamily="34" charset="0"/>
                <a:ea typeface="Myanmar2" pitchFamily="34" charset="0"/>
                <a:cs typeface="Pyidaungsu" pitchFamily="34" charset="0"/>
              </a:rPr>
              <a:t>ငွေကြေး</a:t>
            </a:r>
            <a:r>
              <a:rPr lang="en-US" altLang="en-US" sz="1800" dirty="0">
                <a:solidFill>
                  <a:srgbClr val="002060"/>
                </a:solidFill>
                <a:latin typeface="Pyidaungsu" pitchFamily="34" charset="0"/>
                <a:ea typeface="Myanmar2" pitchFamily="34" charset="0"/>
                <a:cs typeface="Pyidaungsu" pitchFamily="34" charset="0"/>
              </a:rPr>
              <a:t> လွှ</a:t>
            </a:r>
            <a:r>
              <a:rPr lang="en-US" altLang="en-US" sz="1800" dirty="0" err="1">
                <a:solidFill>
                  <a:srgbClr val="002060"/>
                </a:solidFill>
                <a:latin typeface="Pyidaungsu" pitchFamily="34" charset="0"/>
                <a:ea typeface="Myanmar2" pitchFamily="34" charset="0"/>
                <a:cs typeface="Pyidaungsu" pitchFamily="34" charset="0"/>
              </a:rPr>
              <a:t>ဲပြောင်းဆောင်ရွက်မှုများကို</a:t>
            </a:r>
            <a:r>
              <a:rPr lang="en-US" altLang="en-US" sz="1800" dirty="0">
                <a:solidFill>
                  <a:srgbClr val="002060"/>
                </a:solidFill>
                <a:latin typeface="Pyidaungsu" pitchFamily="34" charset="0"/>
                <a:ea typeface="Myanmar2" pitchFamily="34" charset="0"/>
                <a:cs typeface="Pyidaungsu" pitchFamily="34" charset="0"/>
              </a:rPr>
              <a:t> </a:t>
            </a:r>
            <a:r>
              <a:rPr lang="en-US" altLang="en-US" sz="1800" b="1" i="1" dirty="0">
                <a:solidFill>
                  <a:srgbClr val="002060"/>
                </a:solidFill>
                <a:latin typeface="Pyidaungsu" pitchFamily="34" charset="0"/>
                <a:ea typeface="Myanmar2" pitchFamily="34" charset="0"/>
                <a:cs typeface="Pyidaungsu" pitchFamily="34" charset="0"/>
              </a:rPr>
              <a:t>FIU </a:t>
            </a:r>
            <a:r>
              <a:rPr lang="en-US" altLang="en-US" sz="1800" b="1" i="1" dirty="0" err="1">
                <a:solidFill>
                  <a:srgbClr val="002060"/>
                </a:solidFill>
                <a:latin typeface="Pyidaungsu" pitchFamily="34" charset="0"/>
                <a:ea typeface="Myanmar2" pitchFamily="34" charset="0"/>
                <a:cs typeface="Pyidaungsu" pitchFamily="34" charset="0"/>
              </a:rPr>
              <a:t>သို့သတင်းပို့ရန</a:t>
            </a:r>
            <a:r>
              <a:rPr lang="en-US" altLang="en-US" sz="1800" b="1" i="1" dirty="0">
                <a:solidFill>
                  <a:srgbClr val="002060"/>
                </a:solidFill>
                <a:latin typeface="Pyidaungsu" pitchFamily="34" charset="0"/>
                <a:ea typeface="Myanmar2" pitchFamily="34" charset="0"/>
                <a:cs typeface="Pyidaungsu" pitchFamily="34" charset="0"/>
              </a:rPr>
              <a:t>်</a:t>
            </a:r>
          </a:p>
          <a:p>
            <a:pPr marL="342900" indent="-342900" algn="just">
              <a:lnSpc>
                <a:spcPts val="3600"/>
              </a:lnSpc>
              <a:spcAft>
                <a:spcPts val="600"/>
              </a:spcAft>
              <a:buFont typeface="Arial" pitchFamily="34" charset="0"/>
              <a:buChar char="•"/>
            </a:pPr>
            <a:r>
              <a:rPr lang="en-US" altLang="en-US" sz="1800" dirty="0" err="1">
                <a:solidFill>
                  <a:srgbClr val="002060"/>
                </a:solidFill>
                <a:latin typeface="Pyidaungsu" pitchFamily="34" charset="0"/>
                <a:ea typeface="Myanmar2" pitchFamily="34" charset="0"/>
                <a:cs typeface="Pyidaungsu" pitchFamily="34" charset="0"/>
              </a:rPr>
              <a:t>DPRK၏ငွေရေးကြေးရေးအဖွဲ့အစည်းနှင</a:t>
            </a:r>
            <a:r>
              <a:rPr lang="en-US" altLang="en-US" sz="1800" dirty="0">
                <a:solidFill>
                  <a:srgbClr val="002060"/>
                </a:solidFill>
                <a:latin typeface="Pyidaungsu" pitchFamily="34" charset="0"/>
                <a:ea typeface="Myanmar2" pitchFamily="34" charset="0"/>
                <a:cs typeface="Pyidaungsu" pitchFamily="34" charset="0"/>
              </a:rPr>
              <a:t>့်</a:t>
            </a:r>
            <a:r>
              <a:rPr lang="en-US" altLang="en-US" sz="1800" dirty="0" err="1">
                <a:solidFill>
                  <a:srgbClr val="002060"/>
                </a:solidFill>
                <a:latin typeface="Pyidaungsu" pitchFamily="34" charset="0"/>
                <a:ea typeface="Myanmar2" pitchFamily="34" charset="0"/>
                <a:cs typeface="Pyidaungsu" pitchFamily="34" charset="0"/>
              </a:rPr>
              <a:t>ပတ်သက်မှုရှိပါက</a:t>
            </a:r>
            <a:r>
              <a:rPr lang="en-US" altLang="en-US" sz="1800" dirty="0">
                <a:solidFill>
                  <a:srgbClr val="002060"/>
                </a:solidFill>
                <a:latin typeface="Pyidaungsu" pitchFamily="34" charset="0"/>
                <a:ea typeface="Myanmar2" pitchFamily="34" charset="0"/>
                <a:cs typeface="Pyidaungsu" pitchFamily="34" charset="0"/>
              </a:rPr>
              <a:t> FIU </a:t>
            </a:r>
            <a:r>
              <a:rPr lang="en-US" altLang="en-US" sz="1800" dirty="0" err="1">
                <a:solidFill>
                  <a:srgbClr val="002060"/>
                </a:solidFill>
                <a:latin typeface="Pyidaungsu" pitchFamily="34" charset="0"/>
                <a:ea typeface="Myanmar2" pitchFamily="34" charset="0"/>
                <a:cs typeface="Pyidaungsu" pitchFamily="34" charset="0"/>
              </a:rPr>
              <a:t>သို</a:t>
            </a:r>
            <a:r>
              <a:rPr lang="en-US" altLang="en-US" sz="1800" dirty="0">
                <a:solidFill>
                  <a:srgbClr val="002060"/>
                </a:solidFill>
                <a:latin typeface="Pyidaungsu" pitchFamily="34" charset="0"/>
                <a:ea typeface="Myanmar2" pitchFamily="34" charset="0"/>
                <a:cs typeface="Pyidaungsu" pitchFamily="34" charset="0"/>
              </a:rPr>
              <a:t>့ </a:t>
            </a:r>
            <a:r>
              <a:rPr lang="en-US" altLang="en-US" sz="1800" dirty="0" err="1">
                <a:solidFill>
                  <a:srgbClr val="002060"/>
                </a:solidFill>
                <a:latin typeface="Pyidaungsu" pitchFamily="34" charset="0"/>
                <a:ea typeface="Myanmar2" pitchFamily="34" charset="0"/>
                <a:cs typeface="Pyidaungsu" pitchFamily="34" charset="0"/>
              </a:rPr>
              <a:t>သတင်းပို့ရန</a:t>
            </a:r>
            <a:r>
              <a:rPr lang="en-US" altLang="en-US" sz="1800" dirty="0">
                <a:solidFill>
                  <a:srgbClr val="002060"/>
                </a:solidFill>
                <a:latin typeface="Pyidaungsu" pitchFamily="34" charset="0"/>
                <a:ea typeface="Myanmar2" pitchFamily="34" charset="0"/>
                <a:cs typeface="Pyidaungsu" pitchFamily="34" charset="0"/>
              </a:rPr>
              <a:t>်</a:t>
            </a:r>
          </a:p>
          <a:p>
            <a:pPr marL="342900" indent="-342900" algn="just">
              <a:lnSpc>
                <a:spcPts val="3600"/>
              </a:lnSpc>
              <a:spcAft>
                <a:spcPts val="600"/>
              </a:spcAft>
              <a:buFont typeface="Arial" pitchFamily="34" charset="0"/>
              <a:buChar char="•"/>
            </a:pPr>
            <a:r>
              <a:rPr lang="en-US" altLang="en-US" sz="1800" dirty="0" err="1">
                <a:solidFill>
                  <a:srgbClr val="002060"/>
                </a:solidFill>
                <a:latin typeface="Pyidaungsu" pitchFamily="34" charset="0"/>
                <a:ea typeface="Myanmar2" pitchFamily="34" charset="0"/>
                <a:cs typeface="Pyidaungsu" pitchFamily="34" charset="0"/>
              </a:rPr>
              <a:t>ငွေရေးကြေးရေးအဖွဲ့အစည်းများ</a:t>
            </a:r>
            <a:r>
              <a:rPr lang="en-US" altLang="en-US" sz="1800" dirty="0">
                <a:solidFill>
                  <a:srgbClr val="002060"/>
                </a:solidFill>
                <a:latin typeface="Pyidaungsu" pitchFamily="34" charset="0"/>
                <a:ea typeface="Myanmar2" pitchFamily="34" charset="0"/>
                <a:cs typeface="Pyidaungsu" pitchFamily="34" charset="0"/>
              </a:rPr>
              <a:t>/</a:t>
            </a:r>
            <a:r>
              <a:rPr lang="en-US" altLang="en-US" sz="1800" dirty="0" err="1">
                <a:solidFill>
                  <a:srgbClr val="002060"/>
                </a:solidFill>
                <a:latin typeface="Pyidaungsu" pitchFamily="34" charset="0"/>
                <a:ea typeface="Myanmar2" pitchFamily="34" charset="0"/>
                <a:cs typeface="Pyidaungsu" pitchFamily="34" charset="0"/>
              </a:rPr>
              <a:t>အာမခံလုပ်ငန်းများအနေဖြင</a:t>
            </a:r>
            <a:r>
              <a:rPr lang="en-US" altLang="en-US" sz="1800" dirty="0">
                <a:solidFill>
                  <a:srgbClr val="002060"/>
                </a:solidFill>
                <a:latin typeface="Pyidaungsu" pitchFamily="34" charset="0"/>
                <a:ea typeface="Myanmar2" pitchFamily="34" charset="0"/>
                <a:cs typeface="Pyidaungsu" pitchFamily="34" charset="0"/>
              </a:rPr>
              <a:t>့် </a:t>
            </a:r>
            <a:r>
              <a:rPr lang="en-US" altLang="en-US" sz="1800" b="1" i="1" dirty="0">
                <a:solidFill>
                  <a:srgbClr val="002060"/>
                </a:solidFill>
                <a:latin typeface="Pyidaungsu" pitchFamily="34" charset="0"/>
                <a:ea typeface="Myanmar2" pitchFamily="34" charset="0"/>
                <a:cs typeface="Pyidaungsu" pitchFamily="34" charset="0"/>
              </a:rPr>
              <a:t>DPRK </a:t>
            </a:r>
            <a:r>
              <a:rPr lang="en-US" altLang="en-US" sz="1800" b="1" i="1" dirty="0" err="1">
                <a:solidFill>
                  <a:srgbClr val="002060"/>
                </a:solidFill>
                <a:latin typeface="Pyidaungsu" pitchFamily="34" charset="0"/>
                <a:ea typeface="Myanmar2" pitchFamily="34" charset="0"/>
                <a:cs typeface="Pyidaungsu" pitchFamily="34" charset="0"/>
              </a:rPr>
              <a:t>ကုန်သင</a:t>
            </a:r>
            <a:r>
              <a:rPr lang="en-US" altLang="en-US" sz="1800" b="1" i="1" dirty="0">
                <a:solidFill>
                  <a:srgbClr val="002060"/>
                </a:solidFill>
                <a:latin typeface="Pyidaungsu" pitchFamily="34" charset="0"/>
                <a:ea typeface="Myanmar2" pitchFamily="34" charset="0"/>
                <a:cs typeface="Pyidaungsu" pitchFamily="34" charset="0"/>
              </a:rPr>
              <a:t>်္</a:t>
            </a:r>
            <a:r>
              <a:rPr lang="en-US" altLang="en-US" sz="1800" b="1" i="1" dirty="0" err="1">
                <a:solidFill>
                  <a:srgbClr val="002060"/>
                </a:solidFill>
                <a:latin typeface="Pyidaungsu" pitchFamily="34" charset="0"/>
                <a:ea typeface="Myanmar2" pitchFamily="34" charset="0"/>
                <a:cs typeface="Pyidaungsu" pitchFamily="34" charset="0"/>
              </a:rPr>
              <a:t>ဘော</a:t>
            </a:r>
            <a:r>
              <a:rPr lang="en-US" altLang="en-US" sz="1800" b="1" i="1" dirty="0">
                <a:solidFill>
                  <a:srgbClr val="002060"/>
                </a:solidFill>
                <a:latin typeface="Pyidaungsu" pitchFamily="34" charset="0"/>
                <a:ea typeface="Myanmar2" pitchFamily="34" charset="0"/>
                <a:cs typeface="Pyidaungsu" pitchFamily="34" charset="0"/>
              </a:rPr>
              <a:t> </a:t>
            </a:r>
            <a:r>
              <a:rPr lang="en-US" altLang="en-US" sz="1800" b="1" i="1" dirty="0" err="1">
                <a:solidFill>
                  <a:srgbClr val="002060"/>
                </a:solidFill>
                <a:latin typeface="Pyidaungsu" pitchFamily="34" charset="0"/>
                <a:ea typeface="Myanmar2" pitchFamily="34" charset="0"/>
                <a:cs typeface="Pyidaungsu" pitchFamily="34" charset="0"/>
              </a:rPr>
              <a:t>များအား</a:t>
            </a:r>
            <a:r>
              <a:rPr lang="my-MM" altLang="en-US" sz="1800" b="1" i="1" dirty="0">
                <a:solidFill>
                  <a:srgbClr val="002060"/>
                </a:solidFill>
                <a:latin typeface="Pyidaungsu" pitchFamily="34" charset="0"/>
                <a:ea typeface="Myanmar2" pitchFamily="34" charset="0"/>
                <a:cs typeface="Pyidaungsu" pitchFamily="34" charset="0"/>
              </a:rPr>
              <a:t> </a:t>
            </a:r>
            <a:r>
              <a:rPr lang="en-US" altLang="en-US" sz="1800" b="1" i="1" dirty="0" err="1">
                <a:solidFill>
                  <a:srgbClr val="002060"/>
                </a:solidFill>
                <a:latin typeface="Pyidaungsu" pitchFamily="34" charset="0"/>
                <a:ea typeface="Myanmar2" pitchFamily="34" charset="0"/>
                <a:cs typeface="Pyidaungsu" pitchFamily="34" charset="0"/>
              </a:rPr>
              <a:t>ဝန်ဆောင်မှု</a:t>
            </a:r>
            <a:r>
              <a:rPr lang="my-MM" altLang="en-US" sz="1800" b="1" i="1" dirty="0">
                <a:solidFill>
                  <a:srgbClr val="002060"/>
                </a:solidFill>
                <a:latin typeface="Pyidaungsu" pitchFamily="34" charset="0"/>
                <a:ea typeface="Myanmar2" pitchFamily="34" charset="0"/>
                <a:cs typeface="Pyidaungsu" pitchFamily="34" charset="0"/>
              </a:rPr>
              <a:t>မပေးရန်၊</a:t>
            </a:r>
            <a:endParaRPr lang="en-US" altLang="en-US" sz="1800" b="1" i="1" dirty="0">
              <a:solidFill>
                <a:srgbClr val="002060"/>
              </a:solidFill>
              <a:latin typeface="Pyidaungsu" pitchFamily="34" charset="0"/>
              <a:ea typeface="Myanmar2" pitchFamily="34" charset="0"/>
              <a:cs typeface="Pyidaungsu" pitchFamily="34" charset="0"/>
            </a:endParaRPr>
          </a:p>
          <a:p>
            <a:pPr marL="342900" indent="-342900" algn="just">
              <a:lnSpc>
                <a:spcPts val="3600"/>
              </a:lnSpc>
              <a:spcAft>
                <a:spcPts val="600"/>
              </a:spcAft>
              <a:buFont typeface="Arial" pitchFamily="34" charset="0"/>
              <a:buChar char="•"/>
            </a:pPr>
            <a:r>
              <a:rPr lang="en-US" altLang="en-US" sz="1800" dirty="0" err="1">
                <a:solidFill>
                  <a:srgbClr val="002060"/>
                </a:solidFill>
                <a:latin typeface="Pyidaungsu" pitchFamily="34" charset="0"/>
                <a:ea typeface="Myanmar2" pitchFamily="34" charset="0"/>
                <a:cs typeface="Pyidaungsu" pitchFamily="34" charset="0"/>
              </a:rPr>
              <a:t>ပင်လယ်ရေကြောင်းကုန်စည်ပို့ဆောင်ရေး</a:t>
            </a:r>
            <a:r>
              <a:rPr lang="en-US" altLang="en-US" sz="1800" dirty="0">
                <a:solidFill>
                  <a:srgbClr val="002060"/>
                </a:solidFill>
                <a:latin typeface="Pyidaungsu" pitchFamily="34" charset="0"/>
                <a:ea typeface="Myanmar2" pitchFamily="34" charset="0"/>
                <a:cs typeface="Pyidaungsu" pitchFamily="34" charset="0"/>
              </a:rPr>
              <a:t> </a:t>
            </a:r>
            <a:r>
              <a:rPr lang="en-US" altLang="en-US" sz="1800" dirty="0" err="1">
                <a:solidFill>
                  <a:srgbClr val="002060"/>
                </a:solidFill>
                <a:latin typeface="Pyidaungsu" pitchFamily="34" charset="0"/>
                <a:ea typeface="Myanmar2" pitchFamily="34" charset="0"/>
                <a:cs typeface="Pyidaungsu" pitchFamily="34" charset="0"/>
              </a:rPr>
              <a:t>ကုမ္ပဏီ</a:t>
            </a:r>
            <a:r>
              <a:rPr lang="en-US" altLang="en-US" sz="1800" dirty="0">
                <a:solidFill>
                  <a:srgbClr val="002060"/>
                </a:solidFill>
                <a:latin typeface="Pyidaungsu" pitchFamily="34" charset="0"/>
                <a:ea typeface="Myanmar2" pitchFamily="34" charset="0"/>
                <a:cs typeface="Pyidaungsu" pitchFamily="34" charset="0"/>
              </a:rPr>
              <a:t>/</a:t>
            </a:r>
            <a:r>
              <a:rPr lang="en-US" altLang="en-US" sz="1800" dirty="0" err="1">
                <a:solidFill>
                  <a:srgbClr val="002060"/>
                </a:solidFill>
                <a:latin typeface="Pyidaungsu" pitchFamily="34" charset="0"/>
                <a:ea typeface="Myanmar2" pitchFamily="34" charset="0"/>
                <a:cs typeface="Pyidaungsu" pitchFamily="34" charset="0"/>
              </a:rPr>
              <a:t>ကိုယ်စားလှယ်များက</a:t>
            </a:r>
            <a:r>
              <a:rPr lang="en-US" altLang="en-US" sz="1800" dirty="0">
                <a:solidFill>
                  <a:srgbClr val="002060"/>
                </a:solidFill>
                <a:latin typeface="Pyidaungsu" pitchFamily="34" charset="0"/>
                <a:ea typeface="Myanmar2" pitchFamily="34" charset="0"/>
                <a:cs typeface="Pyidaungsu" pitchFamily="34" charset="0"/>
              </a:rPr>
              <a:t> DPRK </a:t>
            </a:r>
            <a:r>
              <a:rPr lang="en-US" altLang="en-US" sz="1800" dirty="0" err="1">
                <a:solidFill>
                  <a:srgbClr val="002060"/>
                </a:solidFill>
                <a:latin typeface="Pyidaungsu" pitchFamily="34" charset="0"/>
                <a:ea typeface="Myanmar2" pitchFamily="34" charset="0"/>
                <a:cs typeface="Pyidaungsu" pitchFamily="34" charset="0"/>
              </a:rPr>
              <a:t>နိုင်ငံနှင</a:t>
            </a:r>
            <a:r>
              <a:rPr lang="en-US" altLang="en-US" sz="1800" dirty="0">
                <a:solidFill>
                  <a:srgbClr val="002060"/>
                </a:solidFill>
                <a:latin typeface="Pyidaungsu" pitchFamily="34" charset="0"/>
                <a:ea typeface="Myanmar2" pitchFamily="34" charset="0"/>
                <a:cs typeface="Pyidaungsu" pitchFamily="34" charset="0"/>
              </a:rPr>
              <a:t>့် </a:t>
            </a:r>
            <a:r>
              <a:rPr lang="en-US" altLang="en-US" sz="1800" dirty="0" err="1">
                <a:solidFill>
                  <a:srgbClr val="002060"/>
                </a:solidFill>
                <a:latin typeface="Pyidaungsu" pitchFamily="34" charset="0"/>
                <a:ea typeface="Myanmar2" pitchFamily="34" charset="0"/>
                <a:cs typeface="Pyidaungsu" pitchFamily="34" charset="0"/>
              </a:rPr>
              <a:t>ပတ်သက်သည</a:t>
            </a:r>
            <a:r>
              <a:rPr lang="en-US" altLang="en-US" sz="1800" dirty="0">
                <a:solidFill>
                  <a:srgbClr val="002060"/>
                </a:solidFill>
                <a:latin typeface="Pyidaungsu" pitchFamily="34" charset="0"/>
                <a:ea typeface="Myanmar2" pitchFamily="34" charset="0"/>
                <a:cs typeface="Pyidaungsu" pitchFamily="34" charset="0"/>
              </a:rPr>
              <a:t>့်လွှ</a:t>
            </a:r>
            <a:r>
              <a:rPr lang="en-US" altLang="en-US" sz="1800" dirty="0" err="1">
                <a:solidFill>
                  <a:srgbClr val="002060"/>
                </a:solidFill>
                <a:latin typeface="Pyidaungsu" pitchFamily="34" charset="0"/>
                <a:ea typeface="Myanmar2" pitchFamily="34" charset="0"/>
                <a:cs typeface="Pyidaungsu" pitchFamily="34" charset="0"/>
              </a:rPr>
              <a:t>ဲပြောင်းဆောင်ရွက်မှုမရှိစေရေး</a:t>
            </a:r>
            <a:r>
              <a:rPr lang="my-MM" altLang="en-US" sz="1800" dirty="0">
                <a:solidFill>
                  <a:srgbClr val="002060"/>
                </a:solidFill>
                <a:latin typeface="Pyidaungsu" pitchFamily="34" charset="0"/>
                <a:ea typeface="Myanmar2" pitchFamily="34" charset="0"/>
                <a:cs typeface="Pyidaungsu" pitchFamily="34" charset="0"/>
              </a:rPr>
              <a:t> </a:t>
            </a:r>
            <a:r>
              <a:rPr lang="en-US" altLang="en-US" sz="1800" b="1" i="1" dirty="0" err="1">
                <a:solidFill>
                  <a:srgbClr val="002060"/>
                </a:solidFill>
                <a:latin typeface="Pyidaungsu" pitchFamily="34" charset="0"/>
                <a:ea typeface="Myanmar2" pitchFamily="34" charset="0"/>
                <a:cs typeface="Pyidaungsu" pitchFamily="34" charset="0"/>
              </a:rPr>
              <a:t>စောင</a:t>
            </a:r>
            <a:r>
              <a:rPr lang="en-US" altLang="en-US" sz="1800" b="1" i="1" dirty="0">
                <a:solidFill>
                  <a:srgbClr val="002060"/>
                </a:solidFill>
                <a:latin typeface="Pyidaungsu" pitchFamily="34" charset="0"/>
                <a:ea typeface="Myanmar2" pitchFamily="34" charset="0"/>
                <a:cs typeface="Pyidaungsu" pitchFamily="34" charset="0"/>
              </a:rPr>
              <a:t>့်</a:t>
            </a:r>
            <a:r>
              <a:rPr lang="en-US" altLang="en-US" sz="1800" b="1" i="1" dirty="0" err="1">
                <a:solidFill>
                  <a:srgbClr val="002060"/>
                </a:solidFill>
                <a:latin typeface="Pyidaungsu" pitchFamily="34" charset="0"/>
                <a:ea typeface="Myanmar2" pitchFamily="34" charset="0"/>
                <a:cs typeface="Pyidaungsu" pitchFamily="34" charset="0"/>
              </a:rPr>
              <a:t>ကြည</a:t>
            </a:r>
            <a:r>
              <a:rPr lang="en-US" altLang="en-US" sz="1800" b="1" i="1" dirty="0">
                <a:solidFill>
                  <a:srgbClr val="002060"/>
                </a:solidFill>
                <a:latin typeface="Pyidaungsu" pitchFamily="34" charset="0"/>
                <a:ea typeface="Myanmar2" pitchFamily="34" charset="0"/>
                <a:cs typeface="Pyidaungsu" pitchFamily="34" charset="0"/>
              </a:rPr>
              <a:t>့် </a:t>
            </a:r>
            <a:r>
              <a:rPr lang="en-US" altLang="en-US" sz="1800" b="1" i="1" dirty="0" err="1">
                <a:solidFill>
                  <a:srgbClr val="002060"/>
                </a:solidFill>
                <a:latin typeface="Pyidaungsu" pitchFamily="34" charset="0"/>
                <a:ea typeface="Myanmar2" pitchFamily="34" charset="0"/>
                <a:cs typeface="Pyidaungsu" pitchFamily="34" charset="0"/>
              </a:rPr>
              <a:t>စစ်ဆေးရန</a:t>
            </a:r>
            <a:r>
              <a:rPr lang="en-US" altLang="en-US" sz="1800" b="1" i="1" dirty="0">
                <a:solidFill>
                  <a:srgbClr val="002060"/>
                </a:solidFill>
                <a:latin typeface="Pyidaungsu" pitchFamily="34" charset="0"/>
                <a:ea typeface="Myanmar2" pitchFamily="34" charset="0"/>
                <a:cs typeface="Pyidaungsu" pitchFamily="34" charset="0"/>
              </a:rPr>
              <a:t>်၊</a:t>
            </a:r>
          </a:p>
          <a:p>
            <a:pPr marL="342900" indent="-342900" algn="just">
              <a:lnSpc>
                <a:spcPts val="3600"/>
              </a:lnSpc>
              <a:spcAft>
                <a:spcPts val="600"/>
              </a:spcAft>
              <a:buFont typeface="Arial" pitchFamily="34" charset="0"/>
              <a:buChar char="•"/>
            </a:pPr>
            <a:r>
              <a:rPr lang="en-US" altLang="en-US" sz="1800" dirty="0">
                <a:solidFill>
                  <a:srgbClr val="002060"/>
                </a:solidFill>
                <a:latin typeface="Pyidaungsu" pitchFamily="34" charset="0"/>
                <a:ea typeface="Myanmar2" pitchFamily="34" charset="0"/>
                <a:cs typeface="Pyidaungsu" pitchFamily="34" charset="0"/>
              </a:rPr>
              <a:t>UNSCR1718ကော်မတီကသတ်မှတ်သည့်</a:t>
            </a:r>
            <a:r>
              <a:rPr lang="en-US" altLang="en-US" sz="1800" dirty="0" err="1">
                <a:solidFill>
                  <a:srgbClr val="002060"/>
                </a:solidFill>
                <a:latin typeface="Pyidaungsu" pitchFamily="34" charset="0"/>
                <a:ea typeface="Myanmar2" pitchFamily="34" charset="0"/>
                <a:cs typeface="Pyidaungsu" pitchFamily="34" charset="0"/>
              </a:rPr>
              <a:t>လူပုဂ္ဂိုလ</a:t>
            </a:r>
            <a:r>
              <a:rPr lang="en-US" altLang="en-US" sz="1800" dirty="0">
                <a:solidFill>
                  <a:srgbClr val="002060"/>
                </a:solidFill>
                <a:latin typeface="Pyidaungsu" pitchFamily="34" charset="0"/>
                <a:ea typeface="Myanmar2" pitchFamily="34" charset="0"/>
                <a:cs typeface="Pyidaungsu" pitchFamily="34" charset="0"/>
              </a:rPr>
              <a:t>်/</a:t>
            </a:r>
            <a:r>
              <a:rPr lang="en-US" altLang="en-US" sz="1800" dirty="0" err="1">
                <a:solidFill>
                  <a:srgbClr val="002060"/>
                </a:solidFill>
                <a:latin typeface="Pyidaungsu" pitchFamily="34" charset="0"/>
                <a:ea typeface="Myanmar2" pitchFamily="34" charset="0"/>
                <a:cs typeface="Pyidaungsu" pitchFamily="34" charset="0"/>
              </a:rPr>
              <a:t>အဖွဲ့အစည်းများ</a:t>
            </a:r>
            <a:r>
              <a:rPr lang="en-US" altLang="en-US" sz="1800" dirty="0">
                <a:solidFill>
                  <a:srgbClr val="002060"/>
                </a:solidFill>
                <a:latin typeface="Pyidaungsu" pitchFamily="34" charset="0"/>
                <a:ea typeface="Myanmar2" pitchFamily="34" charset="0"/>
                <a:cs typeface="Pyidaungsu" pitchFamily="34" charset="0"/>
              </a:rPr>
              <a:t>၏ </a:t>
            </a:r>
            <a:r>
              <a:rPr lang="en-US" altLang="en-US" sz="1800" dirty="0" err="1">
                <a:solidFill>
                  <a:srgbClr val="002060"/>
                </a:solidFill>
                <a:latin typeface="Pyidaungsu" pitchFamily="34" charset="0"/>
                <a:ea typeface="Myanmar2" pitchFamily="34" charset="0"/>
                <a:cs typeface="Pyidaungsu" pitchFamily="34" charset="0"/>
              </a:rPr>
              <a:t>တိုက်ရိုက</a:t>
            </a:r>
            <a:r>
              <a:rPr lang="en-US" altLang="en-US" sz="1800" dirty="0">
                <a:solidFill>
                  <a:srgbClr val="002060"/>
                </a:solidFill>
                <a:latin typeface="Pyidaungsu" pitchFamily="34" charset="0"/>
                <a:ea typeface="Myanmar2" pitchFamily="34" charset="0"/>
                <a:cs typeface="Pyidaungsu" pitchFamily="34" charset="0"/>
              </a:rPr>
              <a:t>်/ </a:t>
            </a:r>
            <a:r>
              <a:rPr lang="en-US" altLang="en-US" sz="1800" dirty="0" err="1">
                <a:solidFill>
                  <a:srgbClr val="002060"/>
                </a:solidFill>
                <a:latin typeface="Pyidaungsu" pitchFamily="34" charset="0"/>
                <a:ea typeface="Myanmar2" pitchFamily="34" charset="0"/>
                <a:cs typeface="Pyidaungsu" pitchFamily="34" charset="0"/>
              </a:rPr>
              <a:t>သွယ်ဝိုက</a:t>
            </a:r>
            <a:r>
              <a:rPr lang="en-US" altLang="en-US" sz="1800" dirty="0">
                <a:solidFill>
                  <a:srgbClr val="002060"/>
                </a:solidFill>
                <a:latin typeface="Pyidaungsu" pitchFamily="34" charset="0"/>
                <a:ea typeface="Myanmar2" pitchFamily="34" charset="0"/>
                <a:cs typeface="Pyidaungsu" pitchFamily="34" charset="0"/>
              </a:rPr>
              <a:t>်၍ </a:t>
            </a:r>
            <a:r>
              <a:rPr lang="en-US" altLang="en-US" sz="1800" dirty="0" err="1">
                <a:solidFill>
                  <a:srgbClr val="002060"/>
                </a:solidFill>
                <a:latin typeface="Pyidaungsu" pitchFamily="34" charset="0"/>
                <a:ea typeface="Myanmar2" pitchFamily="34" charset="0"/>
                <a:cs typeface="Pyidaungsu" pitchFamily="34" charset="0"/>
              </a:rPr>
              <a:t>ပိုင်ဆိုင်သည</a:t>
            </a:r>
            <a:r>
              <a:rPr lang="en-US" altLang="en-US" sz="1800" dirty="0">
                <a:solidFill>
                  <a:srgbClr val="002060"/>
                </a:solidFill>
                <a:latin typeface="Pyidaungsu" pitchFamily="34" charset="0"/>
                <a:ea typeface="Myanmar2" pitchFamily="34" charset="0"/>
                <a:cs typeface="Pyidaungsu" pitchFamily="34" charset="0"/>
              </a:rPr>
              <a:t>့် </a:t>
            </a:r>
            <a:r>
              <a:rPr lang="en-US" altLang="en-US" sz="1800" b="1" dirty="0" err="1">
                <a:solidFill>
                  <a:srgbClr val="002060"/>
                </a:solidFill>
                <a:latin typeface="Pyidaungsu" pitchFamily="34" charset="0"/>
                <a:ea typeface="Myanmar2" pitchFamily="34" charset="0"/>
                <a:cs typeface="Pyidaungsu" pitchFamily="34" charset="0"/>
              </a:rPr>
              <a:t>ငွေကြေး</a:t>
            </a:r>
            <a:r>
              <a:rPr lang="en-US" altLang="en-US" sz="1800" b="1" dirty="0">
                <a:solidFill>
                  <a:srgbClr val="002060"/>
                </a:solidFill>
                <a:latin typeface="Pyidaungsu" pitchFamily="34" charset="0"/>
                <a:ea typeface="Myanmar2" pitchFamily="34" charset="0"/>
                <a:cs typeface="Pyidaungsu" pitchFamily="34" charset="0"/>
              </a:rPr>
              <a:t>/</a:t>
            </a:r>
            <a:r>
              <a:rPr lang="en-US" altLang="en-US" sz="1800" b="1" dirty="0" err="1">
                <a:solidFill>
                  <a:srgbClr val="002060"/>
                </a:solidFill>
                <a:latin typeface="Pyidaungsu" pitchFamily="34" charset="0"/>
                <a:ea typeface="Myanmar2" pitchFamily="34" charset="0"/>
                <a:cs typeface="Pyidaungsu" pitchFamily="34" charset="0"/>
              </a:rPr>
              <a:t>ပစ္စည်းများကို</a:t>
            </a:r>
            <a:r>
              <a:rPr lang="en-US" altLang="en-US" sz="1800" b="1" dirty="0">
                <a:solidFill>
                  <a:srgbClr val="002060"/>
                </a:solidFill>
                <a:latin typeface="Pyidaungsu" pitchFamily="34" charset="0"/>
                <a:ea typeface="Myanmar2" pitchFamily="34" charset="0"/>
                <a:cs typeface="Pyidaungsu" pitchFamily="34" charset="0"/>
              </a:rPr>
              <a:t> </a:t>
            </a:r>
            <a:r>
              <a:rPr lang="en-US" altLang="en-US" sz="1800" b="1" dirty="0" err="1">
                <a:solidFill>
                  <a:srgbClr val="002060"/>
                </a:solidFill>
                <a:latin typeface="Pyidaungsu" pitchFamily="34" charset="0"/>
                <a:ea typeface="Myanmar2" pitchFamily="34" charset="0"/>
                <a:cs typeface="Pyidaungsu" pitchFamily="34" charset="0"/>
              </a:rPr>
              <a:t>ထိန်းချုပ်ရန်နှင</a:t>
            </a:r>
            <a:r>
              <a:rPr lang="en-US" altLang="en-US" sz="1800" b="1" dirty="0">
                <a:solidFill>
                  <a:srgbClr val="002060"/>
                </a:solidFill>
                <a:latin typeface="Pyidaungsu" pitchFamily="34" charset="0"/>
                <a:ea typeface="Myanmar2" pitchFamily="34" charset="0"/>
                <a:cs typeface="Pyidaungsu" pitchFamily="34" charset="0"/>
              </a:rPr>
              <a:t>့် </a:t>
            </a:r>
            <a:r>
              <a:rPr lang="my-MM" altLang="en-US" sz="1800" b="1" dirty="0">
                <a:solidFill>
                  <a:srgbClr val="002060"/>
                </a:solidFill>
                <a:latin typeface="Pyidaungsu" pitchFamily="34" charset="0"/>
                <a:ea typeface="Myanmar2" pitchFamily="34" charset="0"/>
                <a:cs typeface="Pyidaungsu" pitchFamily="34" charset="0"/>
              </a:rPr>
              <a:t>(</a:t>
            </a:r>
            <a:r>
              <a:rPr lang="en-US" altLang="en-US" sz="1800" b="1" dirty="0">
                <a:solidFill>
                  <a:srgbClr val="002060"/>
                </a:solidFill>
                <a:latin typeface="Pyidaungsu" pitchFamily="34" charset="0"/>
                <a:ea typeface="Myanmar2" pitchFamily="34" charset="0"/>
                <a:cs typeface="Pyidaungsu" pitchFamily="34" charset="0"/>
              </a:rPr>
              <a:t>၃</a:t>
            </a:r>
            <a:r>
              <a:rPr lang="my-MM" altLang="en-US" sz="1800" b="1" dirty="0">
                <a:solidFill>
                  <a:srgbClr val="002060"/>
                </a:solidFill>
                <a:latin typeface="Pyidaungsu" pitchFamily="34" charset="0"/>
                <a:ea typeface="Myanmar2" pitchFamily="34" charset="0"/>
                <a:cs typeface="Pyidaungsu" pitchFamily="34" charset="0"/>
              </a:rPr>
              <a:t>)</a:t>
            </a:r>
            <a:r>
              <a:rPr lang="en-US" altLang="en-US" sz="1800" b="1" dirty="0" err="1">
                <a:solidFill>
                  <a:srgbClr val="002060"/>
                </a:solidFill>
                <a:latin typeface="Pyidaungsu" pitchFamily="34" charset="0"/>
                <a:ea typeface="Myanmar2" pitchFamily="34" charset="0"/>
                <a:cs typeface="Pyidaungsu" pitchFamily="34" charset="0"/>
              </a:rPr>
              <a:t>ရက်တွင်း</a:t>
            </a:r>
            <a:r>
              <a:rPr lang="en-US" altLang="en-US" sz="1800" b="1" dirty="0">
                <a:solidFill>
                  <a:srgbClr val="002060"/>
                </a:solidFill>
                <a:latin typeface="Pyidaungsu" pitchFamily="34" charset="0"/>
                <a:ea typeface="Myanmar2" pitchFamily="34" charset="0"/>
                <a:cs typeface="Pyidaungsu" pitchFamily="34" charset="0"/>
              </a:rPr>
              <a:t> </a:t>
            </a:r>
            <a:r>
              <a:rPr lang="en-US" altLang="en-US" sz="1800" b="1" dirty="0" err="1">
                <a:solidFill>
                  <a:srgbClr val="002060"/>
                </a:solidFill>
                <a:latin typeface="Pyidaungsu" pitchFamily="34" charset="0"/>
                <a:ea typeface="Myanmar2" pitchFamily="34" charset="0"/>
                <a:cs typeface="Pyidaungsu" pitchFamily="34" charset="0"/>
              </a:rPr>
              <a:t>သတင်းပို့ရန</a:t>
            </a:r>
            <a:r>
              <a:rPr lang="en-US" altLang="en-US" sz="1800" b="1" dirty="0">
                <a:solidFill>
                  <a:srgbClr val="002060"/>
                </a:solidFill>
                <a:latin typeface="Pyidaungsu" pitchFamily="34" charset="0"/>
                <a:ea typeface="Myanmar2" pitchFamily="34" charset="0"/>
                <a:cs typeface="Pyidaungsu" pitchFamily="34" charset="0"/>
              </a:rPr>
              <a:t>်</a:t>
            </a:r>
          </a:p>
        </p:txBody>
      </p:sp>
      <p:sp>
        <p:nvSpPr>
          <p:cNvPr id="104451" name="Text Box 3"/>
          <p:cNvSpPr txBox="1">
            <a:spLocks noChangeArrowheads="1"/>
          </p:cNvSpPr>
          <p:nvPr/>
        </p:nvSpPr>
        <p:spPr bwMode="auto">
          <a:xfrm>
            <a:off x="377040" y="388203"/>
            <a:ext cx="838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spcAft>
                <a:spcPts val="600"/>
              </a:spcAft>
            </a:pPr>
            <a:r>
              <a:rPr lang="en-US" altLang="en-US" sz="2400" b="1" dirty="0">
                <a:solidFill>
                  <a:srgbClr val="002060"/>
                </a:solidFill>
                <a:latin typeface="Pyidaungsu" pitchFamily="34" charset="0"/>
                <a:ea typeface="Myanmar3" pitchFamily="18" charset="0"/>
                <a:cs typeface="Pyidaungsu" pitchFamily="34" charset="0"/>
              </a:rPr>
              <a:t>CFT Working Committee ၏ Proliferation of WMD </a:t>
            </a:r>
            <a:r>
              <a:rPr lang="en-US" altLang="en-US" sz="2400" b="1" dirty="0" err="1">
                <a:solidFill>
                  <a:srgbClr val="002060"/>
                </a:solidFill>
                <a:latin typeface="Pyidaungsu" pitchFamily="34" charset="0"/>
                <a:ea typeface="Myanmar3" pitchFamily="18" charset="0"/>
                <a:cs typeface="Pyidaungsu" pitchFamily="34" charset="0"/>
              </a:rPr>
              <a:t>ဆိုင်ရာ</a:t>
            </a:r>
            <a:r>
              <a:rPr lang="en-US" altLang="en-US" sz="2400" b="1" dirty="0">
                <a:solidFill>
                  <a:srgbClr val="002060"/>
                </a:solidFill>
                <a:latin typeface="Pyidaungsu" pitchFamily="34" charset="0"/>
                <a:ea typeface="Myanmar3" pitchFamily="18" charset="0"/>
                <a:cs typeface="Pyidaungsu" pitchFamily="34" charset="0"/>
              </a:rPr>
              <a:t> ညွှ</a:t>
            </a:r>
            <a:r>
              <a:rPr lang="en-US" altLang="en-US" sz="2400" b="1" dirty="0" err="1">
                <a:solidFill>
                  <a:srgbClr val="002060"/>
                </a:solidFill>
                <a:latin typeface="Pyidaungsu" pitchFamily="34" charset="0"/>
                <a:ea typeface="Myanmar3" pitchFamily="18" charset="0"/>
                <a:cs typeface="Pyidaungsu" pitchFamily="34" charset="0"/>
              </a:rPr>
              <a:t>န်ကြားချက်အမှတ</a:t>
            </a:r>
            <a:r>
              <a:rPr lang="en-US" altLang="en-US" sz="2400" b="1" dirty="0">
                <a:solidFill>
                  <a:srgbClr val="002060"/>
                </a:solidFill>
                <a:latin typeface="Pyidaungsu" pitchFamily="34" charset="0"/>
                <a:ea typeface="Myanmar3" pitchFamily="18" charset="0"/>
                <a:cs typeface="Pyidaungsu" pitchFamily="34" charset="0"/>
              </a:rPr>
              <a:t>် (၁/၂၀၁၈)</a:t>
            </a:r>
          </a:p>
        </p:txBody>
      </p:sp>
    </p:spTree>
    <p:extLst>
      <p:ext uri="{BB962C8B-B14F-4D97-AF65-F5344CB8AC3E}">
        <p14:creationId xmlns:p14="http://schemas.microsoft.com/office/powerpoint/2010/main" val="3238356967"/>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2"/>
          <p:cNvSpPr txBox="1">
            <a:spLocks noChangeArrowheads="1"/>
          </p:cNvSpPr>
          <p:nvPr/>
        </p:nvSpPr>
        <p:spPr bwMode="auto">
          <a:xfrm>
            <a:off x="377040" y="1981200"/>
            <a:ext cx="8382000" cy="3250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marL="342900" indent="-342900" algn="just">
              <a:lnSpc>
                <a:spcPct val="150000"/>
              </a:lnSpc>
              <a:spcAft>
                <a:spcPts val="1200"/>
              </a:spcAft>
              <a:buFont typeface="Arial" pitchFamily="34" charset="0"/>
              <a:buChar char="•"/>
            </a:pPr>
            <a:r>
              <a:rPr lang="en-US" altLang="en-US" sz="2200" dirty="0" err="1">
                <a:solidFill>
                  <a:srgbClr val="002060"/>
                </a:solidFill>
                <a:latin typeface="Pyidaungsu" pitchFamily="34" charset="0"/>
                <a:ea typeface="Myanmar2" pitchFamily="34" charset="0"/>
                <a:cs typeface="Pyidaungsu" pitchFamily="34" charset="0"/>
              </a:rPr>
              <a:t>အီရန်နိုင်ငံဆိုင်ရာ</a:t>
            </a:r>
            <a:r>
              <a:rPr lang="en-US" altLang="en-US" sz="2200" dirty="0">
                <a:solidFill>
                  <a:srgbClr val="002060"/>
                </a:solidFill>
                <a:latin typeface="Pyidaungsu" pitchFamily="34" charset="0"/>
                <a:ea typeface="Myanmar2" pitchFamily="34" charset="0"/>
                <a:cs typeface="Pyidaungsu" pitchFamily="34" charset="0"/>
              </a:rPr>
              <a:t> UNSCR-2231အရ </a:t>
            </a:r>
            <a:r>
              <a:rPr lang="en-US" altLang="en-US" sz="2200" dirty="0" err="1">
                <a:solidFill>
                  <a:srgbClr val="002060"/>
                </a:solidFill>
                <a:latin typeface="Pyidaungsu" pitchFamily="34" charset="0"/>
                <a:ea typeface="Myanmar2" pitchFamily="34" charset="0"/>
                <a:cs typeface="Pyidaungsu" pitchFamily="34" charset="0"/>
              </a:rPr>
              <a:t>သတ်မှတ်ထားသည</a:t>
            </a:r>
            <a:r>
              <a:rPr lang="en-US" altLang="en-US" sz="2200" dirty="0">
                <a:solidFill>
                  <a:srgbClr val="002060"/>
                </a:solidFill>
                <a:latin typeface="Pyidaungsu" pitchFamily="34" charset="0"/>
                <a:ea typeface="Myanmar2" pitchFamily="34" charset="0"/>
                <a:cs typeface="Pyidaungsu" pitchFamily="34" charset="0"/>
              </a:rPr>
              <a:t>့် </a:t>
            </a:r>
            <a:r>
              <a:rPr lang="en-US" altLang="en-US" sz="2200" dirty="0" err="1">
                <a:solidFill>
                  <a:srgbClr val="002060"/>
                </a:solidFill>
                <a:latin typeface="Pyidaungsu" pitchFamily="34" charset="0"/>
                <a:ea typeface="Myanmar2" pitchFamily="34" charset="0"/>
                <a:cs typeface="Pyidaungsu" pitchFamily="34" charset="0"/>
              </a:rPr>
              <a:t>လူပုဂ္ဂိုလ</a:t>
            </a:r>
            <a:r>
              <a:rPr lang="en-US" altLang="en-US" sz="2200" dirty="0">
                <a:solidFill>
                  <a:srgbClr val="002060"/>
                </a:solidFill>
                <a:latin typeface="Pyidaungsu" pitchFamily="34" charset="0"/>
                <a:ea typeface="Myanmar2" pitchFamily="34" charset="0"/>
                <a:cs typeface="Pyidaungsu" pitchFamily="34" charset="0"/>
              </a:rPr>
              <a:t>်/ </a:t>
            </a:r>
            <a:r>
              <a:rPr lang="en-US" altLang="en-US" sz="2200" dirty="0" err="1">
                <a:solidFill>
                  <a:srgbClr val="002060"/>
                </a:solidFill>
                <a:latin typeface="Pyidaungsu" pitchFamily="34" charset="0"/>
                <a:ea typeface="Myanmar2" pitchFamily="34" charset="0"/>
                <a:cs typeface="Pyidaungsu" pitchFamily="34" charset="0"/>
              </a:rPr>
              <a:t>အဖွဲ့အစည်းနှင</a:t>
            </a:r>
            <a:r>
              <a:rPr lang="en-US" altLang="en-US" sz="2200" dirty="0">
                <a:solidFill>
                  <a:srgbClr val="002060"/>
                </a:solidFill>
                <a:latin typeface="Pyidaungsu" pitchFamily="34" charset="0"/>
                <a:ea typeface="Myanmar2" pitchFamily="34" charset="0"/>
                <a:cs typeface="Pyidaungsu" pitchFamily="34" charset="0"/>
              </a:rPr>
              <a:t>့်</a:t>
            </a:r>
            <a:r>
              <a:rPr lang="en-US" altLang="en-US" sz="2200" dirty="0" err="1">
                <a:solidFill>
                  <a:srgbClr val="002060"/>
                </a:solidFill>
                <a:latin typeface="Pyidaungsu" pitchFamily="34" charset="0"/>
                <a:ea typeface="Myanmar2" pitchFamily="34" charset="0"/>
                <a:cs typeface="Pyidaungsu" pitchFamily="34" charset="0"/>
              </a:rPr>
              <a:t>ပတ်သက်သည</a:t>
            </a:r>
            <a:r>
              <a:rPr lang="en-US" altLang="en-US" sz="2200" dirty="0">
                <a:solidFill>
                  <a:srgbClr val="002060"/>
                </a:solidFill>
                <a:latin typeface="Pyidaungsu" pitchFamily="34" charset="0"/>
                <a:ea typeface="Myanmar2" pitchFamily="34" charset="0"/>
                <a:cs typeface="Pyidaungsu" pitchFamily="34" charset="0"/>
              </a:rPr>
              <a:t>့် </a:t>
            </a:r>
            <a:r>
              <a:rPr lang="en-US" altLang="en-US" sz="2200" b="1" i="1" dirty="0" err="1">
                <a:solidFill>
                  <a:srgbClr val="002060"/>
                </a:solidFill>
                <a:latin typeface="Pyidaungsu" pitchFamily="34" charset="0"/>
                <a:ea typeface="Myanmar2" pitchFamily="34" charset="0"/>
                <a:cs typeface="Pyidaungsu" pitchFamily="34" charset="0"/>
              </a:rPr>
              <a:t>ငွေကြေးလ</a:t>
            </a:r>
            <a:r>
              <a:rPr lang="en-US" altLang="en-US" sz="2200" b="1" i="1" dirty="0">
                <a:solidFill>
                  <a:srgbClr val="002060"/>
                </a:solidFill>
                <a:latin typeface="Pyidaungsu" pitchFamily="34" charset="0"/>
                <a:ea typeface="Myanmar2" pitchFamily="34" charset="0"/>
                <a:cs typeface="Pyidaungsu" pitchFamily="34" charset="0"/>
              </a:rPr>
              <a:t>ွှ</a:t>
            </a:r>
            <a:r>
              <a:rPr lang="en-US" altLang="en-US" sz="2200" b="1" i="1" dirty="0" err="1">
                <a:solidFill>
                  <a:srgbClr val="002060"/>
                </a:solidFill>
                <a:latin typeface="Pyidaungsu" pitchFamily="34" charset="0"/>
                <a:ea typeface="Myanmar2" pitchFamily="34" charset="0"/>
                <a:cs typeface="Pyidaungsu" pitchFamily="34" charset="0"/>
              </a:rPr>
              <a:t>ဲပြောင်းမှုများကို</a:t>
            </a:r>
            <a:r>
              <a:rPr lang="en-US" altLang="en-US" sz="2200" b="1" i="1" dirty="0">
                <a:solidFill>
                  <a:srgbClr val="002060"/>
                </a:solidFill>
                <a:latin typeface="Pyidaungsu" pitchFamily="34" charset="0"/>
                <a:ea typeface="Myanmar2" pitchFamily="34" charset="0"/>
                <a:cs typeface="Pyidaungsu" pitchFamily="34" charset="0"/>
              </a:rPr>
              <a:t> </a:t>
            </a:r>
            <a:r>
              <a:rPr lang="en-US" altLang="en-US" sz="2200" b="1" i="1" dirty="0" err="1">
                <a:solidFill>
                  <a:srgbClr val="002060"/>
                </a:solidFill>
                <a:latin typeface="Pyidaungsu" pitchFamily="34" charset="0"/>
                <a:ea typeface="Myanmar2" pitchFamily="34" charset="0"/>
                <a:cs typeface="Pyidaungsu" pitchFamily="34" charset="0"/>
              </a:rPr>
              <a:t>ငြင်းပယ်ရန</a:t>
            </a:r>
            <a:r>
              <a:rPr lang="en-US" altLang="en-US" sz="2200" b="1" i="1" dirty="0">
                <a:solidFill>
                  <a:srgbClr val="002060"/>
                </a:solidFill>
                <a:latin typeface="Pyidaungsu" pitchFamily="34" charset="0"/>
                <a:ea typeface="Myanmar2" pitchFamily="34" charset="0"/>
                <a:cs typeface="Pyidaungsu" pitchFamily="34" charset="0"/>
              </a:rPr>
              <a:t>် </a:t>
            </a:r>
            <a:r>
              <a:rPr lang="en-US" altLang="en-US" sz="2200" b="1" i="1" dirty="0" err="1">
                <a:solidFill>
                  <a:srgbClr val="002060"/>
                </a:solidFill>
                <a:latin typeface="Pyidaungsu" pitchFamily="34" charset="0"/>
                <a:ea typeface="Myanmar2" pitchFamily="34" charset="0"/>
                <a:cs typeface="Pyidaungsu" pitchFamily="34" charset="0"/>
              </a:rPr>
              <a:t>နှင</a:t>
            </a:r>
            <a:r>
              <a:rPr lang="en-US" altLang="en-US" sz="2200" b="1" i="1" dirty="0">
                <a:solidFill>
                  <a:srgbClr val="002060"/>
                </a:solidFill>
                <a:latin typeface="Pyidaungsu" pitchFamily="34" charset="0"/>
                <a:ea typeface="Myanmar2" pitchFamily="34" charset="0"/>
                <a:cs typeface="Pyidaungsu" pitchFamily="34" charset="0"/>
              </a:rPr>
              <a:t>့် ၎</a:t>
            </a:r>
            <a:r>
              <a:rPr lang="en-US" altLang="en-US" sz="2200" b="1" i="1" dirty="0" err="1">
                <a:solidFill>
                  <a:srgbClr val="002060"/>
                </a:solidFill>
                <a:latin typeface="Pyidaungsu" pitchFamily="34" charset="0"/>
                <a:ea typeface="Myanmar2" pitchFamily="34" charset="0"/>
                <a:cs typeface="Pyidaungsu" pitchFamily="34" charset="0"/>
              </a:rPr>
              <a:t>င်းတို</a:t>
            </a:r>
            <a:r>
              <a:rPr lang="en-US" altLang="en-US" sz="2200" b="1" i="1" dirty="0">
                <a:solidFill>
                  <a:srgbClr val="002060"/>
                </a:solidFill>
                <a:latin typeface="Pyidaungsu" pitchFamily="34" charset="0"/>
                <a:ea typeface="Myanmar2" pitchFamily="34" charset="0"/>
                <a:cs typeface="Pyidaungsu" pitchFamily="34" charset="0"/>
              </a:rPr>
              <a:t>့၏</a:t>
            </a:r>
            <a:r>
              <a:rPr lang="en-US" altLang="en-US" sz="2200" b="1" i="1" dirty="0" err="1">
                <a:solidFill>
                  <a:srgbClr val="002060"/>
                </a:solidFill>
                <a:latin typeface="Pyidaungsu" pitchFamily="34" charset="0"/>
                <a:ea typeface="Myanmar2" pitchFamily="34" charset="0"/>
                <a:cs typeface="Pyidaungsu" pitchFamily="34" charset="0"/>
              </a:rPr>
              <a:t>ပိုင်ဆိုင်မှုများကို</a:t>
            </a:r>
            <a:r>
              <a:rPr lang="en-US" altLang="en-US" sz="2200" b="1" i="1" dirty="0">
                <a:solidFill>
                  <a:srgbClr val="002060"/>
                </a:solidFill>
                <a:latin typeface="Pyidaungsu" pitchFamily="34" charset="0"/>
                <a:ea typeface="Myanmar2" pitchFamily="34" charset="0"/>
                <a:cs typeface="Pyidaungsu" pitchFamily="34" charset="0"/>
              </a:rPr>
              <a:t> </a:t>
            </a:r>
            <a:r>
              <a:rPr lang="en-US" altLang="en-US" sz="2200" b="1" i="1" dirty="0" err="1">
                <a:solidFill>
                  <a:srgbClr val="002060"/>
                </a:solidFill>
                <a:latin typeface="Pyidaungsu" pitchFamily="34" charset="0"/>
                <a:ea typeface="Myanmar2" pitchFamily="34" charset="0"/>
                <a:cs typeface="Pyidaungsu" pitchFamily="34" charset="0"/>
              </a:rPr>
              <a:t>ထိန်းချုပ်ရန</a:t>
            </a:r>
            <a:r>
              <a:rPr lang="en-US" altLang="en-US" sz="2200" b="1" i="1" dirty="0">
                <a:solidFill>
                  <a:srgbClr val="002060"/>
                </a:solidFill>
                <a:latin typeface="Pyidaungsu" pitchFamily="34" charset="0"/>
                <a:ea typeface="Myanmar2" pitchFamily="34" charset="0"/>
                <a:cs typeface="Pyidaungsu" pitchFamily="34" charset="0"/>
              </a:rPr>
              <a:t>်</a:t>
            </a:r>
            <a:r>
              <a:rPr lang="my-MM" altLang="en-US" sz="2200" b="1" i="1" dirty="0">
                <a:solidFill>
                  <a:srgbClr val="002060"/>
                </a:solidFill>
                <a:latin typeface="Pyidaungsu" pitchFamily="34" charset="0"/>
                <a:ea typeface="Myanmar2" pitchFamily="34" charset="0"/>
                <a:cs typeface="Pyidaungsu" pitchFamily="34" charset="0"/>
              </a:rPr>
              <a:t>၊</a:t>
            </a:r>
            <a:endParaRPr lang="en-US" altLang="en-US" sz="2200" b="1" i="1" dirty="0">
              <a:solidFill>
                <a:srgbClr val="002060"/>
              </a:solidFill>
              <a:latin typeface="Pyidaungsu" pitchFamily="34" charset="0"/>
              <a:ea typeface="Myanmar2" pitchFamily="34" charset="0"/>
              <a:cs typeface="Pyidaungsu" pitchFamily="34" charset="0"/>
            </a:endParaRPr>
          </a:p>
          <a:p>
            <a:pPr marL="342900" indent="-342900" algn="just">
              <a:lnSpc>
                <a:spcPct val="150000"/>
              </a:lnSpc>
              <a:spcAft>
                <a:spcPts val="1200"/>
              </a:spcAft>
              <a:buFont typeface="Arial" pitchFamily="34" charset="0"/>
              <a:buChar char="•"/>
            </a:pPr>
            <a:r>
              <a:rPr lang="en-US" altLang="en-US" sz="2200" dirty="0" err="1">
                <a:solidFill>
                  <a:srgbClr val="002060"/>
                </a:solidFill>
                <a:latin typeface="Pyidaungsu" pitchFamily="34" charset="0"/>
                <a:ea typeface="Myanmar2" pitchFamily="34" charset="0"/>
                <a:cs typeface="Pyidaungsu" pitchFamily="34" charset="0"/>
              </a:rPr>
              <a:t>အထက်ပ</a:t>
            </a:r>
            <a:r>
              <a:rPr lang="en-US" altLang="en-US" sz="2200" dirty="0">
                <a:solidFill>
                  <a:srgbClr val="002060"/>
                </a:solidFill>
                <a:latin typeface="Pyidaungsu" pitchFamily="34" charset="0"/>
                <a:ea typeface="Myanmar2" pitchFamily="34" charset="0"/>
                <a:cs typeface="Pyidaungsu" pitchFamily="34" charset="0"/>
              </a:rPr>
              <a:t>ါ </a:t>
            </a:r>
            <a:r>
              <a:rPr lang="en-US" altLang="en-US" sz="2200" dirty="0" err="1">
                <a:solidFill>
                  <a:srgbClr val="002060"/>
                </a:solidFill>
                <a:latin typeface="Pyidaungsu" pitchFamily="34" charset="0"/>
                <a:ea typeface="Myanmar2" pitchFamily="34" charset="0"/>
                <a:cs typeface="Pyidaungsu" pitchFamily="34" charset="0"/>
              </a:rPr>
              <a:t>လူပုဂ္ဂိုလ</a:t>
            </a:r>
            <a:r>
              <a:rPr lang="en-US" altLang="en-US" sz="2200" dirty="0">
                <a:solidFill>
                  <a:srgbClr val="002060"/>
                </a:solidFill>
                <a:latin typeface="Pyidaungsu" pitchFamily="34" charset="0"/>
                <a:ea typeface="Myanmar2" pitchFamily="34" charset="0"/>
                <a:cs typeface="Pyidaungsu" pitchFamily="34" charset="0"/>
              </a:rPr>
              <a:t>်/ </a:t>
            </a:r>
            <a:r>
              <a:rPr lang="en-US" altLang="en-US" sz="2200" dirty="0" err="1">
                <a:solidFill>
                  <a:srgbClr val="002060"/>
                </a:solidFill>
                <a:latin typeface="Pyidaungsu" pitchFamily="34" charset="0"/>
                <a:ea typeface="Myanmar2" pitchFamily="34" charset="0"/>
                <a:cs typeface="Pyidaungsu" pitchFamily="34" charset="0"/>
              </a:rPr>
              <a:t>အဖွဲ့အစည်းနှင</a:t>
            </a:r>
            <a:r>
              <a:rPr lang="en-US" altLang="en-US" sz="2200" dirty="0">
                <a:solidFill>
                  <a:srgbClr val="002060"/>
                </a:solidFill>
                <a:latin typeface="Pyidaungsu" pitchFamily="34" charset="0"/>
                <a:ea typeface="Myanmar2" pitchFamily="34" charset="0"/>
                <a:cs typeface="Pyidaungsu" pitchFamily="34" charset="0"/>
              </a:rPr>
              <a:t>့်</a:t>
            </a:r>
            <a:r>
              <a:rPr lang="en-US" altLang="en-US" sz="2200" dirty="0" err="1">
                <a:solidFill>
                  <a:srgbClr val="002060"/>
                </a:solidFill>
                <a:latin typeface="Pyidaungsu" pitchFamily="34" charset="0"/>
                <a:ea typeface="Myanmar2" pitchFamily="34" charset="0"/>
                <a:cs typeface="Pyidaungsu" pitchFamily="34" charset="0"/>
              </a:rPr>
              <a:t>ပတ်သက်သည</a:t>
            </a:r>
            <a:r>
              <a:rPr lang="en-US" altLang="en-US" sz="2200" dirty="0">
                <a:solidFill>
                  <a:srgbClr val="002060"/>
                </a:solidFill>
                <a:latin typeface="Pyidaungsu" pitchFamily="34" charset="0"/>
                <a:ea typeface="Myanmar2" pitchFamily="34" charset="0"/>
                <a:cs typeface="Pyidaungsu" pitchFamily="34" charset="0"/>
              </a:rPr>
              <a:t>့် </a:t>
            </a:r>
            <a:r>
              <a:rPr lang="en-US" altLang="en-US" sz="2200" b="1" i="1" dirty="0" err="1">
                <a:solidFill>
                  <a:srgbClr val="002060"/>
                </a:solidFill>
                <a:latin typeface="Pyidaungsu" pitchFamily="34" charset="0"/>
                <a:ea typeface="Myanmar2" pitchFamily="34" charset="0"/>
                <a:cs typeface="Pyidaungsu" pitchFamily="34" charset="0"/>
              </a:rPr>
              <a:t>ငွေကြေးလ</a:t>
            </a:r>
            <a:r>
              <a:rPr lang="en-US" altLang="en-US" sz="2200" b="1" i="1" dirty="0">
                <a:solidFill>
                  <a:srgbClr val="002060"/>
                </a:solidFill>
                <a:latin typeface="Pyidaungsu" pitchFamily="34" charset="0"/>
                <a:ea typeface="Myanmar2" pitchFamily="34" charset="0"/>
                <a:cs typeface="Pyidaungsu" pitchFamily="34" charset="0"/>
              </a:rPr>
              <a:t>ွှ</a:t>
            </a:r>
            <a:r>
              <a:rPr lang="en-US" altLang="en-US" sz="2200" b="1" i="1" dirty="0" err="1">
                <a:solidFill>
                  <a:srgbClr val="002060"/>
                </a:solidFill>
                <a:latin typeface="Pyidaungsu" pitchFamily="34" charset="0"/>
                <a:ea typeface="Myanmar2" pitchFamily="34" charset="0"/>
                <a:cs typeface="Pyidaungsu" pitchFamily="34" charset="0"/>
              </a:rPr>
              <a:t>ဲပြောင်း</a:t>
            </a:r>
            <a:r>
              <a:rPr lang="my-MM" altLang="en-US" sz="2200" b="1" i="1" dirty="0">
                <a:solidFill>
                  <a:srgbClr val="002060"/>
                </a:solidFill>
                <a:latin typeface="Pyidaungsu" pitchFamily="34" charset="0"/>
                <a:ea typeface="Myanmar2" pitchFamily="34" charset="0"/>
                <a:cs typeface="Pyidaungsu" pitchFamily="34" charset="0"/>
              </a:rPr>
              <a:t> </a:t>
            </a:r>
            <a:r>
              <a:rPr lang="en-US" altLang="en-US" sz="2200" b="1" i="1" dirty="0" err="1">
                <a:solidFill>
                  <a:srgbClr val="002060"/>
                </a:solidFill>
                <a:latin typeface="Pyidaungsu" pitchFamily="34" charset="0"/>
                <a:ea typeface="Myanmar2" pitchFamily="34" charset="0"/>
                <a:cs typeface="Pyidaungsu" pitchFamily="34" charset="0"/>
              </a:rPr>
              <a:t>မှုများအပေ</a:t>
            </a:r>
            <a:r>
              <a:rPr lang="en-US" altLang="en-US" sz="2200" b="1" i="1" dirty="0">
                <a:solidFill>
                  <a:srgbClr val="002060"/>
                </a:solidFill>
                <a:latin typeface="Pyidaungsu" pitchFamily="34" charset="0"/>
                <a:ea typeface="Myanmar2" pitchFamily="34" charset="0"/>
                <a:cs typeface="Pyidaungsu" pitchFamily="34" charset="0"/>
              </a:rPr>
              <a:t>ါ်</a:t>
            </a:r>
            <a:r>
              <a:rPr lang="my-MM" altLang="en-US" sz="2200" b="1" i="1" dirty="0">
                <a:solidFill>
                  <a:srgbClr val="002060"/>
                </a:solidFill>
                <a:latin typeface="Pyidaungsu" pitchFamily="34" charset="0"/>
                <a:ea typeface="Myanmar2" pitchFamily="34" charset="0"/>
                <a:cs typeface="Pyidaungsu" pitchFamily="34" charset="0"/>
              </a:rPr>
              <a:t> </a:t>
            </a:r>
            <a:r>
              <a:rPr lang="en-US" altLang="en-US" sz="2200" b="1" i="1" dirty="0" err="1">
                <a:solidFill>
                  <a:srgbClr val="002060"/>
                </a:solidFill>
                <a:latin typeface="Pyidaungsu" pitchFamily="34" charset="0"/>
                <a:ea typeface="Myanmar2" pitchFamily="34" charset="0"/>
                <a:cs typeface="Pyidaungsu" pitchFamily="34" charset="0"/>
              </a:rPr>
              <a:t>အန္တရာယ်အခြေပြုချဉ်းကပ်ဆောင်ရွက်မှုပြုလုပ်ရန</a:t>
            </a:r>
            <a:r>
              <a:rPr lang="en-US" altLang="en-US" sz="2200" b="1" i="1" dirty="0">
                <a:solidFill>
                  <a:srgbClr val="002060"/>
                </a:solidFill>
                <a:latin typeface="Pyidaungsu" pitchFamily="34" charset="0"/>
                <a:ea typeface="Myanmar2" pitchFamily="34" charset="0"/>
                <a:cs typeface="Pyidaungsu" pitchFamily="34" charset="0"/>
              </a:rPr>
              <a:t>်၊ EDD </a:t>
            </a:r>
            <a:r>
              <a:rPr lang="en-US" altLang="en-US" sz="2200" b="1" i="1" dirty="0" err="1">
                <a:solidFill>
                  <a:srgbClr val="002060"/>
                </a:solidFill>
                <a:latin typeface="Pyidaungsu" pitchFamily="34" charset="0"/>
                <a:ea typeface="Myanmar2" pitchFamily="34" charset="0"/>
                <a:cs typeface="Pyidaungsu" pitchFamily="34" charset="0"/>
              </a:rPr>
              <a:t>ဆောင်ရွက်ရန</a:t>
            </a:r>
            <a:r>
              <a:rPr lang="en-US" altLang="en-US" sz="2200" b="1" i="1" dirty="0">
                <a:solidFill>
                  <a:srgbClr val="002060"/>
                </a:solidFill>
                <a:latin typeface="Pyidaungsu" pitchFamily="34" charset="0"/>
                <a:ea typeface="Myanmar2" pitchFamily="34" charset="0"/>
                <a:cs typeface="Pyidaungsu" pitchFamily="34" charset="0"/>
              </a:rPr>
              <a:t>်၊  </a:t>
            </a:r>
          </a:p>
        </p:txBody>
      </p:sp>
      <p:sp>
        <p:nvSpPr>
          <p:cNvPr id="104451" name="Text Box 3"/>
          <p:cNvSpPr txBox="1">
            <a:spLocks noChangeArrowheads="1"/>
          </p:cNvSpPr>
          <p:nvPr/>
        </p:nvSpPr>
        <p:spPr bwMode="auto">
          <a:xfrm>
            <a:off x="384297" y="381000"/>
            <a:ext cx="8382000"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lnSpc>
                <a:spcPct val="150000"/>
              </a:lnSpc>
              <a:spcBef>
                <a:spcPct val="50000"/>
              </a:spcBef>
            </a:pPr>
            <a:r>
              <a:rPr lang="en-US" altLang="en-US" sz="2400" b="1" dirty="0">
                <a:solidFill>
                  <a:srgbClr val="002060"/>
                </a:solidFill>
                <a:latin typeface="Pyidaungsu" pitchFamily="34" charset="0"/>
                <a:ea typeface="Myanmar3" pitchFamily="18" charset="0"/>
                <a:cs typeface="Pyidaungsu" pitchFamily="34" charset="0"/>
              </a:rPr>
              <a:t>CFT Working Committee ၏ Proliferation of WMD </a:t>
            </a:r>
            <a:r>
              <a:rPr lang="en-US" altLang="en-US" sz="2400" b="1" dirty="0" err="1">
                <a:solidFill>
                  <a:srgbClr val="002060"/>
                </a:solidFill>
                <a:latin typeface="Pyidaungsu" pitchFamily="34" charset="0"/>
                <a:ea typeface="Myanmar3" pitchFamily="18" charset="0"/>
                <a:cs typeface="Pyidaungsu" pitchFamily="34" charset="0"/>
              </a:rPr>
              <a:t>ဆိုင်ရာ</a:t>
            </a:r>
            <a:r>
              <a:rPr lang="en-US" altLang="en-US" sz="2400" b="1" dirty="0">
                <a:solidFill>
                  <a:srgbClr val="002060"/>
                </a:solidFill>
                <a:latin typeface="Pyidaungsu" pitchFamily="34" charset="0"/>
                <a:ea typeface="Myanmar3" pitchFamily="18" charset="0"/>
                <a:cs typeface="Pyidaungsu" pitchFamily="34" charset="0"/>
              </a:rPr>
              <a:t> ညွှ</a:t>
            </a:r>
            <a:r>
              <a:rPr lang="en-US" altLang="en-US" sz="2400" b="1" dirty="0" err="1">
                <a:solidFill>
                  <a:srgbClr val="002060"/>
                </a:solidFill>
                <a:latin typeface="Pyidaungsu" pitchFamily="34" charset="0"/>
                <a:ea typeface="Myanmar3" pitchFamily="18" charset="0"/>
                <a:cs typeface="Pyidaungsu" pitchFamily="34" charset="0"/>
              </a:rPr>
              <a:t>န်ကြားချက်အမှတ</a:t>
            </a:r>
            <a:r>
              <a:rPr lang="en-US" altLang="en-US" sz="2400" b="1" dirty="0">
                <a:solidFill>
                  <a:srgbClr val="002060"/>
                </a:solidFill>
                <a:latin typeface="Pyidaungsu" pitchFamily="34" charset="0"/>
                <a:ea typeface="Myanmar3" pitchFamily="18" charset="0"/>
                <a:cs typeface="Pyidaungsu" pitchFamily="34" charset="0"/>
              </a:rPr>
              <a:t>် (၂/၂၀၁၈) </a:t>
            </a:r>
          </a:p>
        </p:txBody>
      </p:sp>
    </p:spTree>
    <p:extLst>
      <p:ext uri="{BB962C8B-B14F-4D97-AF65-F5344CB8AC3E}">
        <p14:creationId xmlns:p14="http://schemas.microsoft.com/office/powerpoint/2010/main" val="972591629"/>
      </p:ext>
    </p:extLst>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2"/>
          <p:cNvSpPr txBox="1">
            <a:spLocks noChangeArrowheads="1"/>
          </p:cNvSpPr>
          <p:nvPr/>
        </p:nvSpPr>
        <p:spPr bwMode="auto">
          <a:xfrm>
            <a:off x="228601" y="1326952"/>
            <a:ext cx="8762999"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just">
              <a:lnSpc>
                <a:spcPct val="150000"/>
              </a:lnSpc>
              <a:spcAft>
                <a:spcPts val="600"/>
              </a:spcAft>
            </a:pPr>
            <a:r>
              <a:rPr lang="en-US" altLang="en-US" sz="2200" dirty="0">
                <a:solidFill>
                  <a:srgbClr val="002060"/>
                </a:solidFill>
                <a:latin typeface="Pyidaungsu" pitchFamily="34" charset="0"/>
                <a:ea typeface="Myanmar2" pitchFamily="34" charset="0"/>
                <a:cs typeface="Pyidaungsu" pitchFamily="34" charset="0"/>
              </a:rPr>
              <a:t>UNSCR 2375 (DPRK)</a:t>
            </a:r>
            <a:r>
              <a:rPr lang="my-MM" altLang="en-US" sz="2200" dirty="0">
                <a:solidFill>
                  <a:srgbClr val="002060"/>
                </a:solidFill>
                <a:latin typeface="Pyidaungsu" pitchFamily="34" charset="0"/>
                <a:ea typeface="Myanmar2" pitchFamily="34" charset="0"/>
                <a:cs typeface="Pyidaungsu" pitchFamily="34" charset="0"/>
              </a:rPr>
              <a:t>နှင့်ပတ်သက်၍ </a:t>
            </a:r>
          </a:p>
          <a:p>
            <a:pPr marL="457200" indent="-457200" algn="just">
              <a:lnSpc>
                <a:spcPct val="150000"/>
              </a:lnSpc>
              <a:spcAft>
                <a:spcPts val="600"/>
              </a:spcAft>
              <a:buFont typeface="Arial" pitchFamily="34" charset="0"/>
              <a:buChar char="•"/>
            </a:pPr>
            <a:r>
              <a:rPr lang="my-MM" altLang="en-US" sz="2200" dirty="0">
                <a:solidFill>
                  <a:srgbClr val="002060"/>
                </a:solidFill>
                <a:latin typeface="Pyidaungsu" pitchFamily="34" charset="0"/>
                <a:ea typeface="Myanmar2" pitchFamily="34" charset="0"/>
                <a:cs typeface="Pyidaungsu" pitchFamily="34" charset="0"/>
              </a:rPr>
              <a:t>ယင်းဆုံးဖြတ်ချက်အရ သတ်မှတ်သည့် လူ(၁)ဦး၊ အဖွဲ့အစည်း(၃)ဖွဲ့အား အရေးယူရန်၊</a:t>
            </a:r>
          </a:p>
          <a:p>
            <a:pPr marL="457200" indent="-457200" algn="just">
              <a:lnSpc>
                <a:spcPct val="150000"/>
              </a:lnSpc>
              <a:spcAft>
                <a:spcPts val="600"/>
              </a:spcAft>
              <a:buFont typeface="Arial" pitchFamily="34" charset="0"/>
              <a:buChar char="•"/>
            </a:pPr>
            <a:r>
              <a:rPr lang="en-US" altLang="en-US" sz="2200" dirty="0">
                <a:solidFill>
                  <a:srgbClr val="002060"/>
                </a:solidFill>
                <a:latin typeface="Pyidaungsu" pitchFamily="34" charset="0"/>
                <a:ea typeface="Myanmar2" pitchFamily="34" charset="0"/>
                <a:cs typeface="Pyidaungsu" pitchFamily="34" charset="0"/>
              </a:rPr>
              <a:t>DPRK</a:t>
            </a:r>
            <a:r>
              <a:rPr lang="my-MM" altLang="en-US" sz="2200" dirty="0">
                <a:solidFill>
                  <a:srgbClr val="002060"/>
                </a:solidFill>
                <a:latin typeface="Pyidaungsu" pitchFamily="34" charset="0"/>
                <a:ea typeface="Myanmar2" pitchFamily="34" charset="0"/>
                <a:cs typeface="Pyidaungsu" pitchFamily="34" charset="0"/>
              </a:rPr>
              <a:t>အပေါ်တားမြစ်ချက်များဆောင်ရွက်ပေးသည့် သင်္ဘောများစစ်ဆေးရန်၊</a:t>
            </a:r>
          </a:p>
          <a:p>
            <a:pPr marL="457200" indent="-457200" algn="just">
              <a:lnSpc>
                <a:spcPct val="150000"/>
              </a:lnSpc>
              <a:spcAft>
                <a:spcPts val="600"/>
              </a:spcAft>
              <a:buFont typeface="Arial" pitchFamily="34" charset="0"/>
              <a:buChar char="•"/>
            </a:pPr>
            <a:r>
              <a:rPr lang="my-MM" altLang="en-US" sz="2200" dirty="0">
                <a:solidFill>
                  <a:srgbClr val="002060"/>
                </a:solidFill>
                <a:latin typeface="Pyidaungsu" pitchFamily="34" charset="0"/>
                <a:ea typeface="Myanmar2" pitchFamily="34" charset="0"/>
                <a:cs typeface="Pyidaungsu" pitchFamily="34" charset="0"/>
              </a:rPr>
              <a:t>ရေနံနှင့်သဘာဝဓါတ်ငွေများမတင်ပို့ရန်၊</a:t>
            </a:r>
            <a:endParaRPr lang="en-US" altLang="en-US" sz="2200" dirty="0">
              <a:solidFill>
                <a:srgbClr val="002060"/>
              </a:solidFill>
              <a:latin typeface="Pyidaungsu" pitchFamily="34" charset="0"/>
              <a:ea typeface="Myanmar2" pitchFamily="34" charset="0"/>
              <a:cs typeface="Pyidaungsu" pitchFamily="34" charset="0"/>
            </a:endParaRPr>
          </a:p>
          <a:p>
            <a:pPr marL="457200" indent="-457200" algn="just">
              <a:lnSpc>
                <a:spcPct val="150000"/>
              </a:lnSpc>
              <a:spcAft>
                <a:spcPts val="600"/>
              </a:spcAft>
              <a:buFont typeface="Arial" pitchFamily="34" charset="0"/>
              <a:buChar char="•"/>
            </a:pPr>
            <a:r>
              <a:rPr lang="my-MM" altLang="en-US" sz="2200" dirty="0">
                <a:solidFill>
                  <a:srgbClr val="002060"/>
                </a:solidFill>
                <a:latin typeface="Pyidaungsu" pitchFamily="34" charset="0"/>
                <a:ea typeface="Myanmar2" pitchFamily="34" charset="0"/>
                <a:cs typeface="Pyidaungsu" pitchFamily="34" charset="0"/>
              </a:rPr>
              <a:t>ချည်ထည်များမတင်ပို့ရန်၊ </a:t>
            </a:r>
            <a:endParaRPr lang="en-US" altLang="en-US" sz="2200" dirty="0">
              <a:solidFill>
                <a:srgbClr val="002060"/>
              </a:solidFill>
              <a:latin typeface="Pyidaungsu" pitchFamily="34" charset="0"/>
              <a:ea typeface="Myanmar2" pitchFamily="34" charset="0"/>
              <a:cs typeface="Pyidaungsu" pitchFamily="34" charset="0"/>
            </a:endParaRPr>
          </a:p>
          <a:p>
            <a:pPr marL="457200" indent="-457200" algn="just">
              <a:lnSpc>
                <a:spcPct val="150000"/>
              </a:lnSpc>
              <a:spcAft>
                <a:spcPts val="600"/>
              </a:spcAft>
              <a:buFont typeface="Arial" pitchFamily="34" charset="0"/>
              <a:buChar char="•"/>
            </a:pPr>
            <a:r>
              <a:rPr lang="en-US" altLang="en-US" sz="2200" dirty="0">
                <a:solidFill>
                  <a:srgbClr val="002060"/>
                </a:solidFill>
                <a:latin typeface="Pyidaungsu" pitchFamily="34" charset="0"/>
                <a:ea typeface="Myanmar2" pitchFamily="34" charset="0"/>
                <a:cs typeface="Pyidaungsu" pitchFamily="34" charset="0"/>
              </a:rPr>
              <a:t>DPRK </a:t>
            </a:r>
            <a:r>
              <a:rPr lang="my-MM" altLang="en-US" sz="2200" dirty="0">
                <a:solidFill>
                  <a:srgbClr val="002060"/>
                </a:solidFill>
                <a:latin typeface="Pyidaungsu" pitchFamily="34" charset="0"/>
                <a:ea typeface="Myanmar2" pitchFamily="34" charset="0"/>
                <a:cs typeface="Pyidaungsu" pitchFamily="34" charset="0"/>
              </a:rPr>
              <a:t>နိုင်ငံသားများအား မိမိတို့နိုင်ငံအတွင်း အလုပ်လုပ်ခွင့်မပေးရန်၊</a:t>
            </a:r>
          </a:p>
          <a:p>
            <a:pPr marL="457200" indent="-457200" algn="just">
              <a:lnSpc>
                <a:spcPct val="150000"/>
              </a:lnSpc>
              <a:spcAft>
                <a:spcPts val="600"/>
              </a:spcAft>
              <a:buFont typeface="Arial" pitchFamily="34" charset="0"/>
              <a:buChar char="•"/>
            </a:pPr>
            <a:r>
              <a:rPr lang="en-US" altLang="en-US" sz="2200" dirty="0">
                <a:solidFill>
                  <a:srgbClr val="002060"/>
                </a:solidFill>
                <a:latin typeface="Pyidaungsu" pitchFamily="34" charset="0"/>
                <a:ea typeface="Myanmar2" pitchFamily="34" charset="0"/>
                <a:cs typeface="Pyidaungsu" pitchFamily="34" charset="0"/>
              </a:rPr>
              <a:t>DPRK </a:t>
            </a:r>
            <a:r>
              <a:rPr lang="my-MM" altLang="en-US" sz="2200" dirty="0">
                <a:solidFill>
                  <a:srgbClr val="002060"/>
                </a:solidFill>
                <a:latin typeface="Pyidaungsu" pitchFamily="34" charset="0"/>
                <a:ea typeface="Myanmar2" pitchFamily="34" charset="0"/>
                <a:cs typeface="Pyidaungsu" pitchFamily="34" charset="0"/>
              </a:rPr>
              <a:t>နယ်နိမိတ်အတွင်း ဖက်စပ်လုပ်ငန်းများမလုပ်ရန်၊</a:t>
            </a:r>
          </a:p>
        </p:txBody>
      </p:sp>
      <p:sp>
        <p:nvSpPr>
          <p:cNvPr id="104451" name="Text Box 3"/>
          <p:cNvSpPr txBox="1">
            <a:spLocks noChangeArrowheads="1"/>
          </p:cNvSpPr>
          <p:nvPr/>
        </p:nvSpPr>
        <p:spPr bwMode="auto">
          <a:xfrm>
            <a:off x="384297" y="381000"/>
            <a:ext cx="838200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lnSpc>
                <a:spcPct val="150000"/>
              </a:lnSpc>
              <a:spcBef>
                <a:spcPct val="50000"/>
              </a:spcBef>
            </a:pPr>
            <a:r>
              <a:rPr lang="my-MM" altLang="en-US" sz="2400" b="1" dirty="0">
                <a:solidFill>
                  <a:srgbClr val="002060"/>
                </a:solidFill>
                <a:latin typeface="Pyidaungsu" pitchFamily="34" charset="0"/>
                <a:ea typeface="Myanmar3" pitchFamily="18" charset="0"/>
                <a:cs typeface="Pyidaungsu" pitchFamily="34" charset="0"/>
              </a:rPr>
              <a:t>နိုင်ငံတော်သမ္မတရုံး၏ညွှန်ကြားချက်</a:t>
            </a:r>
            <a:endParaRPr lang="en-US" altLang="en-US" sz="2400" b="1" dirty="0">
              <a:solidFill>
                <a:srgbClr val="002060"/>
              </a:solidFill>
              <a:latin typeface="Pyidaungsu" pitchFamily="34" charset="0"/>
              <a:ea typeface="Myanmar3" pitchFamily="18" charset="0"/>
              <a:cs typeface="Pyidaungsu" pitchFamily="34" charset="0"/>
            </a:endParaRPr>
          </a:p>
        </p:txBody>
      </p:sp>
    </p:spTree>
    <p:extLst>
      <p:ext uri="{BB962C8B-B14F-4D97-AF65-F5344CB8AC3E}">
        <p14:creationId xmlns:p14="http://schemas.microsoft.com/office/powerpoint/2010/main" val="271024386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2"/>
          <p:cNvSpPr txBox="1">
            <a:spLocks noChangeArrowheads="1"/>
          </p:cNvSpPr>
          <p:nvPr/>
        </p:nvSpPr>
        <p:spPr bwMode="auto">
          <a:xfrm>
            <a:off x="228600" y="1149489"/>
            <a:ext cx="8763000" cy="5678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just">
              <a:lnSpc>
                <a:spcPct val="150000"/>
              </a:lnSpc>
            </a:pPr>
            <a:r>
              <a:rPr lang="en-US" sz="2200" b="1" dirty="0">
                <a:solidFill>
                  <a:srgbClr val="002060"/>
                </a:solidFill>
                <a:latin typeface="Pyidaungsu" pitchFamily="34" charset="0"/>
                <a:cs typeface="Pyidaungsu" pitchFamily="34" charset="0"/>
              </a:rPr>
              <a:t>Related materials</a:t>
            </a:r>
            <a:endParaRPr lang="my-MM" sz="2200" dirty="0">
              <a:solidFill>
                <a:srgbClr val="002060"/>
              </a:solidFill>
              <a:latin typeface="Pyidaungsu" pitchFamily="34" charset="0"/>
              <a:cs typeface="Pyidaungsu" pitchFamily="34" charset="0"/>
            </a:endParaRPr>
          </a:p>
          <a:p>
            <a:pPr algn="just">
              <a:lnSpc>
                <a:spcPct val="150000"/>
              </a:lnSpc>
            </a:pPr>
            <a:r>
              <a:rPr lang="en-US" sz="2200" dirty="0">
                <a:solidFill>
                  <a:srgbClr val="002060"/>
                </a:solidFill>
                <a:latin typeface="Pyidaungsu" pitchFamily="34" charset="0"/>
                <a:cs typeface="Pyidaungsu" pitchFamily="34" charset="0"/>
              </a:rPr>
              <a:t>S/RES/1540 (2004) further defines the following: </a:t>
            </a:r>
          </a:p>
          <a:p>
            <a:pPr algn="just">
              <a:lnSpc>
                <a:spcPct val="150000"/>
              </a:lnSpc>
            </a:pPr>
            <a:r>
              <a:rPr lang="en-US" sz="2200" b="1" dirty="0">
                <a:solidFill>
                  <a:srgbClr val="002060"/>
                </a:solidFill>
                <a:latin typeface="Pyidaungsu" pitchFamily="34" charset="0"/>
                <a:cs typeface="Pyidaungsu" pitchFamily="34" charset="0"/>
              </a:rPr>
              <a:t>Related materials</a:t>
            </a:r>
            <a:r>
              <a:rPr lang="en-US" sz="2200" i="1" dirty="0">
                <a:solidFill>
                  <a:srgbClr val="002060"/>
                </a:solidFill>
                <a:latin typeface="Pyidaungsu" pitchFamily="34" charset="0"/>
                <a:cs typeface="Pyidaungsu" pitchFamily="34" charset="0"/>
              </a:rPr>
              <a:t>: materials, equipment and technology covered by relevant multilateral treaties and arrangements, or included on national control lists, which could be used for the design, development, production or use of nuclear, chemical and biological weapons and their means of delivery. </a:t>
            </a:r>
          </a:p>
          <a:p>
            <a:pPr algn="just">
              <a:lnSpc>
                <a:spcPct val="150000"/>
              </a:lnSpc>
            </a:pPr>
            <a:r>
              <a:rPr lang="en-US" sz="2200" b="1" dirty="0" err="1">
                <a:solidFill>
                  <a:srgbClr val="002060"/>
                </a:solidFill>
                <a:latin typeface="Pyidaungsu" pitchFamily="34" charset="0"/>
                <a:ea typeface="Myanmar3" pitchFamily="18" charset="0"/>
                <a:cs typeface="Pyidaungsu" pitchFamily="34" charset="0"/>
              </a:rPr>
              <a:t>ဆက်စပ်ပစ္စည်း</a:t>
            </a:r>
            <a:r>
              <a:rPr lang="en-US" sz="2200" dirty="0" err="1">
                <a:solidFill>
                  <a:srgbClr val="002060"/>
                </a:solidFill>
                <a:latin typeface="Pyidaungsu" pitchFamily="34" charset="0"/>
                <a:ea typeface="Myanmar3" pitchFamily="18" charset="0"/>
                <a:cs typeface="Pyidaungsu" pitchFamily="34" charset="0"/>
              </a:rPr>
              <a:t>ဆိုသည်မှာ</a:t>
            </a:r>
            <a:r>
              <a:rPr lang="en-US" sz="2200" dirty="0">
                <a:solidFill>
                  <a:srgbClr val="002060"/>
                </a:solidFill>
                <a:latin typeface="Pyidaungsu" pitchFamily="34" charset="0"/>
                <a:ea typeface="Myanmar3" pitchFamily="18" charset="0"/>
                <a:cs typeface="Pyidaungsu" pitchFamily="34" charset="0"/>
              </a:rPr>
              <a:t> </a:t>
            </a:r>
            <a:r>
              <a:rPr lang="en-US" sz="2200" dirty="0" err="1">
                <a:solidFill>
                  <a:srgbClr val="002060"/>
                </a:solidFill>
                <a:latin typeface="Pyidaungsu" pitchFamily="34" charset="0"/>
                <a:ea typeface="Myanmar3" pitchFamily="18" charset="0"/>
                <a:cs typeface="Pyidaungsu" pitchFamily="34" charset="0"/>
              </a:rPr>
              <a:t>နျူကလီးယား</a:t>
            </a:r>
            <a:r>
              <a:rPr lang="en-US" sz="2200" dirty="0">
                <a:solidFill>
                  <a:srgbClr val="002060"/>
                </a:solidFill>
                <a:latin typeface="Pyidaungsu" pitchFamily="34" charset="0"/>
                <a:ea typeface="Myanmar3" pitchFamily="18" charset="0"/>
                <a:cs typeface="Pyidaungsu" pitchFamily="34" charset="0"/>
              </a:rPr>
              <a:t>၊ </a:t>
            </a:r>
            <a:r>
              <a:rPr lang="en-US" sz="2200" dirty="0" err="1">
                <a:solidFill>
                  <a:srgbClr val="002060"/>
                </a:solidFill>
                <a:latin typeface="Pyidaungsu" pitchFamily="34" charset="0"/>
                <a:ea typeface="Myanmar3" pitchFamily="18" charset="0"/>
                <a:cs typeface="Pyidaungsu" pitchFamily="34" charset="0"/>
              </a:rPr>
              <a:t>ဓါတုနှင</a:t>
            </a:r>
            <a:r>
              <a:rPr lang="en-US" sz="2200" dirty="0">
                <a:solidFill>
                  <a:srgbClr val="002060"/>
                </a:solidFill>
                <a:latin typeface="Pyidaungsu" pitchFamily="34" charset="0"/>
                <a:ea typeface="Myanmar3" pitchFamily="18" charset="0"/>
                <a:cs typeface="Pyidaungsu" pitchFamily="34" charset="0"/>
              </a:rPr>
              <a:t>့် </a:t>
            </a:r>
            <a:r>
              <a:rPr lang="en-US" sz="2200" dirty="0" err="1">
                <a:solidFill>
                  <a:srgbClr val="002060"/>
                </a:solidFill>
                <a:latin typeface="Pyidaungsu" pitchFamily="34" charset="0"/>
                <a:ea typeface="Myanmar3" pitchFamily="18" charset="0"/>
                <a:cs typeface="Pyidaungsu" pitchFamily="34" charset="0"/>
              </a:rPr>
              <a:t>ဇီဝလက်နက်များနှင</a:t>
            </a:r>
            <a:r>
              <a:rPr lang="en-US" sz="2200" dirty="0">
                <a:solidFill>
                  <a:srgbClr val="002060"/>
                </a:solidFill>
                <a:latin typeface="Pyidaungsu" pitchFamily="34" charset="0"/>
                <a:ea typeface="Myanmar3" pitchFamily="18" charset="0"/>
                <a:cs typeface="Pyidaungsu" pitchFamily="34" charset="0"/>
              </a:rPr>
              <a:t>့် </a:t>
            </a:r>
            <a:r>
              <a:rPr lang="en-US" sz="2200" dirty="0" err="1">
                <a:solidFill>
                  <a:srgbClr val="002060"/>
                </a:solidFill>
                <a:latin typeface="Pyidaungsu" pitchFamily="34" charset="0"/>
                <a:ea typeface="Myanmar3" pitchFamily="18" charset="0"/>
                <a:cs typeface="Pyidaungsu" pitchFamily="34" charset="0"/>
              </a:rPr>
              <a:t>ယင်း</a:t>
            </a:r>
            <a:r>
              <a:rPr lang="en-US" sz="2200" dirty="0">
                <a:solidFill>
                  <a:srgbClr val="002060"/>
                </a:solidFill>
                <a:latin typeface="Pyidaungsu" pitchFamily="34" charset="0"/>
                <a:ea typeface="Myanmar3" pitchFamily="18" charset="0"/>
                <a:cs typeface="Pyidaungsu" pitchFamily="34" charset="0"/>
              </a:rPr>
              <a:t> </a:t>
            </a:r>
            <a:r>
              <a:rPr lang="en-US" sz="2200" dirty="0" err="1">
                <a:solidFill>
                  <a:srgbClr val="002060"/>
                </a:solidFill>
                <a:latin typeface="Pyidaungsu" pitchFamily="34" charset="0"/>
                <a:ea typeface="Myanmar3" pitchFamily="18" charset="0"/>
                <a:cs typeface="Pyidaungsu" pitchFamily="34" charset="0"/>
              </a:rPr>
              <a:t>တို့ကိုသယ်ဆောင်သည</a:t>
            </a:r>
            <a:r>
              <a:rPr lang="en-US" sz="2200" dirty="0">
                <a:solidFill>
                  <a:srgbClr val="002060"/>
                </a:solidFill>
                <a:latin typeface="Pyidaungsu" pitchFamily="34" charset="0"/>
                <a:ea typeface="Myanmar3" pitchFamily="18" charset="0"/>
                <a:cs typeface="Pyidaungsu" pitchFamily="34" charset="0"/>
              </a:rPr>
              <a:t>့် </a:t>
            </a:r>
            <a:r>
              <a:rPr lang="en-US" sz="2200" dirty="0" err="1">
                <a:solidFill>
                  <a:srgbClr val="002060"/>
                </a:solidFill>
                <a:latin typeface="Pyidaungsu" pitchFamily="34" charset="0"/>
                <a:ea typeface="Myanmar3" pitchFamily="18" charset="0"/>
                <a:cs typeface="Pyidaungsu" pitchFamily="34" charset="0"/>
              </a:rPr>
              <a:t>နည်းလမ်းများကို</a:t>
            </a:r>
            <a:r>
              <a:rPr lang="en-US" sz="2200" dirty="0">
                <a:solidFill>
                  <a:srgbClr val="002060"/>
                </a:solidFill>
                <a:latin typeface="Pyidaungsu" pitchFamily="34" charset="0"/>
                <a:ea typeface="Myanmar3" pitchFamily="18" charset="0"/>
                <a:cs typeface="Pyidaungsu" pitchFamily="34" charset="0"/>
              </a:rPr>
              <a:t> </a:t>
            </a:r>
            <a:r>
              <a:rPr lang="en-US" sz="2200" dirty="0" err="1">
                <a:solidFill>
                  <a:srgbClr val="002060"/>
                </a:solidFill>
                <a:latin typeface="Pyidaungsu" pitchFamily="34" charset="0"/>
                <a:ea typeface="Myanmar3" pitchFamily="18" charset="0"/>
                <a:cs typeface="Pyidaungsu" pitchFamily="34" charset="0"/>
              </a:rPr>
              <a:t>ပုံစံထုတ်ခြင်း</a:t>
            </a:r>
            <a:r>
              <a:rPr lang="en-US" sz="2200" dirty="0">
                <a:solidFill>
                  <a:srgbClr val="002060"/>
                </a:solidFill>
                <a:latin typeface="Pyidaungsu" pitchFamily="34" charset="0"/>
                <a:ea typeface="Myanmar3" pitchFamily="18" charset="0"/>
                <a:cs typeface="Pyidaungsu" pitchFamily="34" charset="0"/>
              </a:rPr>
              <a:t>၊ </a:t>
            </a:r>
            <a:r>
              <a:rPr lang="en-US" sz="2200" dirty="0" err="1">
                <a:solidFill>
                  <a:srgbClr val="002060"/>
                </a:solidFill>
                <a:latin typeface="Pyidaungsu" pitchFamily="34" charset="0"/>
                <a:ea typeface="Myanmar3" pitchFamily="18" charset="0"/>
                <a:cs typeface="Pyidaungsu" pitchFamily="34" charset="0"/>
              </a:rPr>
              <a:t>ဖွံ့ဖြိုးတိုးတက်အောင</a:t>
            </a:r>
            <a:r>
              <a:rPr lang="en-US" sz="2200" dirty="0">
                <a:solidFill>
                  <a:srgbClr val="002060"/>
                </a:solidFill>
                <a:latin typeface="Pyidaungsu" pitchFamily="34" charset="0"/>
                <a:ea typeface="Myanmar3" pitchFamily="18" charset="0"/>
                <a:cs typeface="Pyidaungsu" pitchFamily="34" charset="0"/>
              </a:rPr>
              <a:t>် </a:t>
            </a:r>
            <a:r>
              <a:rPr lang="my-MM" sz="2200" dirty="0">
                <a:solidFill>
                  <a:srgbClr val="002060"/>
                </a:solidFill>
                <a:latin typeface="Pyidaungsu" pitchFamily="34" charset="0"/>
                <a:ea typeface="Myanmar3" pitchFamily="18" charset="0"/>
                <a:cs typeface="Pyidaungsu" pitchFamily="34" charset="0"/>
              </a:rPr>
              <a:t>လုပ်ဆောင်ခြင်း</a:t>
            </a:r>
            <a:r>
              <a:rPr lang="en-US" sz="2200" dirty="0">
                <a:solidFill>
                  <a:srgbClr val="002060"/>
                </a:solidFill>
                <a:latin typeface="Pyidaungsu" pitchFamily="34" charset="0"/>
                <a:ea typeface="Myanmar3" pitchFamily="18" charset="0"/>
                <a:cs typeface="Pyidaungsu" pitchFamily="34" charset="0"/>
              </a:rPr>
              <a:t>၊ </a:t>
            </a:r>
            <a:r>
              <a:rPr lang="en-US" sz="2200" dirty="0" err="1">
                <a:solidFill>
                  <a:srgbClr val="002060"/>
                </a:solidFill>
                <a:latin typeface="Pyidaungsu" pitchFamily="34" charset="0"/>
                <a:ea typeface="Myanmar3" pitchFamily="18" charset="0"/>
                <a:cs typeface="Pyidaungsu" pitchFamily="34" charset="0"/>
              </a:rPr>
              <a:t>ထုတ်လုပ်ခြင်း</a:t>
            </a:r>
            <a:r>
              <a:rPr lang="en-US" sz="2200" dirty="0">
                <a:solidFill>
                  <a:srgbClr val="002060"/>
                </a:solidFill>
                <a:latin typeface="Pyidaungsu" pitchFamily="34" charset="0"/>
                <a:ea typeface="Myanmar3" pitchFamily="18" charset="0"/>
                <a:cs typeface="Pyidaungsu" pitchFamily="34" charset="0"/>
              </a:rPr>
              <a:t> </a:t>
            </a:r>
            <a:r>
              <a:rPr lang="my-MM" sz="2200" dirty="0">
                <a:solidFill>
                  <a:srgbClr val="002060"/>
                </a:solidFill>
                <a:latin typeface="Pyidaungsu" pitchFamily="34" charset="0"/>
                <a:ea typeface="Myanmar3" pitchFamily="18" charset="0"/>
                <a:cs typeface="Pyidaungsu" pitchFamily="34" charset="0"/>
              </a:rPr>
              <a:t>(သို့) </a:t>
            </a:r>
            <a:r>
              <a:rPr lang="en-US" sz="2200" dirty="0" err="1">
                <a:solidFill>
                  <a:srgbClr val="002060"/>
                </a:solidFill>
                <a:latin typeface="Pyidaungsu" pitchFamily="34" charset="0"/>
                <a:ea typeface="Myanmar3" pitchFamily="18" charset="0"/>
                <a:cs typeface="Pyidaungsu" pitchFamily="34" charset="0"/>
              </a:rPr>
              <a:t>အသုံးပြုခြင်းများအတွက</a:t>
            </a:r>
            <a:r>
              <a:rPr lang="en-US" sz="2200" dirty="0">
                <a:solidFill>
                  <a:srgbClr val="002060"/>
                </a:solidFill>
                <a:latin typeface="Pyidaungsu" pitchFamily="34" charset="0"/>
                <a:ea typeface="Myanmar3" pitchFamily="18" charset="0"/>
                <a:cs typeface="Pyidaungsu" pitchFamily="34" charset="0"/>
              </a:rPr>
              <a:t>် </a:t>
            </a:r>
            <a:r>
              <a:rPr lang="en-US" sz="2200" dirty="0" err="1">
                <a:solidFill>
                  <a:srgbClr val="002060"/>
                </a:solidFill>
                <a:latin typeface="Pyidaungsu" pitchFamily="34" charset="0"/>
                <a:ea typeface="Myanmar3" pitchFamily="18" charset="0"/>
                <a:cs typeface="Pyidaungsu" pitchFamily="34" charset="0"/>
              </a:rPr>
              <a:t>အသုံးပြုနိုင်သည</a:t>
            </a:r>
            <a:r>
              <a:rPr lang="en-US" sz="2200" dirty="0">
                <a:solidFill>
                  <a:srgbClr val="002060"/>
                </a:solidFill>
                <a:latin typeface="Pyidaungsu" pitchFamily="34" charset="0"/>
                <a:ea typeface="Myanmar3" pitchFamily="18" charset="0"/>
                <a:cs typeface="Pyidaungsu" pitchFamily="34" charset="0"/>
              </a:rPr>
              <a:t>့် </a:t>
            </a:r>
            <a:r>
              <a:rPr lang="en-US" sz="2200" dirty="0" err="1">
                <a:solidFill>
                  <a:srgbClr val="002060"/>
                </a:solidFill>
                <a:latin typeface="Pyidaungsu" pitchFamily="34" charset="0"/>
                <a:ea typeface="Myanmar3" pitchFamily="18" charset="0"/>
                <a:cs typeface="Pyidaungsu" pitchFamily="34" charset="0"/>
              </a:rPr>
              <a:t>ပစ္စည်းများ</a:t>
            </a:r>
            <a:r>
              <a:rPr lang="en-US" sz="2200" dirty="0">
                <a:solidFill>
                  <a:srgbClr val="002060"/>
                </a:solidFill>
                <a:latin typeface="Pyidaungsu" pitchFamily="34" charset="0"/>
                <a:ea typeface="Myanmar3" pitchFamily="18" charset="0"/>
                <a:cs typeface="Pyidaungsu" pitchFamily="34" charset="0"/>
              </a:rPr>
              <a:t>၊ </a:t>
            </a:r>
            <a:r>
              <a:rPr lang="en-US" sz="2200" dirty="0" err="1">
                <a:solidFill>
                  <a:srgbClr val="002060"/>
                </a:solidFill>
                <a:latin typeface="Pyidaungsu" pitchFamily="34" charset="0"/>
                <a:ea typeface="Myanmar3" pitchFamily="18" charset="0"/>
                <a:cs typeface="Pyidaungsu" pitchFamily="34" charset="0"/>
              </a:rPr>
              <a:t>ကိရိယာတန်ဆာပလာများနှင</a:t>
            </a:r>
            <a:r>
              <a:rPr lang="en-US" sz="2200" dirty="0">
                <a:solidFill>
                  <a:srgbClr val="002060"/>
                </a:solidFill>
                <a:latin typeface="Pyidaungsu" pitchFamily="34" charset="0"/>
                <a:ea typeface="Myanmar3" pitchFamily="18" charset="0"/>
                <a:cs typeface="Pyidaungsu" pitchFamily="34" charset="0"/>
              </a:rPr>
              <a:t>့် </a:t>
            </a:r>
            <a:r>
              <a:rPr lang="en-US" sz="2200" dirty="0" err="1">
                <a:solidFill>
                  <a:srgbClr val="002060"/>
                </a:solidFill>
                <a:latin typeface="Pyidaungsu" pitchFamily="34" charset="0"/>
                <a:ea typeface="Myanmar3" pitchFamily="18" charset="0"/>
                <a:cs typeface="Pyidaungsu" pitchFamily="34" charset="0"/>
              </a:rPr>
              <a:t>နည်းပညာများပါဝင်သည</a:t>
            </a:r>
            <a:r>
              <a:rPr lang="en-US" sz="2200" dirty="0">
                <a:solidFill>
                  <a:srgbClr val="002060"/>
                </a:solidFill>
                <a:latin typeface="Pyidaungsu" pitchFamily="34" charset="0"/>
                <a:ea typeface="Myanmar3" pitchFamily="18" charset="0"/>
                <a:cs typeface="Pyidaungsu" pitchFamily="34" charset="0"/>
              </a:rPr>
              <a:t>်။</a:t>
            </a:r>
            <a:endParaRPr lang="en-US" altLang="en-US" sz="2200" dirty="0">
              <a:solidFill>
                <a:srgbClr val="002060"/>
              </a:solidFill>
              <a:latin typeface="Pyidaungsu" pitchFamily="34" charset="0"/>
              <a:ea typeface="Myanmar2" pitchFamily="34" charset="0"/>
              <a:cs typeface="Pyidaungsu" pitchFamily="34" charset="0"/>
            </a:endParaRPr>
          </a:p>
        </p:txBody>
      </p:sp>
      <p:sp>
        <p:nvSpPr>
          <p:cNvPr id="104451" name="Text Box 3"/>
          <p:cNvSpPr txBox="1">
            <a:spLocks noChangeArrowheads="1"/>
          </p:cNvSpPr>
          <p:nvPr/>
        </p:nvSpPr>
        <p:spPr bwMode="auto">
          <a:xfrm>
            <a:off x="381000" y="396925"/>
            <a:ext cx="838200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lnSpc>
                <a:spcPct val="150000"/>
              </a:lnSpc>
              <a:spcBef>
                <a:spcPct val="50000"/>
              </a:spcBef>
            </a:pPr>
            <a:r>
              <a:rPr lang="en-US" altLang="en-US" sz="2400" b="1" dirty="0">
                <a:solidFill>
                  <a:srgbClr val="002060"/>
                </a:solidFill>
                <a:latin typeface="Pyidaungsu" pitchFamily="34" charset="0"/>
                <a:ea typeface="Myanmar3" pitchFamily="18" charset="0"/>
                <a:cs typeface="Pyidaungsu" pitchFamily="34" charset="0"/>
              </a:rPr>
              <a:t>Proliferation </a:t>
            </a:r>
            <a:r>
              <a:rPr lang="en-US" altLang="en-US" sz="2400" b="1" dirty="0" err="1">
                <a:solidFill>
                  <a:srgbClr val="002060"/>
                </a:solidFill>
                <a:latin typeface="Pyidaungsu" pitchFamily="34" charset="0"/>
                <a:ea typeface="Myanmar3" pitchFamily="18" charset="0"/>
                <a:cs typeface="Pyidaungsu" pitchFamily="34" charset="0"/>
              </a:rPr>
              <a:t>ဆိုင်ရာအဓိပ္ပါယ်ဖွင</a:t>
            </a:r>
            <a:r>
              <a:rPr lang="en-US" altLang="en-US" sz="2400" b="1" dirty="0">
                <a:solidFill>
                  <a:srgbClr val="002060"/>
                </a:solidFill>
                <a:latin typeface="Pyidaungsu" pitchFamily="34" charset="0"/>
                <a:ea typeface="Myanmar3" pitchFamily="18" charset="0"/>
                <a:cs typeface="Pyidaungsu" pitchFamily="34" charset="0"/>
              </a:rPr>
              <a:t>့်</a:t>
            </a:r>
            <a:r>
              <a:rPr lang="en-US" altLang="en-US" sz="2400" b="1" dirty="0" err="1">
                <a:solidFill>
                  <a:srgbClr val="002060"/>
                </a:solidFill>
                <a:latin typeface="Pyidaungsu" pitchFamily="34" charset="0"/>
                <a:ea typeface="Myanmar3" pitchFamily="18" charset="0"/>
                <a:cs typeface="Pyidaungsu" pitchFamily="34" charset="0"/>
              </a:rPr>
              <a:t>ဆိုချက</a:t>
            </a:r>
            <a:r>
              <a:rPr lang="en-US" altLang="en-US" sz="2400" b="1" dirty="0">
                <a:solidFill>
                  <a:srgbClr val="002060"/>
                </a:solidFill>
                <a:latin typeface="Pyidaungsu" pitchFamily="34" charset="0"/>
                <a:ea typeface="Myanmar3" pitchFamily="18" charset="0"/>
                <a:cs typeface="Pyidaungsu" pitchFamily="34" charset="0"/>
              </a:rPr>
              <a:t>်</a:t>
            </a:r>
            <a:r>
              <a:rPr lang="my-MM" altLang="en-US" sz="2400" b="1" dirty="0">
                <a:solidFill>
                  <a:srgbClr val="002060"/>
                </a:solidFill>
                <a:latin typeface="Pyidaungsu" pitchFamily="34" charset="0"/>
                <a:ea typeface="Myanmar3" pitchFamily="18" charset="0"/>
                <a:cs typeface="Pyidaungsu" pitchFamily="34" charset="0"/>
              </a:rPr>
              <a:t>များ</a:t>
            </a:r>
            <a:endParaRPr lang="en-US" altLang="en-US" sz="2400" b="1" dirty="0">
              <a:solidFill>
                <a:srgbClr val="002060"/>
              </a:solidFill>
              <a:latin typeface="Pyidaungsu" pitchFamily="34" charset="0"/>
              <a:ea typeface="Myanmar3" pitchFamily="18" charset="0"/>
              <a:cs typeface="Pyidaungsu" pitchFamily="34" charset="0"/>
            </a:endParaRPr>
          </a:p>
        </p:txBody>
      </p:sp>
    </p:spTree>
    <p:extLst>
      <p:ext uri="{BB962C8B-B14F-4D97-AF65-F5344CB8AC3E}">
        <p14:creationId xmlns:p14="http://schemas.microsoft.com/office/powerpoint/2010/main" val="4215700735"/>
      </p:ext>
    </p:extLst>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2"/>
          <p:cNvSpPr txBox="1">
            <a:spLocks noChangeArrowheads="1"/>
          </p:cNvSpPr>
          <p:nvPr/>
        </p:nvSpPr>
        <p:spPr bwMode="auto">
          <a:xfrm>
            <a:off x="339508" y="1219200"/>
            <a:ext cx="8575891"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just">
              <a:lnSpc>
                <a:spcPct val="150000"/>
              </a:lnSpc>
              <a:spcAft>
                <a:spcPts val="600"/>
              </a:spcAft>
            </a:pPr>
            <a:r>
              <a:rPr lang="en-US" altLang="en-US" sz="2200" dirty="0">
                <a:solidFill>
                  <a:srgbClr val="002060"/>
                </a:solidFill>
                <a:latin typeface="Pyidaungsu" pitchFamily="34" charset="0"/>
                <a:ea typeface="Myanmar2" pitchFamily="34" charset="0"/>
                <a:cs typeface="Pyidaungsu" pitchFamily="34" charset="0"/>
              </a:rPr>
              <a:t>2397 (DPRK)</a:t>
            </a:r>
            <a:r>
              <a:rPr lang="my-MM" altLang="en-US" sz="2200" dirty="0">
                <a:solidFill>
                  <a:srgbClr val="002060"/>
                </a:solidFill>
                <a:latin typeface="Pyidaungsu" pitchFamily="34" charset="0"/>
                <a:ea typeface="Myanmar2" pitchFamily="34" charset="0"/>
                <a:cs typeface="Pyidaungsu" pitchFamily="34" charset="0"/>
              </a:rPr>
              <a:t>နှင့်ပတ်သက်၍ </a:t>
            </a:r>
          </a:p>
          <a:p>
            <a:pPr marL="342900" indent="-342900" algn="just">
              <a:lnSpc>
                <a:spcPct val="150000"/>
              </a:lnSpc>
              <a:spcAft>
                <a:spcPts val="600"/>
              </a:spcAft>
              <a:buFont typeface="Arial" pitchFamily="34" charset="0"/>
              <a:buChar char="•"/>
            </a:pPr>
            <a:r>
              <a:rPr lang="my-MM" altLang="en-US" sz="2200" dirty="0">
                <a:solidFill>
                  <a:srgbClr val="002060"/>
                </a:solidFill>
                <a:latin typeface="Pyidaungsu" pitchFamily="34" charset="0"/>
                <a:ea typeface="Myanmar2" pitchFamily="34" charset="0"/>
                <a:cs typeface="Pyidaungsu" pitchFamily="34" charset="0"/>
              </a:rPr>
              <a:t>လူပုဂ္ဂိုလ် (၆)ဦးနှင့် ကာကွယ်​ရေးဝန်ကြီးဌာနအပေါ်အရေးယူရန်၊</a:t>
            </a:r>
          </a:p>
          <a:p>
            <a:pPr marL="342900" indent="-342900" algn="just">
              <a:lnSpc>
                <a:spcPct val="150000"/>
              </a:lnSpc>
              <a:spcAft>
                <a:spcPts val="600"/>
              </a:spcAft>
              <a:buFont typeface="Arial" pitchFamily="34" charset="0"/>
              <a:buChar char="•"/>
            </a:pPr>
            <a:r>
              <a:rPr lang="my-MM" altLang="en-US" sz="2200" dirty="0">
                <a:solidFill>
                  <a:srgbClr val="002060"/>
                </a:solidFill>
                <a:latin typeface="Pyidaungsu" pitchFamily="34" charset="0"/>
                <a:ea typeface="Myanmar2" pitchFamily="34" charset="0"/>
                <a:cs typeface="Pyidaungsu" pitchFamily="34" charset="0"/>
              </a:rPr>
              <a:t>စည်း (၄)သန်းထက်ပို၍ </a:t>
            </a:r>
            <a:r>
              <a:rPr lang="en-US" altLang="en-US" sz="2200" dirty="0">
                <a:solidFill>
                  <a:srgbClr val="002060"/>
                </a:solidFill>
                <a:latin typeface="Pyidaungsu" pitchFamily="34" charset="0"/>
                <a:ea typeface="Myanmar2" pitchFamily="34" charset="0"/>
                <a:cs typeface="Pyidaungsu" pitchFamily="34" charset="0"/>
              </a:rPr>
              <a:t>DPRK </a:t>
            </a:r>
            <a:r>
              <a:rPr lang="my-MM" altLang="en-US" sz="2200" dirty="0">
                <a:solidFill>
                  <a:srgbClr val="002060"/>
                </a:solidFill>
                <a:latin typeface="Pyidaungsu" pitchFamily="34" charset="0"/>
                <a:ea typeface="Myanmar2" pitchFamily="34" charset="0"/>
                <a:cs typeface="Pyidaungsu" pitchFamily="34" charset="0"/>
              </a:rPr>
              <a:t>၏ ရေနံစိမ်း/သန့်စင်ပြီးရေနံထွက်ကုန် တင်သွင်းမှုကိုတားမြစ်ရန်၊</a:t>
            </a:r>
          </a:p>
          <a:p>
            <a:pPr marL="342900" indent="-342900" algn="just">
              <a:lnSpc>
                <a:spcPct val="150000"/>
              </a:lnSpc>
              <a:spcAft>
                <a:spcPts val="600"/>
              </a:spcAft>
              <a:buFont typeface="Arial" pitchFamily="34" charset="0"/>
              <a:buChar char="•"/>
            </a:pPr>
            <a:r>
              <a:rPr lang="my-MM" altLang="en-US" sz="2200" dirty="0">
                <a:solidFill>
                  <a:srgbClr val="002060"/>
                </a:solidFill>
                <a:latin typeface="Pyidaungsu" pitchFamily="34" charset="0"/>
                <a:ea typeface="Myanmar2" pitchFamily="34" charset="0"/>
                <a:cs typeface="Pyidaungsu" pitchFamily="34" charset="0"/>
              </a:rPr>
              <a:t>အစားအသောက်၊ စိုက်ပျိုးရေးထွက်ကုန်၊ စက်ပစ္စည်း၊ လျှပ်စစ်ပစ္စည်း၊ သစ်၊ ရေယာဉ်များ </a:t>
            </a:r>
            <a:r>
              <a:rPr lang="en-US" altLang="en-US" sz="2200" dirty="0">
                <a:solidFill>
                  <a:srgbClr val="002060"/>
                </a:solidFill>
                <a:latin typeface="Pyidaungsu" pitchFamily="34" charset="0"/>
                <a:ea typeface="Myanmar2" pitchFamily="34" charset="0"/>
                <a:cs typeface="Pyidaungsu" pitchFamily="34" charset="0"/>
              </a:rPr>
              <a:t>DPRK </a:t>
            </a:r>
            <a:r>
              <a:rPr lang="my-MM" altLang="en-US" sz="2200" dirty="0">
                <a:solidFill>
                  <a:srgbClr val="002060"/>
                </a:solidFill>
                <a:latin typeface="Pyidaungsu" pitchFamily="34" charset="0"/>
                <a:ea typeface="Myanmar2" pitchFamily="34" charset="0"/>
                <a:cs typeface="Pyidaungsu" pitchFamily="34" charset="0"/>
              </a:rPr>
              <a:t>သို့မတင်ပို့ရန်၊</a:t>
            </a:r>
          </a:p>
          <a:p>
            <a:pPr marL="342900" indent="-342900" algn="just">
              <a:lnSpc>
                <a:spcPct val="150000"/>
              </a:lnSpc>
              <a:spcAft>
                <a:spcPts val="600"/>
              </a:spcAft>
              <a:buFont typeface="Arial" pitchFamily="34" charset="0"/>
              <a:buChar char="•"/>
            </a:pPr>
            <a:r>
              <a:rPr lang="my-MM" altLang="en-US" sz="2200" dirty="0">
                <a:solidFill>
                  <a:srgbClr val="002060"/>
                </a:solidFill>
                <a:latin typeface="Pyidaungsu" pitchFamily="34" charset="0"/>
                <a:ea typeface="Myanmar2" pitchFamily="34" charset="0"/>
                <a:cs typeface="Pyidaungsu" pitchFamily="34" charset="0"/>
              </a:rPr>
              <a:t>ဥပဒေအရမဆောင်ရွက်နိုင်သည်မှအပ ဝင်ငွေရနေသော ပြည်တွင်းရှိ </a:t>
            </a:r>
            <a:r>
              <a:rPr lang="en-US" altLang="en-US" sz="2200" dirty="0">
                <a:solidFill>
                  <a:srgbClr val="002060"/>
                </a:solidFill>
                <a:latin typeface="Pyidaungsu" pitchFamily="34" charset="0"/>
                <a:ea typeface="Myanmar2" pitchFamily="34" charset="0"/>
                <a:cs typeface="Pyidaungsu" pitchFamily="34" charset="0"/>
              </a:rPr>
              <a:t>DPRK</a:t>
            </a:r>
            <a:r>
              <a:rPr lang="my-MM" altLang="en-US" sz="2200" dirty="0">
                <a:solidFill>
                  <a:srgbClr val="002060"/>
                </a:solidFill>
                <a:latin typeface="Pyidaungsu" pitchFamily="34" charset="0"/>
                <a:ea typeface="Myanmar2" pitchFamily="34" charset="0"/>
                <a:cs typeface="Pyidaungsu" pitchFamily="34" charset="0"/>
              </a:rPr>
              <a:t> နိုင်ငံသားများအား နှင်ထုတ်ရန်၊</a:t>
            </a:r>
            <a:endParaRPr lang="en-US" altLang="en-US" sz="2200" dirty="0">
              <a:solidFill>
                <a:srgbClr val="002060"/>
              </a:solidFill>
              <a:latin typeface="Pyidaungsu" pitchFamily="34" charset="0"/>
              <a:ea typeface="Myanmar2" pitchFamily="34" charset="0"/>
              <a:cs typeface="Pyidaungsu" pitchFamily="34" charset="0"/>
            </a:endParaRPr>
          </a:p>
          <a:p>
            <a:pPr marL="342900" indent="-342900" algn="just">
              <a:lnSpc>
                <a:spcPct val="150000"/>
              </a:lnSpc>
              <a:spcAft>
                <a:spcPts val="600"/>
              </a:spcAft>
              <a:buFont typeface="Arial" pitchFamily="34" charset="0"/>
              <a:buChar char="•"/>
            </a:pPr>
            <a:r>
              <a:rPr lang="en-US" altLang="en-US" sz="2200" dirty="0">
                <a:solidFill>
                  <a:srgbClr val="002060"/>
                </a:solidFill>
                <a:latin typeface="Pyidaungsu" pitchFamily="34" charset="0"/>
                <a:ea typeface="Myanmar2" pitchFamily="34" charset="0"/>
                <a:cs typeface="Pyidaungsu" pitchFamily="34" charset="0"/>
              </a:rPr>
              <a:t>DPRK </a:t>
            </a:r>
            <a:r>
              <a:rPr lang="my-MM" altLang="en-US" sz="2200" dirty="0">
                <a:solidFill>
                  <a:srgbClr val="002060"/>
                </a:solidFill>
                <a:latin typeface="Pyidaungsu" pitchFamily="34" charset="0"/>
                <a:ea typeface="Myanmar2" pitchFamily="34" charset="0"/>
                <a:cs typeface="Pyidaungsu" pitchFamily="34" charset="0"/>
              </a:rPr>
              <a:t>သင်္ဘောများအား သတိကြီးစွာထား၍စစ်ဆေးရန်၊</a:t>
            </a:r>
            <a:endParaRPr lang="en-US" altLang="en-US" sz="2200" dirty="0">
              <a:solidFill>
                <a:srgbClr val="002060"/>
              </a:solidFill>
              <a:latin typeface="Pyidaungsu" pitchFamily="34" charset="0"/>
              <a:ea typeface="Myanmar2" pitchFamily="34" charset="0"/>
              <a:cs typeface="Pyidaungsu" pitchFamily="34" charset="0"/>
            </a:endParaRPr>
          </a:p>
        </p:txBody>
      </p:sp>
      <p:sp>
        <p:nvSpPr>
          <p:cNvPr id="104451" name="Text Box 3"/>
          <p:cNvSpPr txBox="1">
            <a:spLocks noChangeArrowheads="1"/>
          </p:cNvSpPr>
          <p:nvPr/>
        </p:nvSpPr>
        <p:spPr bwMode="auto">
          <a:xfrm>
            <a:off x="384297" y="381000"/>
            <a:ext cx="838200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lnSpc>
                <a:spcPct val="150000"/>
              </a:lnSpc>
              <a:spcBef>
                <a:spcPct val="50000"/>
              </a:spcBef>
            </a:pPr>
            <a:r>
              <a:rPr lang="my-MM" altLang="en-US" sz="2400" b="1" dirty="0">
                <a:solidFill>
                  <a:srgbClr val="002060"/>
                </a:solidFill>
                <a:latin typeface="Pyidaungsu" pitchFamily="34" charset="0"/>
                <a:ea typeface="Myanmar3" pitchFamily="18" charset="0"/>
                <a:cs typeface="Pyidaungsu" pitchFamily="34" charset="0"/>
              </a:rPr>
              <a:t>နိုင်ငံတော်သမ္မတရုံး၏ညွှန်ကြားချက်</a:t>
            </a:r>
            <a:endParaRPr lang="en-US" altLang="en-US" sz="2400" b="1" dirty="0">
              <a:solidFill>
                <a:srgbClr val="002060"/>
              </a:solidFill>
              <a:latin typeface="Pyidaungsu" pitchFamily="34" charset="0"/>
              <a:ea typeface="Myanmar3" pitchFamily="18" charset="0"/>
              <a:cs typeface="Pyidaungsu" pitchFamily="34" charset="0"/>
            </a:endParaRPr>
          </a:p>
        </p:txBody>
      </p:sp>
    </p:spTree>
    <p:extLst>
      <p:ext uri="{BB962C8B-B14F-4D97-AF65-F5344CB8AC3E}">
        <p14:creationId xmlns:p14="http://schemas.microsoft.com/office/powerpoint/2010/main" val="1762543088"/>
      </p:ext>
    </p:extLst>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2"/>
          <p:cNvSpPr txBox="1">
            <a:spLocks noChangeArrowheads="1"/>
          </p:cNvSpPr>
          <p:nvPr/>
        </p:nvSpPr>
        <p:spPr bwMode="auto">
          <a:xfrm>
            <a:off x="339508" y="1532311"/>
            <a:ext cx="8575891" cy="5325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just">
              <a:lnSpc>
                <a:spcPct val="135000"/>
              </a:lnSpc>
              <a:spcAft>
                <a:spcPts val="600"/>
              </a:spcAft>
            </a:pPr>
            <a:r>
              <a:rPr lang="my-MM" altLang="en-US" sz="2200" dirty="0">
                <a:solidFill>
                  <a:srgbClr val="002060"/>
                </a:solidFill>
                <a:latin typeface="Pyidaungsu" pitchFamily="34" charset="0"/>
                <a:ea typeface="Myanmar2" pitchFamily="34" charset="0"/>
                <a:cs typeface="Pyidaungsu" pitchFamily="34" charset="0"/>
              </a:rPr>
              <a:t>1)	</a:t>
            </a:r>
            <a:r>
              <a:rPr lang="en-US" altLang="en-US" sz="2200" dirty="0">
                <a:solidFill>
                  <a:srgbClr val="002060"/>
                </a:solidFill>
                <a:latin typeface="Pyidaungsu" pitchFamily="34" charset="0"/>
                <a:ea typeface="Myanmar2" pitchFamily="34" charset="0"/>
                <a:cs typeface="Pyidaungsu" pitchFamily="34" charset="0"/>
              </a:rPr>
              <a:t>PF</a:t>
            </a:r>
            <a:r>
              <a:rPr lang="my-MM" altLang="en-US" sz="2200" dirty="0">
                <a:solidFill>
                  <a:srgbClr val="002060"/>
                </a:solidFill>
                <a:latin typeface="Pyidaungsu" pitchFamily="34" charset="0"/>
                <a:ea typeface="Myanmar2" pitchFamily="34" charset="0"/>
                <a:cs typeface="Pyidaungsu" pitchFamily="34" charset="0"/>
              </a:rPr>
              <a:t>ဆိုင်ရာအဓိပ္ပါယ်ဖွင့်ဆိုချက်</a:t>
            </a:r>
          </a:p>
          <a:p>
            <a:pPr algn="just">
              <a:lnSpc>
                <a:spcPct val="135000"/>
              </a:lnSpc>
              <a:spcAft>
                <a:spcPts val="600"/>
              </a:spcAft>
            </a:pPr>
            <a:r>
              <a:rPr lang="my-MM" altLang="en-US" sz="2200" dirty="0">
                <a:solidFill>
                  <a:srgbClr val="002060"/>
                </a:solidFill>
                <a:latin typeface="Pyidaungsu" pitchFamily="34" charset="0"/>
                <a:ea typeface="Myanmar2" pitchFamily="34" charset="0"/>
                <a:cs typeface="Pyidaungsu" pitchFamily="34" charset="0"/>
              </a:rPr>
              <a:t>2)	နိုင်ငံတကာစံနှုန်းသတ်မှတ်ချက်များ</a:t>
            </a:r>
          </a:p>
          <a:p>
            <a:pPr algn="just">
              <a:lnSpc>
                <a:spcPct val="135000"/>
              </a:lnSpc>
              <a:spcAft>
                <a:spcPts val="600"/>
              </a:spcAft>
            </a:pPr>
            <a:r>
              <a:rPr lang="my-MM" altLang="en-US" sz="2200" dirty="0">
                <a:solidFill>
                  <a:srgbClr val="002060"/>
                </a:solidFill>
                <a:latin typeface="Pyidaungsu" pitchFamily="34" charset="0"/>
                <a:ea typeface="Myanmar2" pitchFamily="34" charset="0"/>
                <a:cs typeface="Pyidaungsu" pitchFamily="34" charset="0"/>
              </a:rPr>
              <a:t>3)	ကုလသမဂ္ဂလုံခြုံရေးကောင်စီ၏ ဆုံးဖြတ်ချက်များ</a:t>
            </a:r>
          </a:p>
          <a:p>
            <a:pPr algn="just">
              <a:lnSpc>
                <a:spcPct val="135000"/>
              </a:lnSpc>
              <a:spcAft>
                <a:spcPts val="600"/>
              </a:spcAft>
            </a:pPr>
            <a:r>
              <a:rPr lang="my-MM" altLang="en-US" sz="2200" dirty="0">
                <a:solidFill>
                  <a:srgbClr val="002060"/>
                </a:solidFill>
                <a:latin typeface="Pyidaungsu" pitchFamily="34" charset="0"/>
                <a:ea typeface="Myanmar2" pitchFamily="34" charset="0"/>
                <a:cs typeface="Pyidaungsu" pitchFamily="34" charset="0"/>
              </a:rPr>
              <a:t>4)	ထိန်းချုပ်ခြင်း နှင့် တားမြစ်ခြင်း</a:t>
            </a:r>
          </a:p>
          <a:p>
            <a:pPr algn="just">
              <a:lnSpc>
                <a:spcPct val="135000"/>
              </a:lnSpc>
              <a:spcAft>
                <a:spcPts val="600"/>
              </a:spcAft>
            </a:pPr>
            <a:r>
              <a:rPr lang="my-MM" altLang="en-US" sz="2200" dirty="0">
                <a:solidFill>
                  <a:srgbClr val="002060"/>
                </a:solidFill>
                <a:latin typeface="Pyidaungsu" pitchFamily="34" charset="0"/>
                <a:ea typeface="Myanmar2" pitchFamily="34" charset="0"/>
                <a:cs typeface="Pyidaungsu" pitchFamily="34" charset="0"/>
              </a:rPr>
              <a:t>5)	</a:t>
            </a:r>
            <a:r>
              <a:rPr lang="en-US" altLang="en-US" sz="2200" dirty="0">
                <a:solidFill>
                  <a:srgbClr val="002060"/>
                </a:solidFill>
                <a:latin typeface="Pyidaungsu" pitchFamily="34" charset="0"/>
                <a:ea typeface="Myanmar2" pitchFamily="34" charset="0"/>
                <a:cs typeface="Pyidaungsu" pitchFamily="34" charset="0"/>
              </a:rPr>
              <a:t>Sanction Evasion </a:t>
            </a:r>
            <a:r>
              <a:rPr lang="my-MM" altLang="en-US" sz="2200" dirty="0">
                <a:solidFill>
                  <a:srgbClr val="002060"/>
                </a:solidFill>
                <a:latin typeface="Pyidaungsu" pitchFamily="34" charset="0"/>
                <a:ea typeface="Myanmar2" pitchFamily="34" charset="0"/>
                <a:cs typeface="Pyidaungsu" pitchFamily="34" charset="0"/>
              </a:rPr>
              <a:t>အား ကာကွယ်ခြင်းနှင့် အတည်ပြုဖော်ထုတ်ခြင်း</a:t>
            </a:r>
          </a:p>
          <a:p>
            <a:pPr algn="just">
              <a:lnSpc>
                <a:spcPct val="135000"/>
              </a:lnSpc>
              <a:spcAft>
                <a:spcPts val="600"/>
              </a:spcAft>
            </a:pPr>
            <a:r>
              <a:rPr lang="my-MM" altLang="en-US" sz="2200" dirty="0">
                <a:solidFill>
                  <a:srgbClr val="002060"/>
                </a:solidFill>
                <a:latin typeface="Pyidaungsu" pitchFamily="34" charset="0"/>
                <a:ea typeface="Myanmar2" pitchFamily="34" charset="0"/>
                <a:cs typeface="Pyidaungsu" pitchFamily="34" charset="0"/>
              </a:rPr>
              <a:t>6)	သတ်မှတ်ကြေညာခြင်းခံရသည့် လူပုဂ္ဂိုလ်များ နှင့် အဖွဲ့အစည်းများ</a:t>
            </a:r>
          </a:p>
          <a:p>
            <a:pPr algn="just">
              <a:lnSpc>
                <a:spcPct val="135000"/>
              </a:lnSpc>
              <a:spcAft>
                <a:spcPts val="600"/>
              </a:spcAft>
            </a:pPr>
            <a:r>
              <a:rPr lang="my-MM" altLang="en-US" sz="2200" dirty="0">
                <a:solidFill>
                  <a:srgbClr val="002060"/>
                </a:solidFill>
                <a:latin typeface="Pyidaungsu" pitchFamily="34" charset="0"/>
                <a:ea typeface="Myanmar2" pitchFamily="34" charset="0"/>
                <a:cs typeface="Pyidaungsu" pitchFamily="34" charset="0"/>
              </a:rPr>
              <a:t>7)	မှုခင်းဖြစ်စဉ်နမူနာများ</a:t>
            </a:r>
          </a:p>
          <a:p>
            <a:pPr algn="just">
              <a:lnSpc>
                <a:spcPct val="135000"/>
              </a:lnSpc>
              <a:spcAft>
                <a:spcPts val="600"/>
              </a:spcAft>
            </a:pPr>
            <a:r>
              <a:rPr lang="my-MM" altLang="en-US" sz="2200" dirty="0">
                <a:solidFill>
                  <a:srgbClr val="002060"/>
                </a:solidFill>
                <a:latin typeface="Pyidaungsu" pitchFamily="34" charset="0"/>
                <a:ea typeface="Myanmar2" pitchFamily="34" charset="0"/>
                <a:cs typeface="Pyidaungsu" pitchFamily="34" charset="0"/>
              </a:rPr>
              <a:t>8)	စဉ်ဆက်မပြတ်စောင့်ကြပ်ကြည့်ရှုခြင်းလုပ်ငန်းစဉ်နှင့် ထိန်းချုပ်ခြင်း</a:t>
            </a:r>
          </a:p>
          <a:p>
            <a:pPr algn="just">
              <a:lnSpc>
                <a:spcPct val="135000"/>
              </a:lnSpc>
              <a:spcAft>
                <a:spcPts val="600"/>
              </a:spcAft>
            </a:pPr>
            <a:r>
              <a:rPr lang="my-MM" altLang="en-US" sz="2200" dirty="0">
                <a:solidFill>
                  <a:srgbClr val="002060"/>
                </a:solidFill>
                <a:latin typeface="Pyidaungsu" pitchFamily="34" charset="0"/>
                <a:ea typeface="Myanmar2" pitchFamily="34" charset="0"/>
                <a:cs typeface="Pyidaungsu" pitchFamily="34" charset="0"/>
              </a:rPr>
              <a:t>9)	လျော့ပါးစေရေးဆောင်ရွက်မှုများနှင့် အရေးယူပိတ်ဆို့မှုများ</a:t>
            </a:r>
          </a:p>
          <a:p>
            <a:pPr algn="just">
              <a:lnSpc>
                <a:spcPct val="135000"/>
              </a:lnSpc>
              <a:spcAft>
                <a:spcPts val="600"/>
              </a:spcAft>
            </a:pPr>
            <a:r>
              <a:rPr lang="my-MM" altLang="en-US" sz="2200" dirty="0">
                <a:solidFill>
                  <a:srgbClr val="002060"/>
                </a:solidFill>
                <a:latin typeface="Pyidaungsu" pitchFamily="34" charset="0"/>
                <a:ea typeface="Myanmar2" pitchFamily="34" charset="0"/>
                <a:cs typeface="Pyidaungsu" pitchFamily="34" charset="0"/>
              </a:rPr>
              <a:t>10)	အခြားအထွေထွေကြီးကြပ်ဆောင်ရွက်ခြင်းများ</a:t>
            </a:r>
          </a:p>
        </p:txBody>
      </p:sp>
      <p:sp>
        <p:nvSpPr>
          <p:cNvPr id="104451" name="Text Box 3"/>
          <p:cNvSpPr txBox="1">
            <a:spLocks noChangeArrowheads="1"/>
          </p:cNvSpPr>
          <p:nvPr/>
        </p:nvSpPr>
        <p:spPr bwMode="auto">
          <a:xfrm>
            <a:off x="384297" y="304800"/>
            <a:ext cx="8382000"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lnSpc>
                <a:spcPct val="150000"/>
              </a:lnSpc>
              <a:spcBef>
                <a:spcPct val="50000"/>
              </a:spcBef>
            </a:pPr>
            <a:r>
              <a:rPr lang="en-US" altLang="en-US" sz="2400" b="1" dirty="0">
                <a:solidFill>
                  <a:srgbClr val="002060"/>
                </a:solidFill>
                <a:latin typeface="Pyidaungsu" pitchFamily="34" charset="0"/>
                <a:ea typeface="Pyidaungsu" pitchFamily="34" charset="0"/>
                <a:cs typeface="Pyidaungsu" pitchFamily="34" charset="0"/>
              </a:rPr>
              <a:t>CFT Working Committee </a:t>
            </a:r>
            <a:r>
              <a:rPr lang="my-MM" altLang="en-US" sz="2400" b="1" dirty="0">
                <a:solidFill>
                  <a:srgbClr val="002060"/>
                </a:solidFill>
                <a:latin typeface="Pyidaungsu" pitchFamily="34" charset="0"/>
                <a:ea typeface="Pyidaungsu" pitchFamily="34" charset="0"/>
                <a:cs typeface="Pyidaungsu" pitchFamily="34" charset="0"/>
              </a:rPr>
              <a:t>၏ </a:t>
            </a:r>
            <a:r>
              <a:rPr lang="en-US" altLang="en-US" sz="2400" b="1" dirty="0">
                <a:solidFill>
                  <a:srgbClr val="002060"/>
                </a:solidFill>
                <a:latin typeface="Pyidaungsu" pitchFamily="34" charset="0"/>
                <a:ea typeface="Pyidaungsu" pitchFamily="34" charset="0"/>
                <a:cs typeface="Pyidaungsu" pitchFamily="34" charset="0"/>
              </a:rPr>
              <a:t>PF </a:t>
            </a:r>
            <a:r>
              <a:rPr lang="my-MM" altLang="en-US" sz="2400" b="1" dirty="0">
                <a:solidFill>
                  <a:srgbClr val="002060"/>
                </a:solidFill>
                <a:latin typeface="Pyidaungsu" pitchFamily="34" charset="0"/>
                <a:ea typeface="Pyidaungsu" pitchFamily="34" charset="0"/>
                <a:cs typeface="Pyidaungsu" pitchFamily="34" charset="0"/>
              </a:rPr>
              <a:t>တိုက်ဖျက်ရေးဆိုင်ရာလမ်းညွှန်ချက် (မတ်လ၊ ၂၀၂၁)</a:t>
            </a:r>
            <a:endParaRPr lang="en-US" altLang="en-US" sz="2400" b="1" dirty="0">
              <a:solidFill>
                <a:srgbClr val="002060"/>
              </a:solidFill>
              <a:latin typeface="Pyidaungsu" pitchFamily="34" charset="0"/>
              <a:ea typeface="Myanmar3" pitchFamily="18" charset="0"/>
              <a:cs typeface="Pyidaungsu" pitchFamily="34" charset="0"/>
            </a:endParaRPr>
          </a:p>
        </p:txBody>
      </p:sp>
    </p:spTree>
    <p:extLst>
      <p:ext uri="{BB962C8B-B14F-4D97-AF65-F5344CB8AC3E}">
        <p14:creationId xmlns:p14="http://schemas.microsoft.com/office/powerpoint/2010/main" val="1072458939"/>
      </p:ext>
    </p:extLst>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Text Box 3"/>
          <p:cNvSpPr txBox="1">
            <a:spLocks noChangeArrowheads="1"/>
          </p:cNvSpPr>
          <p:nvPr/>
        </p:nvSpPr>
        <p:spPr bwMode="auto">
          <a:xfrm>
            <a:off x="228600" y="1600199"/>
            <a:ext cx="8686800" cy="1592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lnSpc>
                <a:spcPct val="200000"/>
              </a:lnSpc>
            </a:pPr>
            <a:r>
              <a:rPr lang="my-MM" altLang="en-US" sz="2600" b="1" dirty="0">
                <a:solidFill>
                  <a:srgbClr val="002060"/>
                </a:solidFill>
                <a:latin typeface="Pyidaungsu" pitchFamily="34" charset="0"/>
                <a:ea typeface="Myanmar2" pitchFamily="34" charset="0"/>
                <a:cs typeface="Pyidaungsu" pitchFamily="34" charset="0"/>
              </a:rPr>
              <a:t>လိုက်နာဆောင်ရွက်မှုအပေါ် ကြီးကြပ်ခြင်းနှင့်စောင့်ကြည့် စစ်ဆေးခြင်း</a:t>
            </a:r>
            <a:endParaRPr lang="en-US" altLang="en-US" sz="2600" b="1" dirty="0">
              <a:solidFill>
                <a:srgbClr val="002060"/>
              </a:solidFill>
              <a:latin typeface="Pyidaungsu" pitchFamily="34" charset="0"/>
              <a:ea typeface="Myanmar2" pitchFamily="34" charset="0"/>
              <a:cs typeface="Pyidaungsu" pitchFamily="34" charset="0"/>
            </a:endParaRPr>
          </a:p>
        </p:txBody>
      </p:sp>
      <p:pic>
        <p:nvPicPr>
          <p:cNvPr id="1026" name="Picture 2" descr="Supervision Clipart and Stock Illustrations. 5,109 Supervision vector EPS  illustrations and drawings available to search from thousands of royalty  free clip art graphic designers."/>
          <p:cNvPicPr>
            <a:picLocks noChangeAspect="1" noChangeArrowheads="1"/>
          </p:cNvPicPr>
          <p:nvPr/>
        </p:nvPicPr>
        <p:blipFill rotWithShape="1">
          <a:blip r:embed="rId3">
            <a:extLst>
              <a:ext uri="{28A0092B-C50C-407E-A947-70E740481C1C}">
                <a14:useLocalDpi xmlns:a14="http://schemas.microsoft.com/office/drawing/2010/main" val="0"/>
              </a:ext>
            </a:extLst>
          </a:blip>
          <a:srcRect b="7055"/>
          <a:stretch/>
        </p:blipFill>
        <p:spPr bwMode="auto">
          <a:xfrm>
            <a:off x="3057525" y="3581400"/>
            <a:ext cx="3028950" cy="2837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8148307"/>
      </p:ext>
    </p:extLst>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Text Box 3"/>
          <p:cNvSpPr txBox="1">
            <a:spLocks noChangeArrowheads="1"/>
          </p:cNvSpPr>
          <p:nvPr/>
        </p:nvSpPr>
        <p:spPr bwMode="auto">
          <a:xfrm>
            <a:off x="381000" y="381000"/>
            <a:ext cx="83820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lnSpc>
                <a:spcPct val="200000"/>
              </a:lnSpc>
            </a:pPr>
            <a:r>
              <a:rPr lang="my-MM" altLang="en-US" sz="2400" b="1" dirty="0">
                <a:solidFill>
                  <a:srgbClr val="002060"/>
                </a:solidFill>
                <a:latin typeface="Pyidaungsu" pitchFamily="34" charset="0"/>
                <a:ea typeface="Myanmar2" pitchFamily="34" charset="0"/>
                <a:cs typeface="Pyidaungsu" pitchFamily="34" charset="0"/>
              </a:rPr>
              <a:t>ကြီးကြပ်ခြင်းတွက် ကိုးကားသင့်သည့် </a:t>
            </a:r>
            <a:r>
              <a:rPr lang="en-US" altLang="en-US" sz="2400" b="1" dirty="0">
                <a:solidFill>
                  <a:srgbClr val="002060"/>
                </a:solidFill>
                <a:latin typeface="Pyidaungsu" pitchFamily="34" charset="0"/>
                <a:ea typeface="Myanmar2" pitchFamily="34" charset="0"/>
                <a:cs typeface="Pyidaungsu" pitchFamily="34" charset="0"/>
              </a:rPr>
              <a:t>FATF</a:t>
            </a:r>
            <a:r>
              <a:rPr lang="my-MM" altLang="en-US" sz="2400" b="1" dirty="0">
                <a:solidFill>
                  <a:srgbClr val="002060"/>
                </a:solidFill>
                <a:latin typeface="Pyidaungsu" pitchFamily="34" charset="0"/>
                <a:ea typeface="Myanmar2" pitchFamily="34" charset="0"/>
                <a:cs typeface="Pyidaungsu" pitchFamily="34" charset="0"/>
              </a:rPr>
              <a:t> အကြံပြုချက်များ</a:t>
            </a:r>
            <a:endParaRPr lang="en-US" altLang="en-US" sz="2400" b="1" dirty="0">
              <a:solidFill>
                <a:srgbClr val="002060"/>
              </a:solidFill>
              <a:latin typeface="Pyidaungsu" pitchFamily="34" charset="0"/>
              <a:ea typeface="Myanmar2" pitchFamily="34" charset="0"/>
              <a:cs typeface="Pyidaungsu" pitchFamily="34" charset="0"/>
            </a:endParaRPr>
          </a:p>
        </p:txBody>
      </p:sp>
      <p:sp>
        <p:nvSpPr>
          <p:cNvPr id="4" name="Text Box 2"/>
          <p:cNvSpPr txBox="1">
            <a:spLocks noChangeArrowheads="1"/>
          </p:cNvSpPr>
          <p:nvPr/>
        </p:nvSpPr>
        <p:spPr bwMode="auto">
          <a:xfrm>
            <a:off x="152400" y="1371600"/>
            <a:ext cx="8763000" cy="5245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marL="682625" indent="-573088" algn="just">
              <a:lnSpc>
                <a:spcPct val="150000"/>
              </a:lnSpc>
              <a:spcAft>
                <a:spcPts val="300"/>
              </a:spcAft>
              <a:buFont typeface="Wingdings" pitchFamily="2" charset="2"/>
              <a:buChar char="v"/>
            </a:pPr>
            <a:r>
              <a:rPr lang="en-US" altLang="en-US" sz="2100" dirty="0">
                <a:solidFill>
                  <a:srgbClr val="002060"/>
                </a:solidFill>
                <a:latin typeface="Pyidaungsu" pitchFamily="34" charset="0"/>
                <a:ea typeface="Myanmar2" pitchFamily="34" charset="0"/>
                <a:cs typeface="Pyidaungsu" pitchFamily="34" charset="0"/>
              </a:rPr>
              <a:t>R-1</a:t>
            </a:r>
            <a:r>
              <a:rPr lang="my-MM" altLang="en-US" sz="2100" dirty="0">
                <a:solidFill>
                  <a:srgbClr val="002060"/>
                </a:solidFill>
                <a:latin typeface="Pyidaungsu" pitchFamily="34" charset="0"/>
                <a:ea typeface="Myanmar2" pitchFamily="34" charset="0"/>
                <a:cs typeface="Pyidaungsu" pitchFamily="34" charset="0"/>
              </a:rPr>
              <a:t>	</a:t>
            </a:r>
            <a:r>
              <a:rPr lang="en-US" altLang="en-US" sz="2000" dirty="0">
                <a:solidFill>
                  <a:srgbClr val="002060"/>
                </a:solidFill>
                <a:latin typeface="Pyidaungsu" pitchFamily="34" charset="0"/>
                <a:ea typeface="Myanmar2" pitchFamily="34" charset="0"/>
                <a:cs typeface="Pyidaungsu" pitchFamily="34" charset="0"/>
              </a:rPr>
              <a:t>Assessing risks and applying a risk-based approach</a:t>
            </a:r>
            <a:endParaRPr lang="en-US" altLang="en-US" sz="2100" dirty="0">
              <a:solidFill>
                <a:srgbClr val="002060"/>
              </a:solidFill>
              <a:latin typeface="Pyidaungsu" pitchFamily="34" charset="0"/>
              <a:ea typeface="Myanmar2" pitchFamily="34" charset="0"/>
              <a:cs typeface="Pyidaungsu" pitchFamily="34" charset="0"/>
            </a:endParaRPr>
          </a:p>
          <a:p>
            <a:pPr marL="682625" indent="-573088" algn="just">
              <a:lnSpc>
                <a:spcPct val="150000"/>
              </a:lnSpc>
              <a:spcAft>
                <a:spcPts val="300"/>
              </a:spcAft>
              <a:buFont typeface="Wingdings" pitchFamily="2" charset="2"/>
              <a:buChar char="v"/>
            </a:pPr>
            <a:r>
              <a:rPr lang="en-US" altLang="en-US" sz="2100" dirty="0">
                <a:solidFill>
                  <a:srgbClr val="002060"/>
                </a:solidFill>
                <a:latin typeface="Pyidaungsu" pitchFamily="34" charset="0"/>
                <a:ea typeface="Myanmar2" pitchFamily="34" charset="0"/>
                <a:cs typeface="Pyidaungsu" pitchFamily="34" charset="0"/>
              </a:rPr>
              <a:t>R-2</a:t>
            </a:r>
            <a:r>
              <a:rPr lang="my-MM" altLang="en-US" sz="2100" dirty="0">
                <a:solidFill>
                  <a:srgbClr val="002060"/>
                </a:solidFill>
                <a:latin typeface="Pyidaungsu" pitchFamily="34" charset="0"/>
                <a:ea typeface="Myanmar2" pitchFamily="34" charset="0"/>
                <a:cs typeface="Pyidaungsu" pitchFamily="34" charset="0"/>
              </a:rPr>
              <a:t>	</a:t>
            </a:r>
            <a:r>
              <a:rPr lang="en-US" altLang="en-US" sz="2000" dirty="0">
                <a:solidFill>
                  <a:srgbClr val="002060"/>
                </a:solidFill>
                <a:latin typeface="Pyidaungsu" pitchFamily="34" charset="0"/>
                <a:ea typeface="Myanmar2" pitchFamily="34" charset="0"/>
                <a:cs typeface="Pyidaungsu" pitchFamily="34" charset="0"/>
              </a:rPr>
              <a:t> National cooperation and coordination</a:t>
            </a:r>
            <a:endParaRPr lang="en-US" altLang="en-US" sz="2100" dirty="0">
              <a:solidFill>
                <a:srgbClr val="002060"/>
              </a:solidFill>
              <a:latin typeface="Pyidaungsu" pitchFamily="34" charset="0"/>
              <a:ea typeface="Myanmar2" pitchFamily="34" charset="0"/>
              <a:cs typeface="Pyidaungsu" pitchFamily="34" charset="0"/>
            </a:endParaRPr>
          </a:p>
          <a:p>
            <a:pPr marL="682625" indent="-573088" algn="just">
              <a:lnSpc>
                <a:spcPct val="150000"/>
              </a:lnSpc>
              <a:spcAft>
                <a:spcPts val="300"/>
              </a:spcAft>
              <a:buFont typeface="Wingdings" pitchFamily="2" charset="2"/>
              <a:buChar char="v"/>
            </a:pPr>
            <a:r>
              <a:rPr lang="en-US" altLang="en-US" sz="2100" dirty="0">
                <a:solidFill>
                  <a:srgbClr val="002060"/>
                </a:solidFill>
                <a:latin typeface="Pyidaungsu" pitchFamily="34" charset="0"/>
                <a:ea typeface="Myanmar2" pitchFamily="34" charset="0"/>
                <a:cs typeface="Pyidaungsu" pitchFamily="34" charset="0"/>
              </a:rPr>
              <a:t>R-7</a:t>
            </a:r>
            <a:r>
              <a:rPr lang="my-MM" altLang="en-US" sz="2100" dirty="0">
                <a:solidFill>
                  <a:srgbClr val="002060"/>
                </a:solidFill>
                <a:latin typeface="Pyidaungsu" pitchFamily="34" charset="0"/>
                <a:ea typeface="Myanmar2" pitchFamily="34" charset="0"/>
                <a:cs typeface="Pyidaungsu" pitchFamily="34" charset="0"/>
              </a:rPr>
              <a:t>	</a:t>
            </a:r>
            <a:r>
              <a:rPr lang="en-US" altLang="en-US" sz="2000" dirty="0">
                <a:solidFill>
                  <a:srgbClr val="002060"/>
                </a:solidFill>
                <a:latin typeface="Pyidaungsu" pitchFamily="34" charset="0"/>
                <a:ea typeface="Myanmar2" pitchFamily="34" charset="0"/>
                <a:cs typeface="Pyidaungsu" pitchFamily="34" charset="0"/>
              </a:rPr>
              <a:t> Targeted financial sanctions related to proliferation</a:t>
            </a:r>
            <a:endParaRPr lang="en-US" altLang="en-US" sz="2100" dirty="0">
              <a:solidFill>
                <a:srgbClr val="002060"/>
              </a:solidFill>
              <a:latin typeface="Pyidaungsu" pitchFamily="34" charset="0"/>
              <a:ea typeface="Myanmar2" pitchFamily="34" charset="0"/>
              <a:cs typeface="Pyidaungsu" pitchFamily="34" charset="0"/>
            </a:endParaRPr>
          </a:p>
          <a:p>
            <a:pPr marL="682625" indent="-573088" algn="just">
              <a:lnSpc>
                <a:spcPct val="150000"/>
              </a:lnSpc>
              <a:spcAft>
                <a:spcPts val="300"/>
              </a:spcAft>
              <a:buFont typeface="Wingdings" pitchFamily="2" charset="2"/>
              <a:buChar char="v"/>
            </a:pPr>
            <a:r>
              <a:rPr lang="en-US" altLang="en-US" sz="2100" dirty="0">
                <a:solidFill>
                  <a:srgbClr val="002060"/>
                </a:solidFill>
                <a:latin typeface="Pyidaungsu" pitchFamily="34" charset="0"/>
                <a:ea typeface="Myanmar2" pitchFamily="34" charset="0"/>
                <a:cs typeface="Pyidaungsu" pitchFamily="34" charset="0"/>
              </a:rPr>
              <a:t>R-19</a:t>
            </a:r>
            <a:r>
              <a:rPr lang="my-MM" altLang="en-US" sz="2100" dirty="0">
                <a:solidFill>
                  <a:srgbClr val="002060"/>
                </a:solidFill>
                <a:latin typeface="Pyidaungsu" pitchFamily="34" charset="0"/>
                <a:ea typeface="Myanmar2" pitchFamily="34" charset="0"/>
                <a:cs typeface="Pyidaungsu" pitchFamily="34" charset="0"/>
              </a:rPr>
              <a:t>	</a:t>
            </a:r>
            <a:r>
              <a:rPr lang="en-US" altLang="en-US" sz="2100" dirty="0">
                <a:solidFill>
                  <a:srgbClr val="002060"/>
                </a:solidFill>
                <a:latin typeface="Pyidaungsu" pitchFamily="34" charset="0"/>
                <a:ea typeface="Myanmar2" pitchFamily="34" charset="0"/>
                <a:cs typeface="Pyidaungsu" pitchFamily="34" charset="0"/>
              </a:rPr>
              <a:t>Higher-risk countries</a:t>
            </a:r>
          </a:p>
          <a:p>
            <a:pPr marL="682625" indent="-573088" algn="just">
              <a:lnSpc>
                <a:spcPct val="150000"/>
              </a:lnSpc>
              <a:spcAft>
                <a:spcPts val="300"/>
              </a:spcAft>
              <a:buFont typeface="Wingdings" pitchFamily="2" charset="2"/>
              <a:buChar char="v"/>
            </a:pPr>
            <a:r>
              <a:rPr lang="en-US" altLang="en-US" sz="2100" dirty="0">
                <a:solidFill>
                  <a:srgbClr val="002060"/>
                </a:solidFill>
                <a:latin typeface="Pyidaungsu" pitchFamily="34" charset="0"/>
                <a:ea typeface="Myanmar2" pitchFamily="34" charset="0"/>
                <a:cs typeface="Pyidaungsu" pitchFamily="34" charset="0"/>
              </a:rPr>
              <a:t>R-26</a:t>
            </a:r>
            <a:r>
              <a:rPr lang="my-MM" altLang="en-US" sz="2100" dirty="0">
                <a:solidFill>
                  <a:srgbClr val="002060"/>
                </a:solidFill>
                <a:latin typeface="Pyidaungsu" pitchFamily="34" charset="0"/>
                <a:ea typeface="Myanmar2" pitchFamily="34" charset="0"/>
                <a:cs typeface="Pyidaungsu" pitchFamily="34" charset="0"/>
              </a:rPr>
              <a:t>	</a:t>
            </a:r>
            <a:r>
              <a:rPr lang="en-US" altLang="en-US" sz="2100" dirty="0">
                <a:solidFill>
                  <a:srgbClr val="002060"/>
                </a:solidFill>
                <a:latin typeface="Pyidaungsu" pitchFamily="34" charset="0"/>
                <a:ea typeface="Myanmar2" pitchFamily="34" charset="0"/>
                <a:cs typeface="Pyidaungsu" pitchFamily="34" charset="0"/>
              </a:rPr>
              <a:t>Regulation and supervision of financial institutions</a:t>
            </a:r>
          </a:p>
          <a:p>
            <a:pPr marL="682625" indent="-573088" algn="just">
              <a:lnSpc>
                <a:spcPct val="150000"/>
              </a:lnSpc>
              <a:spcAft>
                <a:spcPts val="300"/>
              </a:spcAft>
              <a:buFont typeface="Wingdings" pitchFamily="2" charset="2"/>
              <a:buChar char="v"/>
            </a:pPr>
            <a:r>
              <a:rPr lang="en-US" altLang="en-US" sz="2100" dirty="0">
                <a:solidFill>
                  <a:srgbClr val="002060"/>
                </a:solidFill>
                <a:latin typeface="Pyidaungsu" pitchFamily="34" charset="0"/>
                <a:ea typeface="Myanmar2" pitchFamily="34" charset="0"/>
                <a:cs typeface="Pyidaungsu" pitchFamily="34" charset="0"/>
              </a:rPr>
              <a:t>R-27</a:t>
            </a:r>
            <a:r>
              <a:rPr lang="my-MM" altLang="en-US" sz="2100" dirty="0">
                <a:solidFill>
                  <a:srgbClr val="002060"/>
                </a:solidFill>
                <a:latin typeface="Pyidaungsu" pitchFamily="34" charset="0"/>
                <a:ea typeface="Myanmar2" pitchFamily="34" charset="0"/>
                <a:cs typeface="Pyidaungsu" pitchFamily="34" charset="0"/>
              </a:rPr>
              <a:t>	</a:t>
            </a:r>
            <a:r>
              <a:rPr lang="en-US" altLang="en-US" sz="2100" dirty="0">
                <a:solidFill>
                  <a:srgbClr val="002060"/>
                </a:solidFill>
                <a:latin typeface="Pyidaungsu" pitchFamily="34" charset="0"/>
                <a:ea typeface="Myanmar2" pitchFamily="34" charset="0"/>
                <a:cs typeface="Pyidaungsu" pitchFamily="34" charset="0"/>
              </a:rPr>
              <a:t>Powers of supervisors</a:t>
            </a:r>
          </a:p>
          <a:p>
            <a:pPr marL="682625" indent="-573088" algn="just">
              <a:lnSpc>
                <a:spcPct val="150000"/>
              </a:lnSpc>
              <a:spcAft>
                <a:spcPts val="300"/>
              </a:spcAft>
              <a:buFont typeface="Wingdings" pitchFamily="2" charset="2"/>
              <a:buChar char="v"/>
            </a:pPr>
            <a:r>
              <a:rPr lang="en-US" altLang="en-US" sz="2100" dirty="0">
                <a:solidFill>
                  <a:srgbClr val="002060"/>
                </a:solidFill>
                <a:latin typeface="Pyidaungsu" pitchFamily="34" charset="0"/>
                <a:ea typeface="Myanmar2" pitchFamily="34" charset="0"/>
                <a:cs typeface="Pyidaungsu" pitchFamily="34" charset="0"/>
              </a:rPr>
              <a:t>R-28</a:t>
            </a:r>
            <a:r>
              <a:rPr lang="my-MM" altLang="en-US" sz="2100" dirty="0">
                <a:solidFill>
                  <a:srgbClr val="002060"/>
                </a:solidFill>
                <a:latin typeface="Pyidaungsu" pitchFamily="34" charset="0"/>
                <a:ea typeface="Myanmar2" pitchFamily="34" charset="0"/>
                <a:cs typeface="Pyidaungsu" pitchFamily="34" charset="0"/>
              </a:rPr>
              <a:t>	</a:t>
            </a:r>
            <a:r>
              <a:rPr lang="en-US" altLang="en-US" sz="2100" dirty="0">
                <a:solidFill>
                  <a:srgbClr val="002060"/>
                </a:solidFill>
                <a:latin typeface="Pyidaungsu" pitchFamily="34" charset="0"/>
                <a:ea typeface="Myanmar2" pitchFamily="34" charset="0"/>
                <a:cs typeface="Pyidaungsu" pitchFamily="34" charset="0"/>
              </a:rPr>
              <a:t>Regulation and supervision of DNFBPs</a:t>
            </a:r>
          </a:p>
          <a:p>
            <a:pPr marL="682625" indent="-573088" algn="just">
              <a:lnSpc>
                <a:spcPct val="150000"/>
              </a:lnSpc>
              <a:spcAft>
                <a:spcPts val="300"/>
              </a:spcAft>
              <a:buFont typeface="Wingdings" pitchFamily="2" charset="2"/>
              <a:buChar char="v"/>
            </a:pPr>
            <a:r>
              <a:rPr lang="en-US" altLang="en-US" sz="2100" dirty="0">
                <a:solidFill>
                  <a:srgbClr val="002060"/>
                </a:solidFill>
                <a:latin typeface="Pyidaungsu" pitchFamily="34" charset="0"/>
                <a:ea typeface="Myanmar2" pitchFamily="34" charset="0"/>
                <a:cs typeface="Pyidaungsu" pitchFamily="34" charset="0"/>
              </a:rPr>
              <a:t>R-34</a:t>
            </a:r>
            <a:r>
              <a:rPr lang="my-MM" altLang="en-US" sz="2100" dirty="0">
                <a:solidFill>
                  <a:srgbClr val="002060"/>
                </a:solidFill>
                <a:latin typeface="Pyidaungsu" pitchFamily="34" charset="0"/>
                <a:ea typeface="Myanmar2" pitchFamily="34" charset="0"/>
                <a:cs typeface="Pyidaungsu" pitchFamily="34" charset="0"/>
              </a:rPr>
              <a:t>	</a:t>
            </a:r>
            <a:r>
              <a:rPr lang="en-US" altLang="en-US" sz="2100" dirty="0">
                <a:solidFill>
                  <a:srgbClr val="002060"/>
                </a:solidFill>
                <a:latin typeface="Pyidaungsu" pitchFamily="34" charset="0"/>
                <a:ea typeface="Myanmar2" pitchFamily="34" charset="0"/>
                <a:cs typeface="Pyidaungsu" pitchFamily="34" charset="0"/>
              </a:rPr>
              <a:t>Guidance and feedback</a:t>
            </a:r>
          </a:p>
          <a:p>
            <a:pPr marL="682625" indent="-573088" algn="just">
              <a:lnSpc>
                <a:spcPct val="150000"/>
              </a:lnSpc>
              <a:spcAft>
                <a:spcPts val="300"/>
              </a:spcAft>
              <a:buFont typeface="Wingdings" pitchFamily="2" charset="2"/>
              <a:buChar char="v"/>
            </a:pPr>
            <a:r>
              <a:rPr lang="en-US" altLang="en-US" sz="2100" dirty="0">
                <a:solidFill>
                  <a:srgbClr val="002060"/>
                </a:solidFill>
                <a:latin typeface="Pyidaungsu" pitchFamily="34" charset="0"/>
                <a:ea typeface="Myanmar2" pitchFamily="34" charset="0"/>
                <a:cs typeface="Pyidaungsu" pitchFamily="34" charset="0"/>
              </a:rPr>
              <a:t>R-35	Sanctions	</a:t>
            </a:r>
          </a:p>
          <a:p>
            <a:pPr marL="682625" indent="-573088" algn="just">
              <a:lnSpc>
                <a:spcPct val="150000"/>
              </a:lnSpc>
              <a:spcAft>
                <a:spcPts val="300"/>
              </a:spcAft>
              <a:buFont typeface="Wingdings" pitchFamily="2" charset="2"/>
              <a:buChar char="v"/>
            </a:pPr>
            <a:r>
              <a:rPr lang="en-US" altLang="en-US" sz="2100" dirty="0">
                <a:solidFill>
                  <a:srgbClr val="002060"/>
                </a:solidFill>
                <a:latin typeface="Pyidaungsu" pitchFamily="34" charset="0"/>
                <a:ea typeface="Myanmar2" pitchFamily="34" charset="0"/>
                <a:cs typeface="Pyidaungsu" pitchFamily="34" charset="0"/>
              </a:rPr>
              <a:t>R-40</a:t>
            </a:r>
            <a:r>
              <a:rPr lang="my-MM" altLang="en-US" sz="2100" dirty="0">
                <a:solidFill>
                  <a:srgbClr val="002060"/>
                </a:solidFill>
                <a:latin typeface="Pyidaungsu" pitchFamily="34" charset="0"/>
                <a:ea typeface="Myanmar2" pitchFamily="34" charset="0"/>
                <a:cs typeface="Pyidaungsu" pitchFamily="34" charset="0"/>
              </a:rPr>
              <a:t>	</a:t>
            </a:r>
            <a:r>
              <a:rPr lang="en-US" altLang="en-US" sz="2100" dirty="0">
                <a:solidFill>
                  <a:srgbClr val="002060"/>
                </a:solidFill>
                <a:latin typeface="Pyidaungsu" pitchFamily="34" charset="0"/>
                <a:ea typeface="Myanmar2" pitchFamily="34" charset="0"/>
                <a:cs typeface="Pyidaungsu" pitchFamily="34" charset="0"/>
              </a:rPr>
              <a:t>Other forms of international cooperation</a:t>
            </a:r>
            <a:endParaRPr lang="my-MM" altLang="en-US" sz="2100" dirty="0">
              <a:solidFill>
                <a:srgbClr val="002060"/>
              </a:solidFill>
              <a:latin typeface="Pyidaungsu" pitchFamily="34" charset="0"/>
              <a:ea typeface="Myanmar2" pitchFamily="34" charset="0"/>
              <a:cs typeface="Pyidaungsu" pitchFamily="34" charset="0"/>
            </a:endParaRPr>
          </a:p>
        </p:txBody>
      </p:sp>
    </p:spTree>
    <p:extLst>
      <p:ext uri="{BB962C8B-B14F-4D97-AF65-F5344CB8AC3E}">
        <p14:creationId xmlns:p14="http://schemas.microsoft.com/office/powerpoint/2010/main" val="1393944136"/>
      </p:ext>
    </p:extLst>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Text Box 3"/>
          <p:cNvSpPr txBox="1">
            <a:spLocks noChangeArrowheads="1"/>
          </p:cNvSpPr>
          <p:nvPr/>
        </p:nvSpPr>
        <p:spPr bwMode="auto">
          <a:xfrm>
            <a:off x="381000" y="381000"/>
            <a:ext cx="83820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lnSpc>
                <a:spcPct val="200000"/>
              </a:lnSpc>
            </a:pPr>
            <a:r>
              <a:rPr lang="my-MM" altLang="en-US" sz="2400" b="1" dirty="0">
                <a:solidFill>
                  <a:srgbClr val="002060"/>
                </a:solidFill>
                <a:latin typeface="Pyidaungsu" pitchFamily="34" charset="0"/>
                <a:ea typeface="Myanmar2" pitchFamily="34" charset="0"/>
                <a:cs typeface="Pyidaungsu" pitchFamily="34" charset="0"/>
              </a:rPr>
              <a:t>ကြီးကြပ်ခြင်း နှင့် စောင့်ကြည့်စစ်ဆေးခြင်း လုပ်ငန်းစဉ်များ</a:t>
            </a:r>
            <a:endParaRPr lang="en-US" altLang="en-US" sz="2400" b="1" dirty="0">
              <a:solidFill>
                <a:srgbClr val="002060"/>
              </a:solidFill>
              <a:latin typeface="Pyidaungsu" pitchFamily="34" charset="0"/>
              <a:ea typeface="Myanmar2" pitchFamily="34" charset="0"/>
              <a:cs typeface="Pyidaungsu" pitchFamily="34" charset="0"/>
            </a:endParaRPr>
          </a:p>
        </p:txBody>
      </p:sp>
      <p:sp>
        <p:nvSpPr>
          <p:cNvPr id="4" name="Text Box 2"/>
          <p:cNvSpPr txBox="1">
            <a:spLocks noChangeArrowheads="1"/>
          </p:cNvSpPr>
          <p:nvPr/>
        </p:nvSpPr>
        <p:spPr bwMode="auto">
          <a:xfrm>
            <a:off x="152400" y="1488534"/>
            <a:ext cx="8763000" cy="4916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marL="457200" indent="-457200" algn="just">
              <a:lnSpc>
                <a:spcPct val="150000"/>
              </a:lnSpc>
              <a:spcAft>
                <a:spcPts val="1200"/>
              </a:spcAft>
              <a:buFont typeface="+mj-lt"/>
              <a:buAutoNum type="arabicParenR"/>
            </a:pPr>
            <a:r>
              <a:rPr lang="en-US" altLang="en-US" sz="2100" dirty="0">
                <a:solidFill>
                  <a:srgbClr val="002060"/>
                </a:solidFill>
                <a:latin typeface="Pyidaungsu" pitchFamily="34" charset="0"/>
                <a:ea typeface="Myanmar2" pitchFamily="34" charset="0"/>
                <a:cs typeface="Pyidaungsu" pitchFamily="34" charset="0"/>
              </a:rPr>
              <a:t>UNSC/Sanction Committee</a:t>
            </a:r>
            <a:r>
              <a:rPr lang="my-MM" altLang="en-US" sz="2100" dirty="0">
                <a:solidFill>
                  <a:srgbClr val="002060"/>
                </a:solidFill>
                <a:latin typeface="Pyidaungsu" pitchFamily="34" charset="0"/>
                <a:ea typeface="Myanmar2" pitchFamily="34" charset="0"/>
                <a:cs typeface="Pyidaungsu" pitchFamily="34" charset="0"/>
              </a:rPr>
              <a:t> က သတ်မှတ် စာရင်းထုတ်ပြန်သည်နှင့်ချက်ချင်း မိမိတို့၏</a:t>
            </a:r>
            <a:r>
              <a:rPr lang="en-US" altLang="en-US" sz="2100" dirty="0">
                <a:solidFill>
                  <a:srgbClr val="002060"/>
                </a:solidFill>
                <a:latin typeface="Pyidaungsu" pitchFamily="34" charset="0"/>
                <a:ea typeface="Myanmar2" pitchFamily="34" charset="0"/>
                <a:cs typeface="Pyidaungsu" pitchFamily="34" charset="0"/>
              </a:rPr>
              <a:t> Website </a:t>
            </a:r>
            <a:r>
              <a:rPr lang="my-MM" altLang="en-US" sz="2100" dirty="0">
                <a:solidFill>
                  <a:srgbClr val="002060"/>
                </a:solidFill>
                <a:latin typeface="Pyidaungsu" pitchFamily="34" charset="0"/>
                <a:ea typeface="Myanmar2" pitchFamily="34" charset="0"/>
                <a:cs typeface="Pyidaungsu" pitchFamily="34" charset="0"/>
              </a:rPr>
              <a:t>မှတစ်ဆင့် အကြောင်းကြားရန်၊</a:t>
            </a:r>
          </a:p>
          <a:p>
            <a:pPr marL="457200" indent="-457200" algn="just">
              <a:lnSpc>
                <a:spcPct val="150000"/>
              </a:lnSpc>
              <a:spcAft>
                <a:spcPts val="1200"/>
              </a:spcAft>
              <a:buFont typeface="+mj-lt"/>
              <a:buAutoNum type="arabicParenR"/>
            </a:pPr>
            <a:r>
              <a:rPr lang="my-MM" altLang="en-US" sz="2100" dirty="0">
                <a:solidFill>
                  <a:srgbClr val="002060"/>
                </a:solidFill>
                <a:latin typeface="Pyidaungsu" pitchFamily="34" charset="0"/>
                <a:ea typeface="Myanmar2" pitchFamily="34" charset="0"/>
                <a:cs typeface="Pyidaungsu" pitchFamily="34" charset="0"/>
              </a:rPr>
              <a:t>မိမိ၏ ကြီးကြပ်မှုကိုခံယူရသော အဖွဲ့အစည်းများအား </a:t>
            </a:r>
            <a:r>
              <a:rPr lang="en-US" altLang="en-US" sz="2100" dirty="0">
                <a:solidFill>
                  <a:srgbClr val="002060"/>
                </a:solidFill>
                <a:latin typeface="Pyidaungsu" pitchFamily="34" charset="0"/>
                <a:ea typeface="Myanmar2" pitchFamily="34" charset="0"/>
                <a:cs typeface="Pyidaungsu" pitchFamily="34" charset="0"/>
              </a:rPr>
              <a:t>PF</a:t>
            </a:r>
            <a:r>
              <a:rPr lang="my-MM" altLang="en-US" sz="2100" dirty="0">
                <a:solidFill>
                  <a:srgbClr val="002060"/>
                </a:solidFill>
                <a:latin typeface="Pyidaungsu" pitchFamily="34" charset="0"/>
                <a:ea typeface="Myanmar2" pitchFamily="34" charset="0"/>
                <a:cs typeface="Pyidaungsu" pitchFamily="34" charset="0"/>
              </a:rPr>
              <a:t>နှင့်ပတ်သက်၍ </a:t>
            </a:r>
            <a:r>
              <a:rPr lang="en-US" altLang="en-US" sz="2100" dirty="0">
                <a:solidFill>
                  <a:srgbClr val="002060"/>
                </a:solidFill>
                <a:latin typeface="Pyidaungsu" pitchFamily="34" charset="0"/>
                <a:ea typeface="Myanmar2" pitchFamily="34" charset="0"/>
                <a:cs typeface="Pyidaungsu" pitchFamily="34" charset="0"/>
              </a:rPr>
              <a:t>RBA </a:t>
            </a:r>
            <a:r>
              <a:rPr lang="my-MM" altLang="en-US" sz="2100" dirty="0">
                <a:solidFill>
                  <a:srgbClr val="002060"/>
                </a:solidFill>
                <a:latin typeface="Pyidaungsu" pitchFamily="34" charset="0"/>
                <a:ea typeface="Myanmar2" pitchFamily="34" charset="0"/>
                <a:cs typeface="Pyidaungsu" pitchFamily="34" charset="0"/>
              </a:rPr>
              <a:t>ကျင့်သုံးရေး တိုက်တွန်းရန်၊</a:t>
            </a:r>
          </a:p>
          <a:p>
            <a:pPr marL="457200" indent="-457200" algn="just">
              <a:lnSpc>
                <a:spcPct val="150000"/>
              </a:lnSpc>
              <a:spcAft>
                <a:spcPts val="1200"/>
              </a:spcAft>
              <a:buFont typeface="+mj-lt"/>
              <a:buAutoNum type="arabicParenR"/>
            </a:pPr>
            <a:r>
              <a:rPr lang="my-MM" altLang="en-US" sz="2100" dirty="0">
                <a:solidFill>
                  <a:srgbClr val="002060"/>
                </a:solidFill>
                <a:latin typeface="Pyidaungsu" pitchFamily="34" charset="0"/>
                <a:ea typeface="Myanmar2" pitchFamily="34" charset="0"/>
                <a:cs typeface="Pyidaungsu" pitchFamily="34" charset="0"/>
              </a:rPr>
              <a:t>မိမိနိုင်ငံတွင်း ကြီးကြပ်ခံအဖွဲ့များရင်ဆိုင်နေရသည့် </a:t>
            </a:r>
            <a:r>
              <a:rPr lang="en-US" altLang="en-US" sz="2100" dirty="0">
                <a:solidFill>
                  <a:srgbClr val="002060"/>
                </a:solidFill>
                <a:latin typeface="Pyidaungsu" pitchFamily="34" charset="0"/>
                <a:ea typeface="Myanmar2" pitchFamily="34" charset="0"/>
                <a:cs typeface="Pyidaungsu" pitchFamily="34" charset="0"/>
              </a:rPr>
              <a:t>PF</a:t>
            </a:r>
            <a:r>
              <a:rPr lang="my-MM" altLang="en-US" sz="2100" dirty="0">
                <a:solidFill>
                  <a:srgbClr val="002060"/>
                </a:solidFill>
                <a:latin typeface="Pyidaungsu" pitchFamily="34" charset="0"/>
                <a:ea typeface="Myanmar2" pitchFamily="34" charset="0"/>
                <a:cs typeface="Pyidaungsu" pitchFamily="34" charset="0"/>
              </a:rPr>
              <a:t> ဆိုင်ရာဆက်စပ် အကြောင်းချင်းရာများကို</a:t>
            </a:r>
            <a:r>
              <a:rPr lang="en-US" altLang="en-US" sz="2100" dirty="0">
                <a:solidFill>
                  <a:srgbClr val="002060"/>
                </a:solidFill>
                <a:latin typeface="Pyidaungsu" pitchFamily="34" charset="0"/>
                <a:ea typeface="Myanmar2" pitchFamily="34" charset="0"/>
                <a:cs typeface="Pyidaungsu" pitchFamily="34" charset="0"/>
              </a:rPr>
              <a:t> </a:t>
            </a:r>
            <a:r>
              <a:rPr lang="my-MM" altLang="en-US" sz="2100" dirty="0">
                <a:solidFill>
                  <a:srgbClr val="002060"/>
                </a:solidFill>
                <a:latin typeface="Pyidaungsu" pitchFamily="34" charset="0"/>
                <a:ea typeface="Myanmar2" pitchFamily="34" charset="0"/>
                <a:cs typeface="Pyidaungsu" pitchFamily="34" charset="0"/>
              </a:rPr>
              <a:t>နားလည်သဘောပေါက်ရန် နှင့် </a:t>
            </a:r>
            <a:r>
              <a:rPr lang="en-US" altLang="en-US" sz="2100" dirty="0">
                <a:solidFill>
                  <a:srgbClr val="002060"/>
                </a:solidFill>
                <a:latin typeface="Pyidaungsu" pitchFamily="34" charset="0"/>
                <a:ea typeface="Myanmar2" pitchFamily="34" charset="0"/>
                <a:cs typeface="Pyidaungsu" pitchFamily="34" charset="0"/>
              </a:rPr>
              <a:t>Sanction Evasion </a:t>
            </a:r>
            <a:r>
              <a:rPr lang="my-MM" altLang="en-US" sz="2100" dirty="0">
                <a:solidFill>
                  <a:srgbClr val="002060"/>
                </a:solidFill>
                <a:latin typeface="Pyidaungsu" pitchFamily="34" charset="0"/>
                <a:ea typeface="Myanmar2" pitchFamily="34" charset="0"/>
                <a:cs typeface="Pyidaungsu" pitchFamily="34" charset="0"/>
              </a:rPr>
              <a:t>ဖြစ်နိုင်ခြေများကိုဖော်ထုတ်ရန်၊</a:t>
            </a:r>
          </a:p>
          <a:p>
            <a:pPr marL="457200" indent="-457200" algn="just">
              <a:lnSpc>
                <a:spcPct val="150000"/>
              </a:lnSpc>
              <a:spcAft>
                <a:spcPts val="1200"/>
              </a:spcAft>
              <a:buFont typeface="+mj-lt"/>
              <a:buAutoNum type="arabicParenR"/>
            </a:pPr>
            <a:r>
              <a:rPr lang="en-US" altLang="en-US" sz="2100" dirty="0">
                <a:solidFill>
                  <a:srgbClr val="002060"/>
                </a:solidFill>
                <a:latin typeface="Pyidaungsu" pitchFamily="34" charset="0"/>
                <a:ea typeface="Myanmar2" pitchFamily="34" charset="0"/>
                <a:cs typeface="Pyidaungsu" pitchFamily="34" charset="0"/>
              </a:rPr>
              <a:t>Market Entry </a:t>
            </a:r>
            <a:r>
              <a:rPr lang="my-MM" altLang="en-US" sz="2100" dirty="0">
                <a:solidFill>
                  <a:srgbClr val="002060"/>
                </a:solidFill>
                <a:latin typeface="Pyidaungsu" pitchFamily="34" charset="0"/>
                <a:ea typeface="Myanmar2" pitchFamily="34" charset="0"/>
                <a:cs typeface="Pyidaungsu" pitchFamily="34" charset="0"/>
              </a:rPr>
              <a:t>ကိုထိန်းချုပ်ရန် </a:t>
            </a:r>
            <a:r>
              <a:rPr lang="en-US" altLang="en-US" sz="2100" dirty="0">
                <a:solidFill>
                  <a:srgbClr val="002060"/>
                </a:solidFill>
                <a:latin typeface="Pyidaungsu" pitchFamily="34" charset="0"/>
                <a:ea typeface="Myanmar2" pitchFamily="34" charset="0"/>
                <a:cs typeface="Pyidaungsu" pitchFamily="34" charset="0"/>
              </a:rPr>
              <a:t>Fit and Proper Test </a:t>
            </a:r>
            <a:r>
              <a:rPr lang="my-MM" altLang="en-US" sz="2100" dirty="0">
                <a:solidFill>
                  <a:srgbClr val="002060"/>
                </a:solidFill>
                <a:latin typeface="Pyidaungsu" pitchFamily="34" charset="0"/>
                <a:ea typeface="Myanmar2" pitchFamily="34" charset="0"/>
                <a:cs typeface="Pyidaungsu" pitchFamily="34" charset="0"/>
              </a:rPr>
              <a:t>၏တစ်စိတ်တစ်ဒေသ အနေဖြင့်</a:t>
            </a:r>
            <a:r>
              <a:rPr lang="en-US" altLang="en-US" sz="2100" dirty="0">
                <a:solidFill>
                  <a:srgbClr val="002060"/>
                </a:solidFill>
                <a:latin typeface="Pyidaungsu" pitchFamily="34" charset="0"/>
                <a:ea typeface="Myanmar2" pitchFamily="34" charset="0"/>
                <a:cs typeface="Pyidaungsu" pitchFamily="34" charset="0"/>
              </a:rPr>
              <a:t> TFS PF</a:t>
            </a:r>
            <a:r>
              <a:rPr lang="my-MM" altLang="en-US" sz="2100" dirty="0">
                <a:solidFill>
                  <a:srgbClr val="002060"/>
                </a:solidFill>
                <a:latin typeface="Pyidaungsu" pitchFamily="34" charset="0"/>
                <a:ea typeface="Myanmar2" pitchFamily="34" charset="0"/>
                <a:cs typeface="Pyidaungsu" pitchFamily="34" charset="0"/>
              </a:rPr>
              <a:t> ဆိုင်ရာ စိစစ်မှုများကျင့်သုံးရန်၊</a:t>
            </a:r>
          </a:p>
        </p:txBody>
      </p:sp>
    </p:spTree>
    <p:extLst>
      <p:ext uri="{BB962C8B-B14F-4D97-AF65-F5344CB8AC3E}">
        <p14:creationId xmlns:p14="http://schemas.microsoft.com/office/powerpoint/2010/main" val="2836997899"/>
      </p:ext>
    </p:extLst>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Text Box 3"/>
          <p:cNvSpPr txBox="1">
            <a:spLocks noChangeArrowheads="1"/>
          </p:cNvSpPr>
          <p:nvPr/>
        </p:nvSpPr>
        <p:spPr bwMode="auto">
          <a:xfrm>
            <a:off x="381000" y="381000"/>
            <a:ext cx="83820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lnSpc>
                <a:spcPct val="200000"/>
              </a:lnSpc>
            </a:pPr>
            <a:r>
              <a:rPr lang="my-MM" altLang="en-US" sz="2400" b="1" dirty="0">
                <a:solidFill>
                  <a:srgbClr val="002060"/>
                </a:solidFill>
                <a:latin typeface="Pyidaungsu" pitchFamily="34" charset="0"/>
                <a:ea typeface="Myanmar2" pitchFamily="34" charset="0"/>
                <a:cs typeface="Pyidaungsu" pitchFamily="34" charset="0"/>
              </a:rPr>
              <a:t>ကြီးကြပ်ခြင်း နှင့် စောင့်ကြည့်စစ်ဆေးခြင်း လုပ်ငန်းစဉ်များ</a:t>
            </a:r>
            <a:endParaRPr lang="en-US" altLang="en-US" sz="2400" b="1" dirty="0">
              <a:solidFill>
                <a:srgbClr val="002060"/>
              </a:solidFill>
              <a:latin typeface="Pyidaungsu" pitchFamily="34" charset="0"/>
              <a:ea typeface="Myanmar2" pitchFamily="34" charset="0"/>
              <a:cs typeface="Pyidaungsu" pitchFamily="34" charset="0"/>
            </a:endParaRPr>
          </a:p>
        </p:txBody>
      </p:sp>
      <p:sp>
        <p:nvSpPr>
          <p:cNvPr id="4" name="Text Box 2"/>
          <p:cNvSpPr txBox="1">
            <a:spLocks noChangeArrowheads="1"/>
          </p:cNvSpPr>
          <p:nvPr/>
        </p:nvSpPr>
        <p:spPr bwMode="auto">
          <a:xfrm>
            <a:off x="152400" y="1460986"/>
            <a:ext cx="8839200" cy="5514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marL="457200" indent="-457200" algn="just">
              <a:lnSpc>
                <a:spcPct val="150000"/>
              </a:lnSpc>
              <a:spcAft>
                <a:spcPts val="1200"/>
              </a:spcAft>
              <a:buFont typeface="+mj-lt"/>
              <a:buAutoNum type="arabicParenR" startAt="6"/>
            </a:pPr>
            <a:r>
              <a:rPr lang="my-MM" altLang="en-US" sz="2100" dirty="0">
                <a:solidFill>
                  <a:srgbClr val="002060"/>
                </a:solidFill>
                <a:latin typeface="Pyidaungsu" pitchFamily="34" charset="0"/>
                <a:ea typeface="Myanmar2" pitchFamily="34" charset="0"/>
                <a:cs typeface="Pyidaungsu" pitchFamily="34" charset="0"/>
              </a:rPr>
              <a:t>ကြီးကြပ်ခံအဖွဲ့များနှင့် တစ်သီးပုဂ္ဂလကဏ္ဍတို့၏ </a:t>
            </a:r>
            <a:r>
              <a:rPr lang="en-US" altLang="en-US" sz="2100" dirty="0">
                <a:solidFill>
                  <a:srgbClr val="002060"/>
                </a:solidFill>
                <a:latin typeface="Pyidaungsu" pitchFamily="34" charset="0"/>
                <a:ea typeface="Myanmar2" pitchFamily="34" charset="0"/>
                <a:cs typeface="Pyidaungsu" pitchFamily="34" charset="0"/>
              </a:rPr>
              <a:t>CPF</a:t>
            </a:r>
            <a:r>
              <a:rPr lang="my-MM" altLang="en-US" sz="2100" dirty="0">
                <a:solidFill>
                  <a:srgbClr val="002060"/>
                </a:solidFill>
                <a:latin typeface="Pyidaungsu" pitchFamily="34" charset="0"/>
                <a:ea typeface="Myanmar2" pitchFamily="34" charset="0"/>
                <a:cs typeface="Pyidaungsu" pitchFamily="34" charset="0"/>
              </a:rPr>
              <a:t> ဆိုင်ရာ စွမ်းဆောင်ရည်၊ အတွေ့အကြုံနှင့် </a:t>
            </a:r>
            <a:r>
              <a:rPr lang="en-US" altLang="en-US" sz="2100" dirty="0">
                <a:solidFill>
                  <a:srgbClr val="002060"/>
                </a:solidFill>
                <a:latin typeface="Pyidaungsu" pitchFamily="34" charset="0"/>
                <a:ea typeface="Myanmar2" pitchFamily="34" charset="0"/>
                <a:cs typeface="Pyidaungsu" pitchFamily="34" charset="0"/>
              </a:rPr>
              <a:t>TFS PF </a:t>
            </a:r>
            <a:r>
              <a:rPr lang="my-MM" altLang="en-US" sz="2100" dirty="0">
                <a:solidFill>
                  <a:srgbClr val="002060"/>
                </a:solidFill>
                <a:latin typeface="Pyidaungsu" pitchFamily="34" charset="0"/>
                <a:ea typeface="Myanmar2" pitchFamily="34" charset="0"/>
                <a:cs typeface="Pyidaungsu" pitchFamily="34" charset="0"/>
              </a:rPr>
              <a:t>ဝတ္တရားများကိုနားလည်သဘောပေါက်မှုကို စဉ်းစား သုံးသပ်မှုပြုလုပ်ရန်၊</a:t>
            </a:r>
          </a:p>
          <a:p>
            <a:pPr marL="457200" indent="-457200" algn="just">
              <a:lnSpc>
                <a:spcPct val="150000"/>
              </a:lnSpc>
              <a:spcAft>
                <a:spcPts val="1200"/>
              </a:spcAft>
              <a:buFont typeface="+mj-lt"/>
              <a:buAutoNum type="arabicParenR" startAt="6"/>
            </a:pPr>
            <a:r>
              <a:rPr lang="my-MM" altLang="en-US" sz="2100" dirty="0">
                <a:solidFill>
                  <a:srgbClr val="002060"/>
                </a:solidFill>
                <a:latin typeface="Pyidaungsu" pitchFamily="34" charset="0"/>
                <a:ea typeface="Myanmar2" pitchFamily="34" charset="0"/>
                <a:cs typeface="Pyidaungsu" pitchFamily="34" charset="0"/>
              </a:rPr>
              <a:t>ကြီးကြပ်ဆောင်ရွက်မှု </a:t>
            </a:r>
            <a:r>
              <a:rPr lang="en-US" altLang="en-US" sz="2100" dirty="0">
                <a:solidFill>
                  <a:srgbClr val="002060"/>
                </a:solidFill>
                <a:latin typeface="Pyidaungsu" pitchFamily="34" charset="0"/>
                <a:ea typeface="Myanmar2" pitchFamily="34" charset="0"/>
                <a:cs typeface="Pyidaungsu" pitchFamily="34" charset="0"/>
              </a:rPr>
              <a:t>RBA </a:t>
            </a:r>
            <a:r>
              <a:rPr lang="my-MM" altLang="en-US" sz="2100" dirty="0">
                <a:solidFill>
                  <a:srgbClr val="002060"/>
                </a:solidFill>
                <a:latin typeface="Pyidaungsu" pitchFamily="34" charset="0"/>
                <a:ea typeface="Myanmar2" pitchFamily="34" charset="0"/>
                <a:cs typeface="Pyidaungsu" pitchFamily="34" charset="0"/>
              </a:rPr>
              <a:t>နည်းလမ်းနှင့်လုပ်ထုံးလုပ်နည်းများသတ်မှတ်ရန်၊</a:t>
            </a:r>
          </a:p>
          <a:p>
            <a:pPr marL="457200" indent="-457200" algn="just">
              <a:lnSpc>
                <a:spcPct val="150000"/>
              </a:lnSpc>
              <a:spcAft>
                <a:spcPts val="1200"/>
              </a:spcAft>
              <a:buFont typeface="+mj-lt"/>
              <a:buAutoNum type="arabicParenR" startAt="6"/>
            </a:pPr>
            <a:r>
              <a:rPr lang="my-MM" altLang="en-US" sz="2100" dirty="0">
                <a:solidFill>
                  <a:srgbClr val="002060"/>
                </a:solidFill>
                <a:latin typeface="Pyidaungsu" pitchFamily="34" charset="0"/>
                <a:ea typeface="Myanmar2" pitchFamily="34" charset="0"/>
                <a:cs typeface="Pyidaungsu" pitchFamily="34" charset="0"/>
              </a:rPr>
              <a:t> </a:t>
            </a:r>
            <a:r>
              <a:rPr lang="en-US" altLang="en-US" sz="2100" dirty="0">
                <a:solidFill>
                  <a:srgbClr val="002060"/>
                </a:solidFill>
                <a:latin typeface="Pyidaungsu" pitchFamily="34" charset="0"/>
                <a:ea typeface="Myanmar2" pitchFamily="34" charset="0"/>
                <a:cs typeface="Pyidaungsu" pitchFamily="34" charset="0"/>
              </a:rPr>
              <a:t>RBA </a:t>
            </a:r>
            <a:r>
              <a:rPr lang="my-MM" altLang="en-US" sz="2100" dirty="0">
                <a:solidFill>
                  <a:srgbClr val="002060"/>
                </a:solidFill>
                <a:latin typeface="Pyidaungsu" pitchFamily="34" charset="0"/>
                <a:ea typeface="Myanmar2" pitchFamily="34" charset="0"/>
                <a:cs typeface="Pyidaungsu" pitchFamily="34" charset="0"/>
              </a:rPr>
              <a:t>ကျင့်သုံး၍ </a:t>
            </a:r>
            <a:r>
              <a:rPr lang="en-US" altLang="en-US" sz="2100" dirty="0">
                <a:solidFill>
                  <a:srgbClr val="002060"/>
                </a:solidFill>
                <a:latin typeface="Pyidaungsu" pitchFamily="34" charset="0"/>
                <a:ea typeface="Myanmar2" pitchFamily="34" charset="0"/>
                <a:cs typeface="Pyidaungsu" pitchFamily="34" charset="0"/>
              </a:rPr>
              <a:t>On-site, Off-site supervision </a:t>
            </a:r>
            <a:r>
              <a:rPr lang="my-MM" altLang="en-US" sz="2100" dirty="0">
                <a:solidFill>
                  <a:srgbClr val="002060"/>
                </a:solidFill>
                <a:latin typeface="Pyidaungsu" pitchFamily="34" charset="0"/>
                <a:ea typeface="Myanmar2" pitchFamily="34" charset="0"/>
                <a:cs typeface="Pyidaungsu" pitchFamily="34" charset="0"/>
              </a:rPr>
              <a:t>ကြိမ်နှုန်းသတ်မှတ်ရန်၊</a:t>
            </a:r>
          </a:p>
          <a:p>
            <a:pPr marL="457200" indent="-457200" algn="just">
              <a:lnSpc>
                <a:spcPct val="150000"/>
              </a:lnSpc>
              <a:spcAft>
                <a:spcPts val="1200"/>
              </a:spcAft>
              <a:buFont typeface="+mj-lt"/>
              <a:buAutoNum type="arabicParenR" startAt="6"/>
            </a:pPr>
            <a:r>
              <a:rPr lang="en-US" altLang="en-US" sz="2100" dirty="0">
                <a:solidFill>
                  <a:srgbClr val="002060"/>
                </a:solidFill>
                <a:latin typeface="Pyidaungsu" pitchFamily="34" charset="0"/>
                <a:ea typeface="Myanmar2" pitchFamily="34" charset="0"/>
                <a:cs typeface="Pyidaungsu" pitchFamily="34" charset="0"/>
              </a:rPr>
              <a:t>BOD or Senior Management </a:t>
            </a:r>
            <a:r>
              <a:rPr lang="my-MM" altLang="en-US" sz="2100" dirty="0">
                <a:solidFill>
                  <a:srgbClr val="002060"/>
                </a:solidFill>
                <a:latin typeface="Pyidaungsu" pitchFamily="34" charset="0"/>
                <a:ea typeface="Myanmar2" pitchFamily="34" charset="0"/>
                <a:cs typeface="Pyidaungsu" pitchFamily="34" charset="0"/>
              </a:rPr>
              <a:t>၏ ကြီးကြပ်မှုအတိုင်းအတာ၊ ၎င်းတို့ထံတင်ပြမှု လုံလောက်ခြင်းရှိ/မရှိ တို့ကို ပါ စစ်ဆေးရာတွင် ထည့်သွင်းဆုံးဖြတ်မှုပြုရန်၊</a:t>
            </a:r>
          </a:p>
          <a:p>
            <a:pPr marL="457200" indent="-457200" algn="just">
              <a:lnSpc>
                <a:spcPct val="150000"/>
              </a:lnSpc>
              <a:spcAft>
                <a:spcPts val="1200"/>
              </a:spcAft>
              <a:buFont typeface="+mj-lt"/>
              <a:buAutoNum type="arabicParenR" startAt="6"/>
            </a:pPr>
            <a:r>
              <a:rPr lang="my-MM" altLang="en-US" sz="2100" dirty="0">
                <a:solidFill>
                  <a:srgbClr val="002060"/>
                </a:solidFill>
                <a:latin typeface="Pyidaungsu" pitchFamily="34" charset="0"/>
                <a:ea typeface="Myanmar2" pitchFamily="34" charset="0"/>
                <a:cs typeface="Pyidaungsu" pitchFamily="34" charset="0"/>
              </a:rPr>
              <a:t>အရေးယူမှုများကို စိစစ်ခြင်း၊ အရေးယူရန်သတ်မှတ်ခံရသည့် အဖွဲ့အစည်းများနှင့် ၎င်းတို့၏ပိုင်ဆိုင်မှုများကို ဖော်ထုတ်ခြင်းလုပ်ထုံးလုပ်နည်းများ ထိရောက်မှုအပေါ် အလေးထားစိစစ်ရန်၊</a:t>
            </a:r>
          </a:p>
        </p:txBody>
      </p:sp>
    </p:spTree>
    <p:extLst>
      <p:ext uri="{BB962C8B-B14F-4D97-AF65-F5344CB8AC3E}">
        <p14:creationId xmlns:p14="http://schemas.microsoft.com/office/powerpoint/2010/main" val="2821649572"/>
      </p:ext>
    </p:extLst>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Text Box 3"/>
          <p:cNvSpPr txBox="1">
            <a:spLocks noChangeArrowheads="1"/>
          </p:cNvSpPr>
          <p:nvPr/>
        </p:nvSpPr>
        <p:spPr bwMode="auto">
          <a:xfrm>
            <a:off x="381000" y="381000"/>
            <a:ext cx="83820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lnSpc>
                <a:spcPct val="200000"/>
              </a:lnSpc>
            </a:pPr>
            <a:r>
              <a:rPr lang="my-MM" altLang="en-US" sz="2400" b="1" dirty="0">
                <a:solidFill>
                  <a:srgbClr val="002060"/>
                </a:solidFill>
                <a:latin typeface="Pyidaungsu" pitchFamily="34" charset="0"/>
                <a:ea typeface="Myanmar2" pitchFamily="34" charset="0"/>
                <a:cs typeface="Pyidaungsu" pitchFamily="34" charset="0"/>
              </a:rPr>
              <a:t>ကြီးကြပ်ခြင်း နှင့် စောင့်ကြည့်စစ်ဆေးခြင်း လုပ်ငန်းစဉ်များ</a:t>
            </a:r>
            <a:endParaRPr lang="en-US" altLang="en-US" sz="2400" b="1" dirty="0">
              <a:solidFill>
                <a:srgbClr val="002060"/>
              </a:solidFill>
              <a:latin typeface="Pyidaungsu" pitchFamily="34" charset="0"/>
              <a:ea typeface="Myanmar2" pitchFamily="34" charset="0"/>
              <a:cs typeface="Pyidaungsu" pitchFamily="34" charset="0"/>
            </a:endParaRPr>
          </a:p>
        </p:txBody>
      </p:sp>
      <p:sp>
        <p:nvSpPr>
          <p:cNvPr id="4" name="Text Box 2"/>
          <p:cNvSpPr txBox="1">
            <a:spLocks noChangeArrowheads="1"/>
          </p:cNvSpPr>
          <p:nvPr/>
        </p:nvSpPr>
        <p:spPr bwMode="auto">
          <a:xfrm>
            <a:off x="152400" y="1524000"/>
            <a:ext cx="8839200" cy="4916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marL="457200" indent="-457200" algn="just">
              <a:lnSpc>
                <a:spcPct val="150000"/>
              </a:lnSpc>
              <a:spcAft>
                <a:spcPts val="1200"/>
              </a:spcAft>
              <a:buFont typeface="+mj-lt"/>
              <a:buAutoNum type="arabicParenR" startAt="11"/>
            </a:pPr>
            <a:r>
              <a:rPr lang="my-MM" altLang="en-US" sz="2100" dirty="0">
                <a:solidFill>
                  <a:srgbClr val="002060"/>
                </a:solidFill>
                <a:latin typeface="Pyidaungsu" pitchFamily="34" charset="0"/>
                <a:ea typeface="Myanmar2" pitchFamily="34" charset="0"/>
                <a:cs typeface="Pyidaungsu" pitchFamily="34" charset="0"/>
              </a:rPr>
              <a:t>ကြီးကြပ်ခံအဖွဲ့အစည်းများ၏ အရေးယူရန်သတ်မှတ်ခံရသည့် လူပုဂ္ဂိုလ်/အဖွဲ့ အစည်းဆိုင်ရာ အတည်ပြုဖော်ထုတ်ခြင်း၊ </a:t>
            </a:r>
            <a:r>
              <a:rPr lang="en-US" altLang="en-US" sz="2100" dirty="0">
                <a:solidFill>
                  <a:srgbClr val="002060"/>
                </a:solidFill>
                <a:latin typeface="Pyidaungsu" pitchFamily="34" charset="0"/>
                <a:ea typeface="Myanmar2" pitchFamily="34" charset="0"/>
                <a:cs typeface="Pyidaungsu" pitchFamily="34" charset="0"/>
              </a:rPr>
              <a:t>false positive</a:t>
            </a:r>
            <a:r>
              <a:rPr lang="my-MM" altLang="en-US" sz="2100" dirty="0">
                <a:solidFill>
                  <a:srgbClr val="002060"/>
                </a:solidFill>
                <a:latin typeface="Pyidaungsu" pitchFamily="34" charset="0"/>
                <a:ea typeface="Myanmar2" pitchFamily="34" charset="0"/>
                <a:cs typeface="Pyidaungsu" pitchFamily="34" charset="0"/>
              </a:rPr>
              <a:t> အပေါ်စီမံခန့်ခွဲခြင်း တို့ကို အလေးထားစိစစ်ရန်၊</a:t>
            </a:r>
          </a:p>
          <a:p>
            <a:pPr marL="457200" indent="-457200" algn="just">
              <a:lnSpc>
                <a:spcPct val="150000"/>
              </a:lnSpc>
              <a:spcAft>
                <a:spcPts val="1200"/>
              </a:spcAft>
              <a:buFont typeface="+mj-lt"/>
              <a:buAutoNum type="arabicParenR" startAt="11"/>
            </a:pPr>
            <a:r>
              <a:rPr lang="my-MM" altLang="en-US" sz="2100" dirty="0">
                <a:solidFill>
                  <a:srgbClr val="002060"/>
                </a:solidFill>
                <a:latin typeface="Pyidaungsu" pitchFamily="34" charset="0"/>
                <a:ea typeface="Myanmar2" pitchFamily="34" charset="0"/>
                <a:cs typeface="Pyidaungsu" pitchFamily="34" charset="0"/>
              </a:rPr>
              <a:t>ငွေရေးကြေးရေးမဟုတ်သည့်ကဏ္ဍများလည်း ဆက်နွယ်မှုရှိနိုင်သဖြင့် ကုမ္ပဏီ ဖွဲ့စည်းမှုနှင့်ဆက်နွယ်သည့် အားနည်းချက်များအပေါ်လည်း သတိပြုရန်၊</a:t>
            </a:r>
            <a:endParaRPr lang="en-US" altLang="en-US" sz="2100" dirty="0">
              <a:solidFill>
                <a:srgbClr val="002060"/>
              </a:solidFill>
              <a:latin typeface="Pyidaungsu" pitchFamily="34" charset="0"/>
              <a:ea typeface="Myanmar2" pitchFamily="34" charset="0"/>
              <a:cs typeface="Pyidaungsu" pitchFamily="34" charset="0"/>
            </a:endParaRPr>
          </a:p>
          <a:p>
            <a:pPr marL="457200" indent="-457200" algn="just">
              <a:lnSpc>
                <a:spcPct val="150000"/>
              </a:lnSpc>
              <a:spcAft>
                <a:spcPts val="1200"/>
              </a:spcAft>
              <a:buFont typeface="+mj-lt"/>
              <a:buAutoNum type="arabicParenR" startAt="11"/>
            </a:pPr>
            <a:r>
              <a:rPr lang="my-MM" altLang="en-US" sz="2100" dirty="0">
                <a:solidFill>
                  <a:srgbClr val="002060"/>
                </a:solidFill>
                <a:latin typeface="Pyidaungsu" pitchFamily="34" charset="0"/>
                <a:ea typeface="Myanmar2" pitchFamily="34" charset="0"/>
                <a:cs typeface="Pyidaungsu" pitchFamily="34" charset="0"/>
              </a:rPr>
              <a:t>ကြီးကြပ်သူများအနေဖြင့် မိမိတို့လုပ်ငန်းတာဝန်အတွက် လိုအပ်သမျှသော မှတ်တမ်းအထောက်အထားများရယူနိုင်ရေးအတွက် ပြည်တွင်းဥပဒေမူဘောင်က ခွင့်ပြုရေး သေချာစွာဆောင်ရွက်ရန်၊</a:t>
            </a:r>
          </a:p>
          <a:p>
            <a:pPr marL="457200" indent="-457200" algn="just">
              <a:lnSpc>
                <a:spcPct val="150000"/>
              </a:lnSpc>
              <a:spcAft>
                <a:spcPts val="1200"/>
              </a:spcAft>
              <a:buFont typeface="+mj-lt"/>
              <a:buAutoNum type="arabicParenR" startAt="11"/>
            </a:pPr>
            <a:r>
              <a:rPr lang="my-MM" altLang="en-US" sz="2100" dirty="0">
                <a:solidFill>
                  <a:srgbClr val="002060"/>
                </a:solidFill>
                <a:latin typeface="Pyidaungsu" pitchFamily="34" charset="0"/>
                <a:ea typeface="Myanmar2" pitchFamily="34" charset="0"/>
                <a:cs typeface="Pyidaungsu" pitchFamily="34" charset="0"/>
              </a:rPr>
              <a:t>နိုင်ငံရပ်ခြား မိတ်ဖက်ကြီးကြပ်ရေးအာဏာပိုင်များနှင့်ပူးပေါင်းဆောင်ရွက်ရန်။</a:t>
            </a:r>
            <a:endParaRPr lang="en-US" altLang="en-US" sz="2100" dirty="0">
              <a:solidFill>
                <a:srgbClr val="002060"/>
              </a:solidFill>
              <a:latin typeface="Pyidaungsu" pitchFamily="34" charset="0"/>
              <a:ea typeface="Myanmar2" pitchFamily="34" charset="0"/>
              <a:cs typeface="Pyidaungsu" pitchFamily="34" charset="0"/>
            </a:endParaRPr>
          </a:p>
        </p:txBody>
      </p:sp>
    </p:spTree>
    <p:extLst>
      <p:ext uri="{BB962C8B-B14F-4D97-AF65-F5344CB8AC3E}">
        <p14:creationId xmlns:p14="http://schemas.microsoft.com/office/powerpoint/2010/main" val="1983632693"/>
      </p:ext>
    </p:extLst>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Text Box 3"/>
          <p:cNvSpPr txBox="1">
            <a:spLocks noChangeArrowheads="1"/>
          </p:cNvSpPr>
          <p:nvPr/>
        </p:nvSpPr>
        <p:spPr bwMode="auto">
          <a:xfrm>
            <a:off x="381000" y="381000"/>
            <a:ext cx="83820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lnSpc>
                <a:spcPct val="200000"/>
              </a:lnSpc>
            </a:pPr>
            <a:r>
              <a:rPr lang="my-MM" altLang="en-US" sz="2400" b="1" dirty="0">
                <a:solidFill>
                  <a:srgbClr val="002060"/>
                </a:solidFill>
                <a:latin typeface="Pyidaungsu" pitchFamily="34" charset="0"/>
                <a:ea typeface="Myanmar2" pitchFamily="34" charset="0"/>
                <a:cs typeface="Pyidaungsu" pitchFamily="34" charset="0"/>
              </a:rPr>
              <a:t>ကုစားရေးဆောင်ရွက်ချက်များနှင့် အရေးယူမှုများ</a:t>
            </a:r>
            <a:endParaRPr lang="en-US" altLang="en-US" sz="2400" b="1" dirty="0">
              <a:solidFill>
                <a:srgbClr val="002060"/>
              </a:solidFill>
              <a:latin typeface="Pyidaungsu" pitchFamily="34" charset="0"/>
              <a:ea typeface="Myanmar2" pitchFamily="34" charset="0"/>
              <a:cs typeface="Pyidaungsu" pitchFamily="34" charset="0"/>
            </a:endParaRPr>
          </a:p>
        </p:txBody>
      </p:sp>
      <p:sp>
        <p:nvSpPr>
          <p:cNvPr id="4" name="Text Box 2"/>
          <p:cNvSpPr txBox="1">
            <a:spLocks noChangeArrowheads="1"/>
          </p:cNvSpPr>
          <p:nvPr/>
        </p:nvSpPr>
        <p:spPr bwMode="auto">
          <a:xfrm>
            <a:off x="266700" y="1447800"/>
            <a:ext cx="86106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just">
              <a:lnSpc>
                <a:spcPct val="150000"/>
              </a:lnSpc>
              <a:spcAft>
                <a:spcPts val="1200"/>
              </a:spcAft>
            </a:pPr>
            <a:r>
              <a:rPr lang="my-MM" altLang="en-US" sz="2100" b="1" dirty="0">
                <a:solidFill>
                  <a:srgbClr val="002060"/>
                </a:solidFill>
                <a:latin typeface="Pyidaungsu" pitchFamily="34" charset="0"/>
                <a:ea typeface="Myanmar2" pitchFamily="34" charset="0"/>
                <a:cs typeface="Pyidaungsu" pitchFamily="34" charset="0"/>
              </a:rPr>
              <a:t>ကြီးကြပ်သူများအနေဖြင့်-</a:t>
            </a:r>
          </a:p>
          <a:p>
            <a:pPr marL="457200" indent="-457200" algn="just">
              <a:lnSpc>
                <a:spcPct val="150000"/>
              </a:lnSpc>
              <a:spcBef>
                <a:spcPts val="1200"/>
              </a:spcBef>
              <a:spcAft>
                <a:spcPts val="1200"/>
              </a:spcAft>
              <a:buFont typeface="+mj-lt"/>
              <a:buAutoNum type="arabicParenR"/>
            </a:pPr>
            <a:r>
              <a:rPr lang="en-US" altLang="en-US" sz="2100" dirty="0">
                <a:solidFill>
                  <a:srgbClr val="002060"/>
                </a:solidFill>
                <a:latin typeface="Pyidaungsu" pitchFamily="34" charset="0"/>
                <a:ea typeface="Myanmar2" pitchFamily="34" charset="0"/>
                <a:cs typeface="Pyidaungsu" pitchFamily="34" charset="0"/>
              </a:rPr>
              <a:t>Supervisory Tools </a:t>
            </a:r>
            <a:r>
              <a:rPr lang="my-MM" altLang="en-US" sz="2100" dirty="0">
                <a:solidFill>
                  <a:srgbClr val="002060"/>
                </a:solidFill>
                <a:latin typeface="Pyidaungsu" pitchFamily="34" charset="0"/>
                <a:ea typeface="Myanmar2" pitchFamily="34" charset="0"/>
                <a:cs typeface="Pyidaungsu" pitchFamily="34" charset="0"/>
              </a:rPr>
              <a:t>များကို ကျယ်ကျယ်ပြန့်ပြန် အသုံးပြုခွင့်ရှိစေရန် (ပြစ်မှု ကြောင်း/</a:t>
            </a:r>
            <a:r>
              <a:rPr lang="en-US" altLang="en-US" sz="2100" dirty="0">
                <a:solidFill>
                  <a:srgbClr val="002060"/>
                </a:solidFill>
                <a:latin typeface="Pyidaungsu" pitchFamily="34" charset="0"/>
                <a:ea typeface="Myanmar2" pitchFamily="34" charset="0"/>
                <a:cs typeface="Pyidaungsu" pitchFamily="34" charset="0"/>
              </a:rPr>
              <a:t> </a:t>
            </a:r>
            <a:r>
              <a:rPr lang="my-MM" altLang="en-US" sz="2100" dirty="0">
                <a:solidFill>
                  <a:srgbClr val="002060"/>
                </a:solidFill>
                <a:latin typeface="Pyidaungsu" pitchFamily="34" charset="0"/>
                <a:ea typeface="Myanmar2" pitchFamily="34" charset="0"/>
                <a:cs typeface="Pyidaungsu" pitchFamily="34" charset="0"/>
              </a:rPr>
              <a:t>တရားမကြောင်း/</a:t>
            </a:r>
            <a:r>
              <a:rPr lang="en-US" altLang="en-US" sz="2100" dirty="0">
                <a:solidFill>
                  <a:srgbClr val="002060"/>
                </a:solidFill>
                <a:latin typeface="Pyidaungsu" pitchFamily="34" charset="0"/>
                <a:ea typeface="Myanmar2" pitchFamily="34" charset="0"/>
                <a:cs typeface="Pyidaungsu" pitchFamily="34" charset="0"/>
              </a:rPr>
              <a:t> </a:t>
            </a:r>
            <a:r>
              <a:rPr lang="my-MM" altLang="en-US" sz="2100" dirty="0">
                <a:solidFill>
                  <a:srgbClr val="002060"/>
                </a:solidFill>
                <a:latin typeface="Pyidaungsu" pitchFamily="34" charset="0"/>
                <a:ea typeface="Myanmar2" pitchFamily="34" charset="0"/>
                <a:cs typeface="Pyidaungsu" pitchFamily="34" charset="0"/>
              </a:rPr>
              <a:t>စီမံခန့်ခွဲရေးနှင့် မည်သည့်အချိန်တွင် မည်သည့် အတိုင်းအတာဖြင့်သုံးစွဲမည်ကိုနားလည်ရေး)</a:t>
            </a:r>
            <a:r>
              <a:rPr lang="en-US" altLang="en-US" sz="2100" dirty="0">
                <a:solidFill>
                  <a:srgbClr val="002060"/>
                </a:solidFill>
                <a:latin typeface="Pyidaungsu" pitchFamily="34" charset="0"/>
                <a:ea typeface="Myanmar2" pitchFamily="34" charset="0"/>
                <a:cs typeface="Pyidaungsu" pitchFamily="34" charset="0"/>
              </a:rPr>
              <a:t> </a:t>
            </a:r>
            <a:endParaRPr lang="my-MM" altLang="en-US" sz="2100" dirty="0">
              <a:solidFill>
                <a:srgbClr val="002060"/>
              </a:solidFill>
              <a:latin typeface="Pyidaungsu" pitchFamily="34" charset="0"/>
              <a:ea typeface="Myanmar2" pitchFamily="34" charset="0"/>
              <a:cs typeface="Pyidaungsu" pitchFamily="34" charset="0"/>
            </a:endParaRPr>
          </a:p>
          <a:p>
            <a:pPr marL="457200" indent="-457200" algn="just">
              <a:lnSpc>
                <a:spcPct val="150000"/>
              </a:lnSpc>
              <a:spcBef>
                <a:spcPts val="1200"/>
              </a:spcBef>
              <a:spcAft>
                <a:spcPts val="1200"/>
              </a:spcAft>
              <a:buFont typeface="+mj-lt"/>
              <a:buAutoNum type="arabicParenR"/>
            </a:pPr>
            <a:r>
              <a:rPr lang="my-MM" altLang="en-US" sz="2100" dirty="0">
                <a:solidFill>
                  <a:srgbClr val="002060"/>
                </a:solidFill>
                <a:latin typeface="Pyidaungsu" pitchFamily="34" charset="0"/>
                <a:ea typeface="Myanmar2" pitchFamily="34" charset="0"/>
                <a:cs typeface="Pyidaungsu" pitchFamily="34" charset="0"/>
              </a:rPr>
              <a:t>သိသာထင်ရှားသည့်/စဉ်ဆက်မပြတ်ဖြစ်သည့် လိုက်နာရန်ပျက်ကွက်မှုများ အတွက် လိုင်စင်ရုပ်သိမ်းနိုင်ခွင့်ရှိစေရန်၊</a:t>
            </a:r>
          </a:p>
          <a:p>
            <a:pPr marL="457200" indent="-457200" algn="just">
              <a:lnSpc>
                <a:spcPct val="150000"/>
              </a:lnSpc>
              <a:spcBef>
                <a:spcPts val="1200"/>
              </a:spcBef>
              <a:spcAft>
                <a:spcPts val="1200"/>
              </a:spcAft>
              <a:buFont typeface="+mj-lt"/>
              <a:buAutoNum type="arabicParenR"/>
            </a:pPr>
            <a:r>
              <a:rPr lang="my-MM" altLang="en-US" sz="2100" dirty="0">
                <a:solidFill>
                  <a:srgbClr val="002060"/>
                </a:solidFill>
                <a:latin typeface="Pyidaungsu" pitchFamily="34" charset="0"/>
                <a:ea typeface="Myanmar2" pitchFamily="34" charset="0"/>
                <a:cs typeface="Pyidaungsu" pitchFamily="34" charset="0"/>
              </a:rPr>
              <a:t>ချိုးဖောက်မှုအတိမ်အနက်ပေါ်မူတည်၍ အချိုးအစားညီမျှသည့် အရေးယူ ဆောင်ရွက်မှုများ သေချာစွာပြုလုပ်စေရန်၊</a:t>
            </a:r>
          </a:p>
        </p:txBody>
      </p:sp>
    </p:spTree>
    <p:extLst>
      <p:ext uri="{BB962C8B-B14F-4D97-AF65-F5344CB8AC3E}">
        <p14:creationId xmlns:p14="http://schemas.microsoft.com/office/powerpoint/2010/main" val="2612504722"/>
      </p:ext>
    </p:extLst>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Text Box 3"/>
          <p:cNvSpPr txBox="1">
            <a:spLocks noChangeArrowheads="1"/>
          </p:cNvSpPr>
          <p:nvPr/>
        </p:nvSpPr>
        <p:spPr bwMode="auto">
          <a:xfrm>
            <a:off x="381000" y="381000"/>
            <a:ext cx="83820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lnSpc>
                <a:spcPct val="200000"/>
              </a:lnSpc>
            </a:pPr>
            <a:r>
              <a:rPr lang="my-MM" altLang="en-US" sz="2400" b="1" dirty="0">
                <a:solidFill>
                  <a:srgbClr val="002060"/>
                </a:solidFill>
                <a:latin typeface="Pyidaungsu" pitchFamily="34" charset="0"/>
                <a:ea typeface="Myanmar2" pitchFamily="34" charset="0"/>
                <a:cs typeface="Pyidaungsu" pitchFamily="34" charset="0"/>
              </a:rPr>
              <a:t>ကုစားရေးဆောင်ရွက်ချက်များနှင့် အရေးယူမှုများ</a:t>
            </a:r>
            <a:endParaRPr lang="en-US" altLang="en-US" sz="2400" b="1" dirty="0">
              <a:solidFill>
                <a:srgbClr val="002060"/>
              </a:solidFill>
              <a:latin typeface="Pyidaungsu" pitchFamily="34" charset="0"/>
              <a:ea typeface="Myanmar2" pitchFamily="34" charset="0"/>
              <a:cs typeface="Pyidaungsu" pitchFamily="34" charset="0"/>
            </a:endParaRPr>
          </a:p>
        </p:txBody>
      </p:sp>
      <p:sp>
        <p:nvSpPr>
          <p:cNvPr id="4" name="Text Box 2"/>
          <p:cNvSpPr txBox="1">
            <a:spLocks noChangeArrowheads="1"/>
          </p:cNvSpPr>
          <p:nvPr/>
        </p:nvSpPr>
        <p:spPr bwMode="auto">
          <a:xfrm>
            <a:off x="266700" y="1471348"/>
            <a:ext cx="8610600" cy="4853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just">
              <a:lnSpc>
                <a:spcPct val="150000"/>
              </a:lnSpc>
              <a:spcBef>
                <a:spcPts val="1200"/>
              </a:spcBef>
              <a:spcAft>
                <a:spcPts val="1200"/>
              </a:spcAft>
            </a:pPr>
            <a:r>
              <a:rPr lang="my-MM" altLang="en-US" sz="2100" b="1" dirty="0">
                <a:solidFill>
                  <a:srgbClr val="002060"/>
                </a:solidFill>
                <a:latin typeface="Pyidaungsu" pitchFamily="34" charset="0"/>
                <a:ea typeface="Myanmar2" pitchFamily="34" charset="0"/>
                <a:cs typeface="Pyidaungsu" pitchFamily="34" charset="0"/>
              </a:rPr>
              <a:t>ကြီးကြပ်သူများအနေဖြင့်-</a:t>
            </a:r>
          </a:p>
          <a:p>
            <a:pPr marL="457200" indent="-457200" algn="just">
              <a:lnSpc>
                <a:spcPct val="150000"/>
              </a:lnSpc>
              <a:spcBef>
                <a:spcPts val="1200"/>
              </a:spcBef>
              <a:spcAft>
                <a:spcPts val="1200"/>
              </a:spcAft>
              <a:buFont typeface="+mj-lt"/>
              <a:buAutoNum type="arabicParenR" startAt="5"/>
            </a:pPr>
            <a:r>
              <a:rPr lang="my-MM" altLang="en-US" sz="2100" dirty="0">
                <a:solidFill>
                  <a:srgbClr val="002060"/>
                </a:solidFill>
                <a:latin typeface="Pyidaungsu" pitchFamily="34" charset="0"/>
                <a:ea typeface="Myanmar2" pitchFamily="34" charset="0"/>
                <a:cs typeface="Pyidaungsu" pitchFamily="34" charset="0"/>
              </a:rPr>
              <a:t>ကြီးကြပ်ခံအဖွဲ့အစည်းများ၏ ပျက်ကွက်မှုနှင့် အားနည်းချက်များကို စောလျှင်စွာ နှင့် ရှင်းလင်းတိကျစွာ အကြောင်းကြားစေရန်၊</a:t>
            </a:r>
          </a:p>
          <a:p>
            <a:pPr marL="457200" indent="-457200" algn="just">
              <a:lnSpc>
                <a:spcPct val="150000"/>
              </a:lnSpc>
              <a:spcBef>
                <a:spcPts val="1200"/>
              </a:spcBef>
              <a:spcAft>
                <a:spcPts val="1200"/>
              </a:spcAft>
              <a:buFont typeface="+mj-lt"/>
              <a:buAutoNum type="arabicParenR" startAt="5"/>
            </a:pPr>
            <a:r>
              <a:rPr lang="my-MM" altLang="en-US" sz="2100" dirty="0">
                <a:solidFill>
                  <a:srgbClr val="002060"/>
                </a:solidFill>
                <a:latin typeface="Pyidaungsu" pitchFamily="34" charset="0"/>
                <a:ea typeface="Myanmar2" pitchFamily="34" charset="0"/>
                <a:cs typeface="Pyidaungsu" pitchFamily="34" charset="0"/>
              </a:rPr>
              <a:t>နောက်ဆက်တွဲလုပ်ငန်းစဉ်နှင့် ကုစားမှုအစီအစဉ်များ၏ တိုးတက်မှုများကို မျက်ခြေမပြတ်စောင့်ကြည့်စစ်ဆေးရန်၊</a:t>
            </a:r>
            <a:endParaRPr lang="en-US" altLang="en-US" sz="2100" dirty="0">
              <a:solidFill>
                <a:srgbClr val="002060"/>
              </a:solidFill>
              <a:latin typeface="Pyidaungsu" pitchFamily="34" charset="0"/>
              <a:ea typeface="Myanmar2" pitchFamily="34" charset="0"/>
              <a:cs typeface="Pyidaungsu" pitchFamily="34" charset="0"/>
            </a:endParaRPr>
          </a:p>
          <a:p>
            <a:pPr marL="457200" indent="-457200" algn="just">
              <a:lnSpc>
                <a:spcPct val="150000"/>
              </a:lnSpc>
              <a:spcBef>
                <a:spcPts val="1200"/>
              </a:spcBef>
              <a:spcAft>
                <a:spcPts val="1200"/>
              </a:spcAft>
              <a:buFont typeface="+mj-lt"/>
              <a:buAutoNum type="arabicParenR" startAt="5"/>
            </a:pPr>
            <a:r>
              <a:rPr lang="my-MM" altLang="en-US" sz="2100" dirty="0">
                <a:solidFill>
                  <a:srgbClr val="002060"/>
                </a:solidFill>
                <a:latin typeface="Pyidaungsu" pitchFamily="34" charset="0"/>
                <a:ea typeface="Myanmar2" pitchFamily="34" charset="0"/>
                <a:cs typeface="Pyidaungsu" pitchFamily="34" charset="0"/>
              </a:rPr>
              <a:t>ကြီးကြပ်ခံအဖွဲ့အစည်းများအတွက် </a:t>
            </a:r>
            <a:r>
              <a:rPr lang="en-US" altLang="en-US" sz="2100" dirty="0">
                <a:solidFill>
                  <a:srgbClr val="002060"/>
                </a:solidFill>
                <a:latin typeface="Pyidaungsu" pitchFamily="34" charset="0"/>
                <a:ea typeface="Myanmar2" pitchFamily="34" charset="0"/>
                <a:cs typeface="Pyidaungsu" pitchFamily="34" charset="0"/>
              </a:rPr>
              <a:t>TFS PF </a:t>
            </a:r>
            <a:r>
              <a:rPr lang="my-MM" altLang="en-US" sz="2100" dirty="0">
                <a:solidFill>
                  <a:srgbClr val="002060"/>
                </a:solidFill>
                <a:latin typeface="Pyidaungsu" pitchFamily="34" charset="0"/>
                <a:ea typeface="Myanmar2" pitchFamily="34" charset="0"/>
                <a:cs typeface="Pyidaungsu" pitchFamily="34" charset="0"/>
              </a:rPr>
              <a:t>ဆိုင်ရာ တာဝန်များ၊ ကြီးကြပ်သူ က တာဝန်ဖောက်ဖျက်မှုဟု သုံးသပ်နိုင်သည့် အထွေထွေ အကြောင်းရင်းခံများ ဆိုင်ရာ လမ်းညွှန်ချက်နှင့်လုပ်ထုံးလုပ်နည်းများ ထုတ်ပြန်ရန်။</a:t>
            </a:r>
            <a:endParaRPr lang="en-US" altLang="en-US" sz="2100" dirty="0">
              <a:solidFill>
                <a:srgbClr val="002060"/>
              </a:solidFill>
              <a:latin typeface="Pyidaungsu" pitchFamily="34" charset="0"/>
              <a:ea typeface="Myanmar2" pitchFamily="34" charset="0"/>
              <a:cs typeface="Pyidaungsu" pitchFamily="34" charset="0"/>
            </a:endParaRPr>
          </a:p>
        </p:txBody>
      </p:sp>
    </p:spTree>
    <p:extLst>
      <p:ext uri="{BB962C8B-B14F-4D97-AF65-F5344CB8AC3E}">
        <p14:creationId xmlns:p14="http://schemas.microsoft.com/office/powerpoint/2010/main" val="3387047118"/>
      </p:ext>
    </p:extLst>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Text Box 3"/>
          <p:cNvSpPr txBox="1">
            <a:spLocks noChangeArrowheads="1"/>
          </p:cNvSpPr>
          <p:nvPr/>
        </p:nvSpPr>
        <p:spPr bwMode="auto">
          <a:xfrm>
            <a:off x="381000" y="381000"/>
            <a:ext cx="83820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lnSpc>
                <a:spcPct val="200000"/>
              </a:lnSpc>
            </a:pPr>
            <a:r>
              <a:rPr lang="my-MM" altLang="en-US" sz="2400" b="1" dirty="0">
                <a:solidFill>
                  <a:srgbClr val="002060"/>
                </a:solidFill>
                <a:latin typeface="Pyidaungsu" pitchFamily="34" charset="0"/>
                <a:ea typeface="Myanmar2" pitchFamily="34" charset="0"/>
                <a:cs typeface="Pyidaungsu" pitchFamily="34" charset="0"/>
              </a:rPr>
              <a:t>ကြီးကြပ်ခြင်းဆိုင်ရာ အထွေထွေလိုအပ်ချက်များ</a:t>
            </a:r>
            <a:endParaRPr lang="en-US" altLang="en-US" sz="2400" b="1" dirty="0">
              <a:solidFill>
                <a:srgbClr val="002060"/>
              </a:solidFill>
              <a:latin typeface="Pyidaungsu" pitchFamily="34" charset="0"/>
              <a:ea typeface="Myanmar2" pitchFamily="34" charset="0"/>
              <a:cs typeface="Pyidaungsu" pitchFamily="34" charset="0"/>
            </a:endParaRPr>
          </a:p>
        </p:txBody>
      </p:sp>
      <p:sp>
        <p:nvSpPr>
          <p:cNvPr id="4" name="Text Box 2"/>
          <p:cNvSpPr txBox="1">
            <a:spLocks noChangeArrowheads="1"/>
          </p:cNvSpPr>
          <p:nvPr/>
        </p:nvSpPr>
        <p:spPr bwMode="auto">
          <a:xfrm>
            <a:off x="190500" y="1511617"/>
            <a:ext cx="8724900" cy="3439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marL="457200" indent="-457200" algn="just">
              <a:lnSpc>
                <a:spcPct val="150000"/>
              </a:lnSpc>
              <a:spcBef>
                <a:spcPts val="1200"/>
              </a:spcBef>
              <a:spcAft>
                <a:spcPts val="1200"/>
              </a:spcAft>
              <a:buFont typeface="+mj-lt"/>
              <a:buAutoNum type="arabicParenR"/>
            </a:pPr>
            <a:r>
              <a:rPr lang="my-MM" altLang="en-US" sz="2100" dirty="0">
                <a:solidFill>
                  <a:srgbClr val="002060"/>
                </a:solidFill>
                <a:latin typeface="Pyidaungsu" pitchFamily="34" charset="0"/>
                <a:ea typeface="Myanmar2" pitchFamily="34" charset="0"/>
                <a:cs typeface="Pyidaungsu" pitchFamily="34" charset="0"/>
              </a:rPr>
              <a:t>ကြီးကြပ်ရေးအာဏာပိုင်များအား လုံလောက်သည့်အရင်းအမြစ်များ ပံ့ပိုးပေးရန်၊</a:t>
            </a:r>
          </a:p>
          <a:p>
            <a:pPr marL="457200" indent="-457200" algn="just">
              <a:lnSpc>
                <a:spcPct val="150000"/>
              </a:lnSpc>
              <a:spcBef>
                <a:spcPts val="1200"/>
              </a:spcBef>
              <a:spcAft>
                <a:spcPts val="1200"/>
              </a:spcAft>
              <a:buFont typeface="+mj-lt"/>
              <a:buAutoNum type="arabicParenR"/>
            </a:pPr>
            <a:r>
              <a:rPr lang="my-MM" altLang="en-US" sz="2100" dirty="0">
                <a:solidFill>
                  <a:srgbClr val="002060"/>
                </a:solidFill>
                <a:latin typeface="Pyidaungsu" pitchFamily="34" charset="0"/>
                <a:ea typeface="Myanmar2" pitchFamily="34" charset="0"/>
                <a:cs typeface="Pyidaungsu" pitchFamily="34" charset="0"/>
              </a:rPr>
              <a:t>ကြီးကြပ်စစ်ဆေးမည့်သူများအား ကောင်းစွာလေ့ကျင့်သင်တန်းပေးထားရန်၊</a:t>
            </a:r>
            <a:endParaRPr lang="en-US" altLang="en-US" sz="2100" dirty="0">
              <a:solidFill>
                <a:srgbClr val="002060"/>
              </a:solidFill>
              <a:latin typeface="Pyidaungsu" pitchFamily="34" charset="0"/>
              <a:ea typeface="Myanmar2" pitchFamily="34" charset="0"/>
              <a:cs typeface="Pyidaungsu" pitchFamily="34" charset="0"/>
            </a:endParaRPr>
          </a:p>
          <a:p>
            <a:pPr marL="457200" indent="-457200" algn="just">
              <a:lnSpc>
                <a:spcPct val="150000"/>
              </a:lnSpc>
              <a:spcBef>
                <a:spcPts val="1200"/>
              </a:spcBef>
              <a:spcAft>
                <a:spcPts val="1200"/>
              </a:spcAft>
              <a:buFont typeface="+mj-lt"/>
              <a:buAutoNum type="arabicParenR"/>
            </a:pPr>
            <a:r>
              <a:rPr lang="my-MM" altLang="en-US" sz="2100" dirty="0">
                <a:solidFill>
                  <a:srgbClr val="002060"/>
                </a:solidFill>
                <a:latin typeface="Pyidaungsu" pitchFamily="34" charset="0"/>
                <a:ea typeface="Myanmar2" pitchFamily="34" charset="0"/>
                <a:cs typeface="Pyidaungsu" pitchFamily="34" charset="0"/>
              </a:rPr>
              <a:t>ကြီးကြပ်ခံအဖွဲ့အစည်းများအား ဆက်သွယ်ဆောင်ရွက်ခြင်း၊ ကုစားခြင်းနှင့် အပြစ်ပေးအရေးယူခြင်း များပြုလုပ်ရာတွင် တစ်သတ်မတ်တည်းဖြစ်စေရန်။</a:t>
            </a:r>
          </a:p>
          <a:p>
            <a:pPr marL="457200" indent="-457200" algn="just">
              <a:lnSpc>
                <a:spcPct val="150000"/>
              </a:lnSpc>
              <a:spcBef>
                <a:spcPts val="1200"/>
              </a:spcBef>
              <a:spcAft>
                <a:spcPts val="1200"/>
              </a:spcAft>
              <a:buFont typeface="+mj-lt"/>
              <a:buAutoNum type="arabicParenR"/>
            </a:pPr>
            <a:endParaRPr lang="en-US" altLang="en-US" sz="2100" dirty="0">
              <a:solidFill>
                <a:srgbClr val="002060"/>
              </a:solidFill>
              <a:latin typeface="Pyidaungsu" pitchFamily="34" charset="0"/>
              <a:ea typeface="Myanmar2" pitchFamily="34" charset="0"/>
              <a:cs typeface="Pyidaungsu" pitchFamily="34" charset="0"/>
            </a:endParaRPr>
          </a:p>
        </p:txBody>
      </p:sp>
    </p:spTree>
    <p:extLst>
      <p:ext uri="{BB962C8B-B14F-4D97-AF65-F5344CB8AC3E}">
        <p14:creationId xmlns:p14="http://schemas.microsoft.com/office/powerpoint/2010/main" val="1416596166"/>
      </p:ext>
    </p:extLst>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33569</TotalTime>
  <Words>29032</Words>
  <Application>Microsoft Office PowerPoint</Application>
  <PresentationFormat>On-screen Show (4:3)</PresentationFormat>
  <Paragraphs>677</Paragraphs>
  <Slides>105</Slides>
  <Notes>64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105</vt:i4>
      </vt:variant>
    </vt:vector>
  </HeadingPairs>
  <TitlesOfParts>
    <vt:vector size="114" baseType="lpstr">
      <vt:lpstr>Arial</vt:lpstr>
      <vt:lpstr>Calibri</vt:lpstr>
      <vt:lpstr>Candara</vt:lpstr>
      <vt:lpstr>Myanmar3</vt:lpstr>
      <vt:lpstr>Pyidaungsu</vt:lpstr>
      <vt:lpstr>Symbol</vt:lpstr>
      <vt:lpstr>Wingdings</vt:lpstr>
      <vt:lpstr>zawgyi1</vt:lpstr>
      <vt:lpstr>Waveform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Proliferation Financing အဆင့်များ</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UNSCRs relating to Prevention of WMD Proliferation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Detail List of Prohibited Items</vt:lpstr>
      <vt:lpstr>PowerPoint Presentation</vt:lpstr>
      <vt:lpstr>Taken Action on Sanction Evasion</vt:lpstr>
      <vt:lpstr>Taken Action on Sanction Evasion</vt:lpstr>
      <vt:lpstr>Taken Action on Sanction Evasion</vt:lpstr>
      <vt:lpstr>PowerPoint Presentation</vt:lpstr>
      <vt:lpstr>စာရင်းမှပယ်ဖျက်ခြင်း နှင့် ထိန်းချုပ်ထားမှုအားပယ်ဖျက်ခြင်း</vt:lpstr>
      <vt:lpstr>စာရင်းမှပယ်ဖျက်ခြင်းဆိုင်ရာ လုပ်ထုံးလုပ်နည်းများ</vt:lpstr>
      <vt:lpstr>စာရင်းမှပယ်ဖျက်ပေးရေးအတွက် တင်ပြနိုင်သူများ</vt:lpstr>
      <vt:lpstr>စာရင်းမှပယ်ဖျက်ပေးရေးတင်ပြရာတွင်ပါဝင်သင့်သည့်အချက်များ</vt:lpstr>
      <vt:lpstr>Focal Point’s Contact Address</vt:lpstr>
      <vt:lpstr>စာရင်းမှပယ်ဖျက်ပေးရေးဆုံးဖြတ်ချက်ချမှတ်ခြင်း</vt:lpstr>
      <vt:lpstr>PowerPoint Presentation</vt:lpstr>
      <vt:lpstr>PowerPoint Presentation</vt:lpstr>
      <vt:lpstr>PowerPoint Presentation</vt:lpstr>
      <vt:lpstr>PowerPoint Presentation</vt:lpstr>
      <vt:lpstr>ကင်းလွတ်ခွင့်ပေးရေးတင်ပြချက်ကိုလက်ခံမည့်သူ</vt:lpstr>
      <vt:lpstr>ထိန်းချုပ်ထားသည့် ငွေကြေးနှင့်ပစ္စည်းများအားအသုံးပြုခွင့်ပေးခြင်း</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ပြည်တွင်း PF မူဘောင်</vt:lpstr>
      <vt:lpstr>အကြမ်းဖက်မှုတိုက်ဖျက်ရေးဥပဒေ</vt:lpstr>
      <vt:lpstr>အကြမ်းဖက်မှုတိုက်ဖျက်ရေးဗဟိုအဖွဲ့၏  အမိန့်အမှတ် (၁/၂၀၁၇)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Admin</cp:lastModifiedBy>
  <cp:revision>1091</cp:revision>
  <dcterms:created xsi:type="dcterms:W3CDTF">2018-08-17T03:18:45Z</dcterms:created>
  <dcterms:modified xsi:type="dcterms:W3CDTF">2021-09-30T03:39:08Z</dcterms:modified>
</cp:coreProperties>
</file>