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00"/>
  </p:notesMasterIdLst>
  <p:sldIdLst>
    <p:sldId id="257" r:id="rId2"/>
    <p:sldId id="260" r:id="rId3"/>
    <p:sldId id="274" r:id="rId4"/>
    <p:sldId id="278" r:id="rId5"/>
    <p:sldId id="331" r:id="rId6"/>
    <p:sldId id="452" r:id="rId7"/>
    <p:sldId id="453" r:id="rId8"/>
    <p:sldId id="517" r:id="rId9"/>
    <p:sldId id="454" r:id="rId10"/>
    <p:sldId id="455" r:id="rId11"/>
    <p:sldId id="462" r:id="rId12"/>
    <p:sldId id="456" r:id="rId13"/>
    <p:sldId id="458" r:id="rId14"/>
    <p:sldId id="457" r:id="rId15"/>
    <p:sldId id="418" r:id="rId16"/>
    <p:sldId id="267" r:id="rId17"/>
    <p:sldId id="364" r:id="rId18"/>
    <p:sldId id="394" r:id="rId19"/>
    <p:sldId id="511" r:id="rId20"/>
    <p:sldId id="512" r:id="rId21"/>
    <p:sldId id="367" r:id="rId22"/>
    <p:sldId id="271" r:id="rId23"/>
    <p:sldId id="353" r:id="rId24"/>
    <p:sldId id="338" r:id="rId25"/>
    <p:sldId id="362" r:id="rId26"/>
    <p:sldId id="344" r:id="rId27"/>
    <p:sldId id="345" r:id="rId28"/>
    <p:sldId id="346" r:id="rId29"/>
    <p:sldId id="419" r:id="rId30"/>
    <p:sldId id="421" r:id="rId31"/>
    <p:sldId id="422" r:id="rId32"/>
    <p:sldId id="424" r:id="rId33"/>
    <p:sldId id="428" r:id="rId34"/>
    <p:sldId id="519" r:id="rId35"/>
    <p:sldId id="433" r:id="rId36"/>
    <p:sldId id="516" r:id="rId37"/>
    <p:sldId id="513" r:id="rId38"/>
    <p:sldId id="514" r:id="rId39"/>
    <p:sldId id="304" r:id="rId40"/>
    <p:sldId id="310" r:id="rId41"/>
    <p:sldId id="442" r:id="rId42"/>
    <p:sldId id="443" r:id="rId43"/>
    <p:sldId id="444" r:id="rId44"/>
    <p:sldId id="445" r:id="rId45"/>
    <p:sldId id="518" r:id="rId46"/>
    <p:sldId id="311" r:id="rId47"/>
    <p:sldId id="312" r:id="rId48"/>
    <p:sldId id="313" r:id="rId49"/>
    <p:sldId id="314" r:id="rId50"/>
    <p:sldId id="315" r:id="rId51"/>
    <p:sldId id="400" r:id="rId52"/>
    <p:sldId id="401" r:id="rId53"/>
    <p:sldId id="403" r:id="rId54"/>
    <p:sldId id="404" r:id="rId55"/>
    <p:sldId id="405" r:id="rId56"/>
    <p:sldId id="478" r:id="rId57"/>
    <p:sldId id="329" r:id="rId58"/>
    <p:sldId id="381" r:id="rId59"/>
    <p:sldId id="375" r:id="rId60"/>
    <p:sldId id="376" r:id="rId61"/>
    <p:sldId id="483" r:id="rId62"/>
    <p:sldId id="379" r:id="rId63"/>
    <p:sldId id="373" r:id="rId64"/>
    <p:sldId id="332" r:id="rId65"/>
    <p:sldId id="333" r:id="rId66"/>
    <p:sldId id="334" r:id="rId67"/>
    <p:sldId id="335" r:id="rId68"/>
    <p:sldId id="336" r:id="rId69"/>
    <p:sldId id="351" r:id="rId70"/>
    <p:sldId id="369" r:id="rId71"/>
    <p:sldId id="482" r:id="rId72"/>
    <p:sldId id="370" r:id="rId73"/>
    <p:sldId id="372" r:id="rId74"/>
    <p:sldId id="461" r:id="rId75"/>
    <p:sldId id="459" r:id="rId76"/>
    <p:sldId id="460" r:id="rId77"/>
    <p:sldId id="470" r:id="rId78"/>
    <p:sldId id="468" r:id="rId79"/>
    <p:sldId id="355" r:id="rId80"/>
    <p:sldId id="493" r:id="rId81"/>
    <p:sldId id="494" r:id="rId82"/>
    <p:sldId id="495" r:id="rId83"/>
    <p:sldId id="496" r:id="rId84"/>
    <p:sldId id="497" r:id="rId85"/>
    <p:sldId id="498" r:id="rId86"/>
    <p:sldId id="499" r:id="rId87"/>
    <p:sldId id="500" r:id="rId88"/>
    <p:sldId id="501" r:id="rId89"/>
    <p:sldId id="502" r:id="rId90"/>
    <p:sldId id="503" r:id="rId91"/>
    <p:sldId id="504" r:id="rId92"/>
    <p:sldId id="505" r:id="rId93"/>
    <p:sldId id="506" r:id="rId94"/>
    <p:sldId id="507" r:id="rId95"/>
    <p:sldId id="508" r:id="rId96"/>
    <p:sldId id="509" r:id="rId97"/>
    <p:sldId id="510" r:id="rId98"/>
    <p:sldId id="352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8399" autoAdjust="0"/>
  </p:normalViewPr>
  <p:slideViewPr>
    <p:cSldViewPr>
      <p:cViewPr varScale="1">
        <p:scale>
          <a:sx n="72" d="100"/>
          <a:sy n="72" d="100"/>
        </p:scale>
        <p:origin x="11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951174692037302E-2"/>
          <c:y val="2.57122514627365E-2"/>
          <c:w val="0.85514295445893695"/>
          <c:h val="0.9636910182633210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992433197758676"/>
                  <c:y val="0.180653794685528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DA-4EFD-BFA2-57D634149DEC}"/>
                </c:ext>
              </c:extLst>
            </c:dLbl>
            <c:dLbl>
              <c:idx val="1"/>
              <c:layout>
                <c:manualLayout>
                  <c:x val="-0.12791341921954413"/>
                  <c:y val="-0.105352855553732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DA-4EFD-BFA2-57D634149DEC}"/>
                </c:ext>
              </c:extLst>
            </c:dLbl>
            <c:dLbl>
              <c:idx val="2"/>
              <c:layout>
                <c:manualLayout>
                  <c:x val="7.1985868178691403E-2"/>
                  <c:y val="-0.10454964874754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DA-4EFD-BFA2-57D634149DEC}"/>
                </c:ext>
              </c:extLst>
            </c:dLbl>
            <c:dLbl>
              <c:idx val="3"/>
              <c:layout>
                <c:manualLayout>
                  <c:x val="0.14781177162015052"/>
                  <c:y val="-9.91442596152254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DA-4EFD-BFA2-57D634149DEC}"/>
                </c:ext>
              </c:extLst>
            </c:dLbl>
            <c:dLbl>
              <c:idx val="5"/>
              <c:layout>
                <c:manualLayout>
                  <c:x val="0.13525795916731784"/>
                  <c:y val="0.1586694704645383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Illicit drugs 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6E-4AB1-A801-B187B1D5C4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'NRA ML Template Data'!$J$6:$J$12</c:f>
              <c:strCache>
                <c:ptCount val="7"/>
                <c:pt idx="0">
                  <c:v>Tax &amp; excise evasion</c:v>
                </c:pt>
                <c:pt idx="1">
                  <c:v>Environmental crime</c:v>
                </c:pt>
                <c:pt idx="2">
                  <c:v>Corruption and bribery</c:v>
                </c:pt>
                <c:pt idx="3">
                  <c:v>Other Proceeds Generating Crimes</c:v>
                </c:pt>
                <c:pt idx="4">
                  <c:v>Counterfeiting and piracy of products</c:v>
                </c:pt>
                <c:pt idx="5">
                  <c:v>Illicit trafficking in narcotic drugs and psychotropic substances</c:v>
                </c:pt>
                <c:pt idx="6">
                  <c:v>Other</c:v>
                </c:pt>
              </c:strCache>
            </c:strRef>
          </c:cat>
          <c:val>
            <c:numRef>
              <c:f>'NRA ML Template Data'!$K$6:$K$12</c:f>
              <c:numCache>
                <c:formatCode>_("$"* #,##0_);_("$"* \(#,##0\);_("$"* "-"??_);_(@_)</c:formatCode>
                <c:ptCount val="7"/>
                <c:pt idx="0">
                  <c:v>3162277660.1683798</c:v>
                </c:pt>
                <c:pt idx="1">
                  <c:v>3162277660.1683798</c:v>
                </c:pt>
                <c:pt idx="2">
                  <c:v>3162277660.1683798</c:v>
                </c:pt>
                <c:pt idx="3">
                  <c:v>1778279410.0389199</c:v>
                </c:pt>
                <c:pt idx="4">
                  <c:v>1778279410.0389199</c:v>
                </c:pt>
                <c:pt idx="5">
                  <c:v>1778279410.0389199</c:v>
                </c:pt>
                <c:pt idx="6">
                  <c:v>361236463.95401198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9-45E8-AF3B-2C6A4BA7A18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0DF01-A9AA-4475-8666-FE27E60D13BC}" type="doc">
      <dgm:prSet loTypeId="urn:microsoft.com/office/officeart/2005/8/layout/pyramid2" loCatId="list" qsTypeId="urn:microsoft.com/office/officeart/2005/8/quickstyle/3d9" qsCatId="3D" csTypeId="urn:microsoft.com/office/officeart/2005/8/colors/accent1_2" csCatId="accent1" phldr="1"/>
      <dgm:spPr/>
    </dgm:pt>
    <dgm:pt modelId="{C0754EB5-7775-4882-B57F-877BE37EFA1C}">
      <dgm:prSet phldrT="[Text]"/>
      <dgm:spPr/>
      <dgm:t>
        <a:bodyPr/>
        <a:lstStyle/>
        <a:p>
          <a:r>
            <a:rPr lang="en-US" dirty="0"/>
            <a:t>Threat</a:t>
          </a:r>
        </a:p>
      </dgm:t>
    </dgm:pt>
    <dgm:pt modelId="{83C261E8-5C66-464C-BAEA-3BC8E3135A37}" type="parTrans" cxnId="{5ECEDB92-9081-49F1-9D11-37BF64B44FA0}">
      <dgm:prSet/>
      <dgm:spPr/>
      <dgm:t>
        <a:bodyPr/>
        <a:lstStyle/>
        <a:p>
          <a:endParaRPr lang="en-US"/>
        </a:p>
      </dgm:t>
    </dgm:pt>
    <dgm:pt modelId="{B707167A-1892-4ACB-9448-8D9935CF442E}" type="sibTrans" cxnId="{5ECEDB92-9081-49F1-9D11-37BF64B44FA0}">
      <dgm:prSet/>
      <dgm:spPr/>
      <dgm:t>
        <a:bodyPr/>
        <a:lstStyle/>
        <a:p>
          <a:endParaRPr lang="en-US"/>
        </a:p>
      </dgm:t>
    </dgm:pt>
    <dgm:pt modelId="{22E6D8FC-E93A-4498-A9AD-B4D1659D3833}">
      <dgm:prSet phldrT="[Text]"/>
      <dgm:spPr/>
      <dgm:t>
        <a:bodyPr/>
        <a:lstStyle/>
        <a:p>
          <a:r>
            <a:rPr lang="en-US" dirty="0"/>
            <a:t>Vulnerability</a:t>
          </a:r>
        </a:p>
      </dgm:t>
    </dgm:pt>
    <dgm:pt modelId="{F02E370F-F66D-4C13-BC8B-81FD81E0D626}" type="parTrans" cxnId="{C7553F8B-8921-461A-9255-0BE6E151FFBA}">
      <dgm:prSet/>
      <dgm:spPr/>
      <dgm:t>
        <a:bodyPr/>
        <a:lstStyle/>
        <a:p>
          <a:endParaRPr lang="en-US"/>
        </a:p>
      </dgm:t>
    </dgm:pt>
    <dgm:pt modelId="{4186F6CD-F91B-48F8-8FB5-780469286F08}" type="sibTrans" cxnId="{C7553F8B-8921-461A-9255-0BE6E151FFBA}">
      <dgm:prSet/>
      <dgm:spPr/>
      <dgm:t>
        <a:bodyPr/>
        <a:lstStyle/>
        <a:p>
          <a:endParaRPr lang="en-US"/>
        </a:p>
      </dgm:t>
    </dgm:pt>
    <dgm:pt modelId="{94C05859-E850-4C4A-ABA7-41E9AA2901AE}">
      <dgm:prSet phldrT="[Text]"/>
      <dgm:spPr/>
      <dgm:t>
        <a:bodyPr/>
        <a:lstStyle/>
        <a:p>
          <a:r>
            <a:rPr lang="en-US" dirty="0"/>
            <a:t>Consequence</a:t>
          </a:r>
        </a:p>
      </dgm:t>
    </dgm:pt>
    <dgm:pt modelId="{120BBC34-406E-47DB-9002-251C613A627E}" type="parTrans" cxnId="{86557C4F-57DF-4BE8-A7D6-B213CB0161E8}">
      <dgm:prSet/>
      <dgm:spPr/>
      <dgm:t>
        <a:bodyPr/>
        <a:lstStyle/>
        <a:p>
          <a:endParaRPr lang="en-US"/>
        </a:p>
      </dgm:t>
    </dgm:pt>
    <dgm:pt modelId="{5C3575AA-63AB-4CA1-9CBA-2DDD4402FDD3}" type="sibTrans" cxnId="{86557C4F-57DF-4BE8-A7D6-B213CB0161E8}">
      <dgm:prSet/>
      <dgm:spPr/>
      <dgm:t>
        <a:bodyPr/>
        <a:lstStyle/>
        <a:p>
          <a:endParaRPr lang="en-US"/>
        </a:p>
      </dgm:t>
    </dgm:pt>
    <dgm:pt modelId="{C7D379E0-A48D-4A47-9B16-8E89458DD73D}" type="pres">
      <dgm:prSet presAssocID="{87C0DF01-A9AA-4475-8666-FE27E60D13BC}" presName="compositeShape" presStyleCnt="0">
        <dgm:presLayoutVars>
          <dgm:dir/>
          <dgm:resizeHandles/>
        </dgm:presLayoutVars>
      </dgm:prSet>
      <dgm:spPr/>
    </dgm:pt>
    <dgm:pt modelId="{361EDC5D-0783-4B83-A441-7C2511B0E875}" type="pres">
      <dgm:prSet presAssocID="{87C0DF01-A9AA-4475-8666-FE27E60D13BC}" presName="pyramid" presStyleLbl="node1" presStyleIdx="0" presStyleCnt="1"/>
      <dgm:spPr/>
    </dgm:pt>
    <dgm:pt modelId="{9ECCFAFC-74F5-43EB-B44A-DB022C8C386E}" type="pres">
      <dgm:prSet presAssocID="{87C0DF01-A9AA-4475-8666-FE27E60D13BC}" presName="theList" presStyleCnt="0"/>
      <dgm:spPr/>
    </dgm:pt>
    <dgm:pt modelId="{421E3D24-AF53-4ADB-9667-1E03635EDFDB}" type="pres">
      <dgm:prSet presAssocID="{C0754EB5-7775-4882-B57F-877BE37EFA1C}" presName="aNode" presStyleLbl="fgAcc1" presStyleIdx="0" presStyleCnt="3">
        <dgm:presLayoutVars>
          <dgm:bulletEnabled val="1"/>
        </dgm:presLayoutVars>
      </dgm:prSet>
      <dgm:spPr/>
    </dgm:pt>
    <dgm:pt modelId="{26019F06-A979-4C9F-8D9D-B96249471ACC}" type="pres">
      <dgm:prSet presAssocID="{C0754EB5-7775-4882-B57F-877BE37EFA1C}" presName="aSpace" presStyleCnt="0"/>
      <dgm:spPr/>
    </dgm:pt>
    <dgm:pt modelId="{8DAB7AF1-67FB-4047-AAF0-B6F9ABAFFA98}" type="pres">
      <dgm:prSet presAssocID="{22E6D8FC-E93A-4498-A9AD-B4D1659D3833}" presName="aNode" presStyleLbl="fgAcc1" presStyleIdx="1" presStyleCnt="3">
        <dgm:presLayoutVars>
          <dgm:bulletEnabled val="1"/>
        </dgm:presLayoutVars>
      </dgm:prSet>
      <dgm:spPr/>
    </dgm:pt>
    <dgm:pt modelId="{09AD1139-79CC-4484-B68B-2DFAA515C1BB}" type="pres">
      <dgm:prSet presAssocID="{22E6D8FC-E93A-4498-A9AD-B4D1659D3833}" presName="aSpace" presStyleCnt="0"/>
      <dgm:spPr/>
    </dgm:pt>
    <dgm:pt modelId="{28949561-8A69-4C2D-A240-2D36DE04EF01}" type="pres">
      <dgm:prSet presAssocID="{94C05859-E850-4C4A-ABA7-41E9AA2901AE}" presName="aNode" presStyleLbl="fgAcc1" presStyleIdx="2" presStyleCnt="3">
        <dgm:presLayoutVars>
          <dgm:bulletEnabled val="1"/>
        </dgm:presLayoutVars>
      </dgm:prSet>
      <dgm:spPr/>
    </dgm:pt>
    <dgm:pt modelId="{AF92E754-B5F0-4A68-A0F6-CC9AA0E854B7}" type="pres">
      <dgm:prSet presAssocID="{94C05859-E850-4C4A-ABA7-41E9AA2901AE}" presName="aSpace" presStyleCnt="0"/>
      <dgm:spPr/>
    </dgm:pt>
  </dgm:ptLst>
  <dgm:cxnLst>
    <dgm:cxn modelId="{86557C4F-57DF-4BE8-A7D6-B213CB0161E8}" srcId="{87C0DF01-A9AA-4475-8666-FE27E60D13BC}" destId="{94C05859-E850-4C4A-ABA7-41E9AA2901AE}" srcOrd="2" destOrd="0" parTransId="{120BBC34-406E-47DB-9002-251C613A627E}" sibTransId="{5C3575AA-63AB-4CA1-9CBA-2DDD4402FDD3}"/>
    <dgm:cxn modelId="{263F3D53-AC94-4D2E-8963-24EDD43CE235}" type="presOf" srcId="{94C05859-E850-4C4A-ABA7-41E9AA2901AE}" destId="{28949561-8A69-4C2D-A240-2D36DE04EF01}" srcOrd="0" destOrd="0" presId="urn:microsoft.com/office/officeart/2005/8/layout/pyramid2"/>
    <dgm:cxn modelId="{C7553F8B-8921-461A-9255-0BE6E151FFBA}" srcId="{87C0DF01-A9AA-4475-8666-FE27E60D13BC}" destId="{22E6D8FC-E93A-4498-A9AD-B4D1659D3833}" srcOrd="1" destOrd="0" parTransId="{F02E370F-F66D-4C13-BC8B-81FD81E0D626}" sibTransId="{4186F6CD-F91B-48F8-8FB5-780469286F08}"/>
    <dgm:cxn modelId="{AA21DC8D-BBE0-434E-AC84-0043177D3DD2}" type="presOf" srcId="{C0754EB5-7775-4882-B57F-877BE37EFA1C}" destId="{421E3D24-AF53-4ADB-9667-1E03635EDFDB}" srcOrd="0" destOrd="0" presId="urn:microsoft.com/office/officeart/2005/8/layout/pyramid2"/>
    <dgm:cxn modelId="{5ECEDB92-9081-49F1-9D11-37BF64B44FA0}" srcId="{87C0DF01-A9AA-4475-8666-FE27E60D13BC}" destId="{C0754EB5-7775-4882-B57F-877BE37EFA1C}" srcOrd="0" destOrd="0" parTransId="{83C261E8-5C66-464C-BAEA-3BC8E3135A37}" sibTransId="{B707167A-1892-4ACB-9448-8D9935CF442E}"/>
    <dgm:cxn modelId="{2504B6AE-A03D-4769-9559-2291AEE2817F}" type="presOf" srcId="{22E6D8FC-E93A-4498-A9AD-B4D1659D3833}" destId="{8DAB7AF1-67FB-4047-AAF0-B6F9ABAFFA98}" srcOrd="0" destOrd="0" presId="urn:microsoft.com/office/officeart/2005/8/layout/pyramid2"/>
    <dgm:cxn modelId="{24B9EAB1-3701-4727-9BED-C781CC00FD31}" type="presOf" srcId="{87C0DF01-A9AA-4475-8666-FE27E60D13BC}" destId="{C7D379E0-A48D-4A47-9B16-8E89458DD73D}" srcOrd="0" destOrd="0" presId="urn:microsoft.com/office/officeart/2005/8/layout/pyramid2"/>
    <dgm:cxn modelId="{284203D0-6647-4629-AF26-158F7444B138}" type="presParOf" srcId="{C7D379E0-A48D-4A47-9B16-8E89458DD73D}" destId="{361EDC5D-0783-4B83-A441-7C2511B0E875}" srcOrd="0" destOrd="0" presId="urn:microsoft.com/office/officeart/2005/8/layout/pyramid2"/>
    <dgm:cxn modelId="{70AE43FB-8D0D-45DD-9C4F-E58CA6B315D1}" type="presParOf" srcId="{C7D379E0-A48D-4A47-9B16-8E89458DD73D}" destId="{9ECCFAFC-74F5-43EB-B44A-DB022C8C386E}" srcOrd="1" destOrd="0" presId="urn:microsoft.com/office/officeart/2005/8/layout/pyramid2"/>
    <dgm:cxn modelId="{C5007459-3460-457C-8A6D-7EE4A7B25C1E}" type="presParOf" srcId="{9ECCFAFC-74F5-43EB-B44A-DB022C8C386E}" destId="{421E3D24-AF53-4ADB-9667-1E03635EDFDB}" srcOrd="0" destOrd="0" presId="urn:microsoft.com/office/officeart/2005/8/layout/pyramid2"/>
    <dgm:cxn modelId="{69664FF7-D1E7-4631-8339-7E085DE52465}" type="presParOf" srcId="{9ECCFAFC-74F5-43EB-B44A-DB022C8C386E}" destId="{26019F06-A979-4C9F-8D9D-B96249471ACC}" srcOrd="1" destOrd="0" presId="urn:microsoft.com/office/officeart/2005/8/layout/pyramid2"/>
    <dgm:cxn modelId="{15AFE155-7594-4D9C-B0CA-1FD2ECC0E7BA}" type="presParOf" srcId="{9ECCFAFC-74F5-43EB-B44A-DB022C8C386E}" destId="{8DAB7AF1-67FB-4047-AAF0-B6F9ABAFFA98}" srcOrd="2" destOrd="0" presId="urn:microsoft.com/office/officeart/2005/8/layout/pyramid2"/>
    <dgm:cxn modelId="{7167BF64-9639-4F3E-A524-9CE6EA6DF9FF}" type="presParOf" srcId="{9ECCFAFC-74F5-43EB-B44A-DB022C8C386E}" destId="{09AD1139-79CC-4484-B68B-2DFAA515C1BB}" srcOrd="3" destOrd="0" presId="urn:microsoft.com/office/officeart/2005/8/layout/pyramid2"/>
    <dgm:cxn modelId="{65A22B2E-3BA1-4648-88B9-F0064B90B3DA}" type="presParOf" srcId="{9ECCFAFC-74F5-43EB-B44A-DB022C8C386E}" destId="{28949561-8A69-4C2D-A240-2D36DE04EF01}" srcOrd="4" destOrd="0" presId="urn:microsoft.com/office/officeart/2005/8/layout/pyramid2"/>
    <dgm:cxn modelId="{A43B0C35-6DC0-42B6-A1AC-69D8337DBD62}" type="presParOf" srcId="{9ECCFAFC-74F5-43EB-B44A-DB022C8C386E}" destId="{AF92E754-B5F0-4A68-A0F6-CC9AA0E854B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8A718-1B27-4D95-8136-9D3260754C9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2E2A0768-0F13-47CE-ACC8-7FE4532B901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Threats</a:t>
          </a:r>
        </a:p>
      </dgm:t>
    </dgm:pt>
    <dgm:pt modelId="{E8412EB6-D523-47A9-A6AA-9AAE37AD222B}" type="parTrans" cxnId="{9A4D4FFA-2743-412B-BD28-6B4451AF592C}">
      <dgm:prSet/>
      <dgm:spPr/>
      <dgm:t>
        <a:bodyPr/>
        <a:lstStyle/>
        <a:p>
          <a:endParaRPr lang="en-US"/>
        </a:p>
      </dgm:t>
    </dgm:pt>
    <dgm:pt modelId="{78658107-9B78-4242-AE9F-0FA5CBF608EE}" type="sibTrans" cxnId="{9A4D4FFA-2743-412B-BD28-6B4451AF592C}">
      <dgm:prSet/>
      <dgm:spPr>
        <a:solidFill>
          <a:schemeClr val="tx2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E1A3FBF4-73B3-473E-8210-ECCAC465BF7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/>
            <a:t>Vulner</a:t>
          </a:r>
          <a:r>
            <a:rPr lang="en-US" dirty="0"/>
            <a:t>-abilities</a:t>
          </a:r>
        </a:p>
      </dgm:t>
    </dgm:pt>
    <dgm:pt modelId="{A978D620-7F0F-426D-80B5-2A42793A5C47}" type="parTrans" cxnId="{D4049468-4586-4D61-9B45-C4D14A63C1CE}">
      <dgm:prSet/>
      <dgm:spPr/>
      <dgm:t>
        <a:bodyPr/>
        <a:lstStyle/>
        <a:p>
          <a:endParaRPr lang="en-US"/>
        </a:p>
      </dgm:t>
    </dgm:pt>
    <dgm:pt modelId="{AC1F1175-01E1-48C3-925E-BF2A56919E40}" type="sibTrans" cxnId="{D4049468-4586-4D61-9B45-C4D14A63C1CE}">
      <dgm:prSet/>
      <dgm:spPr>
        <a:solidFill>
          <a:schemeClr val="tx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105BC964-FB49-4B24-8EFA-BFB58A20E8C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 err="1"/>
            <a:t>Likeli</a:t>
          </a:r>
          <a:r>
            <a:rPr lang="en-US" sz="2600" dirty="0"/>
            <a:t>-hood</a:t>
          </a:r>
        </a:p>
      </dgm:t>
    </dgm:pt>
    <dgm:pt modelId="{7CD91EB7-7EF8-4F3D-A41B-C8ED661C0D11}" type="parTrans" cxnId="{4B7C5CFB-3B5B-4C36-A191-D47519434E9D}">
      <dgm:prSet/>
      <dgm:spPr/>
      <dgm:t>
        <a:bodyPr/>
        <a:lstStyle/>
        <a:p>
          <a:endParaRPr lang="en-US"/>
        </a:p>
      </dgm:t>
    </dgm:pt>
    <dgm:pt modelId="{29E9F354-0904-4C6C-BB00-EBF279956E4D}" type="sibTrans" cxnId="{4B7C5CFB-3B5B-4C36-A191-D47519434E9D}">
      <dgm:prSet/>
      <dgm:spPr/>
      <dgm:t>
        <a:bodyPr/>
        <a:lstStyle/>
        <a:p>
          <a:endParaRPr lang="en-US"/>
        </a:p>
      </dgm:t>
    </dgm:pt>
    <dgm:pt modelId="{A5540E7E-5285-4759-A239-BF51AA58759B}" type="pres">
      <dgm:prSet presAssocID="{8DF8A718-1B27-4D95-8136-9D3260754C94}" presName="Name0" presStyleCnt="0">
        <dgm:presLayoutVars>
          <dgm:dir/>
          <dgm:resizeHandles val="exact"/>
        </dgm:presLayoutVars>
      </dgm:prSet>
      <dgm:spPr/>
    </dgm:pt>
    <dgm:pt modelId="{DDA914F1-AC47-4643-A50F-4781EB915BC8}" type="pres">
      <dgm:prSet presAssocID="{8DF8A718-1B27-4D95-8136-9D3260754C94}" presName="vNodes" presStyleCnt="0"/>
      <dgm:spPr/>
    </dgm:pt>
    <dgm:pt modelId="{67785A0D-3F14-4E20-A855-42DC21E9B01E}" type="pres">
      <dgm:prSet presAssocID="{2E2A0768-0F13-47CE-ACC8-7FE4532B9010}" presName="node" presStyleLbl="node1" presStyleIdx="0" presStyleCnt="3" custScaleX="64960" custScaleY="62050">
        <dgm:presLayoutVars>
          <dgm:bulletEnabled val="1"/>
        </dgm:presLayoutVars>
      </dgm:prSet>
      <dgm:spPr/>
    </dgm:pt>
    <dgm:pt modelId="{422A2B21-1FA6-4B2B-BC9D-8F5F5086B299}" type="pres">
      <dgm:prSet presAssocID="{78658107-9B78-4242-AE9F-0FA5CBF608EE}" presName="spacerT" presStyleCnt="0"/>
      <dgm:spPr/>
    </dgm:pt>
    <dgm:pt modelId="{5BFD5C6C-EA9C-477B-A7FA-057769BCA45C}" type="pres">
      <dgm:prSet presAssocID="{78658107-9B78-4242-AE9F-0FA5CBF608EE}" presName="sibTrans" presStyleLbl="sibTrans2D1" presStyleIdx="0" presStyleCnt="2"/>
      <dgm:spPr/>
    </dgm:pt>
    <dgm:pt modelId="{64CBA52A-8FEC-4378-85B4-A6F34352ECDB}" type="pres">
      <dgm:prSet presAssocID="{78658107-9B78-4242-AE9F-0FA5CBF608EE}" presName="spacerB" presStyleCnt="0"/>
      <dgm:spPr/>
    </dgm:pt>
    <dgm:pt modelId="{80960E63-A92F-475B-8C13-1A8430470D19}" type="pres">
      <dgm:prSet presAssocID="{E1A3FBF4-73B3-473E-8210-ECCAC465BF77}" presName="node" presStyleLbl="node1" presStyleIdx="1" presStyleCnt="3" custScaleX="68767" custScaleY="61133">
        <dgm:presLayoutVars>
          <dgm:bulletEnabled val="1"/>
        </dgm:presLayoutVars>
      </dgm:prSet>
      <dgm:spPr/>
    </dgm:pt>
    <dgm:pt modelId="{DD0EB3D2-1BCD-4B77-9344-FD8E23CC1CED}" type="pres">
      <dgm:prSet presAssocID="{8DF8A718-1B27-4D95-8136-9D3260754C94}" presName="sibTransLast" presStyleLbl="sibTrans2D1" presStyleIdx="1" presStyleCnt="2" custScaleX="135426" custLinFactNeighborX="-36894"/>
      <dgm:spPr/>
    </dgm:pt>
    <dgm:pt modelId="{6B103270-B63B-4BF0-9C62-591E25140C0E}" type="pres">
      <dgm:prSet presAssocID="{8DF8A718-1B27-4D95-8136-9D3260754C94}" presName="connectorText" presStyleLbl="sibTrans2D1" presStyleIdx="1" presStyleCnt="2"/>
      <dgm:spPr/>
    </dgm:pt>
    <dgm:pt modelId="{0A19EA8E-562D-44DA-B04A-608A2C999AE1}" type="pres">
      <dgm:prSet presAssocID="{8DF8A718-1B27-4D95-8136-9D3260754C94}" presName="lastNode" presStyleLbl="node1" presStyleIdx="2" presStyleCnt="3" custScaleX="44023" custScaleY="35254" custLinFactNeighborX="-29907">
        <dgm:presLayoutVars>
          <dgm:bulletEnabled val="1"/>
        </dgm:presLayoutVars>
      </dgm:prSet>
      <dgm:spPr/>
    </dgm:pt>
  </dgm:ptLst>
  <dgm:cxnLst>
    <dgm:cxn modelId="{72F00D03-C232-4779-88F2-787FF2F01B49}" type="presOf" srcId="{2E2A0768-0F13-47CE-ACC8-7FE4532B9010}" destId="{67785A0D-3F14-4E20-A855-42DC21E9B01E}" srcOrd="0" destOrd="0" presId="urn:microsoft.com/office/officeart/2005/8/layout/equation2"/>
    <dgm:cxn modelId="{7818E91D-8AC3-4CBF-9096-0C7BF1D7D3A9}" type="presOf" srcId="{8DF8A718-1B27-4D95-8136-9D3260754C94}" destId="{A5540E7E-5285-4759-A239-BF51AA58759B}" srcOrd="0" destOrd="0" presId="urn:microsoft.com/office/officeart/2005/8/layout/equation2"/>
    <dgm:cxn modelId="{D4049468-4586-4D61-9B45-C4D14A63C1CE}" srcId="{8DF8A718-1B27-4D95-8136-9D3260754C94}" destId="{E1A3FBF4-73B3-473E-8210-ECCAC465BF77}" srcOrd="1" destOrd="0" parTransId="{A978D620-7F0F-426D-80B5-2A42793A5C47}" sibTransId="{AC1F1175-01E1-48C3-925E-BF2A56919E40}"/>
    <dgm:cxn modelId="{590E1570-C0F1-4BE6-A626-BA9CCFEA2019}" type="presOf" srcId="{78658107-9B78-4242-AE9F-0FA5CBF608EE}" destId="{5BFD5C6C-EA9C-477B-A7FA-057769BCA45C}" srcOrd="0" destOrd="0" presId="urn:microsoft.com/office/officeart/2005/8/layout/equation2"/>
    <dgm:cxn modelId="{2EB95F72-9E37-4560-A44E-2906B1C2A857}" type="presOf" srcId="{105BC964-FB49-4B24-8EFA-BFB58A20E8CD}" destId="{0A19EA8E-562D-44DA-B04A-608A2C999AE1}" srcOrd="0" destOrd="0" presId="urn:microsoft.com/office/officeart/2005/8/layout/equation2"/>
    <dgm:cxn modelId="{5C8FB975-F818-4119-A5E5-4FACA8DB29F2}" type="presOf" srcId="{AC1F1175-01E1-48C3-925E-BF2A56919E40}" destId="{DD0EB3D2-1BCD-4B77-9344-FD8E23CC1CED}" srcOrd="0" destOrd="0" presId="urn:microsoft.com/office/officeart/2005/8/layout/equation2"/>
    <dgm:cxn modelId="{2C96D580-82D3-448E-BF51-26A29C6D6A36}" type="presOf" srcId="{AC1F1175-01E1-48C3-925E-BF2A56919E40}" destId="{6B103270-B63B-4BF0-9C62-591E25140C0E}" srcOrd="1" destOrd="0" presId="urn:microsoft.com/office/officeart/2005/8/layout/equation2"/>
    <dgm:cxn modelId="{51F22B89-6557-4225-A2F7-197B0DC578E7}" type="presOf" srcId="{E1A3FBF4-73B3-473E-8210-ECCAC465BF77}" destId="{80960E63-A92F-475B-8C13-1A8430470D19}" srcOrd="0" destOrd="0" presId="urn:microsoft.com/office/officeart/2005/8/layout/equation2"/>
    <dgm:cxn modelId="{9A4D4FFA-2743-412B-BD28-6B4451AF592C}" srcId="{8DF8A718-1B27-4D95-8136-9D3260754C94}" destId="{2E2A0768-0F13-47CE-ACC8-7FE4532B9010}" srcOrd="0" destOrd="0" parTransId="{E8412EB6-D523-47A9-A6AA-9AAE37AD222B}" sibTransId="{78658107-9B78-4242-AE9F-0FA5CBF608EE}"/>
    <dgm:cxn modelId="{4B7C5CFB-3B5B-4C36-A191-D47519434E9D}" srcId="{8DF8A718-1B27-4D95-8136-9D3260754C94}" destId="{105BC964-FB49-4B24-8EFA-BFB58A20E8CD}" srcOrd="2" destOrd="0" parTransId="{7CD91EB7-7EF8-4F3D-A41B-C8ED661C0D11}" sibTransId="{29E9F354-0904-4C6C-BB00-EBF279956E4D}"/>
    <dgm:cxn modelId="{26F8CC77-CAAC-4CD9-A68E-DCDD95C14ECF}" type="presParOf" srcId="{A5540E7E-5285-4759-A239-BF51AA58759B}" destId="{DDA914F1-AC47-4643-A50F-4781EB915BC8}" srcOrd="0" destOrd="0" presId="urn:microsoft.com/office/officeart/2005/8/layout/equation2"/>
    <dgm:cxn modelId="{A8C550E3-58F6-4523-86CA-8550501F0344}" type="presParOf" srcId="{DDA914F1-AC47-4643-A50F-4781EB915BC8}" destId="{67785A0D-3F14-4E20-A855-42DC21E9B01E}" srcOrd="0" destOrd="0" presId="urn:microsoft.com/office/officeart/2005/8/layout/equation2"/>
    <dgm:cxn modelId="{16E12A7B-A2CF-453A-B477-EC4D23546B49}" type="presParOf" srcId="{DDA914F1-AC47-4643-A50F-4781EB915BC8}" destId="{422A2B21-1FA6-4B2B-BC9D-8F5F5086B299}" srcOrd="1" destOrd="0" presId="urn:microsoft.com/office/officeart/2005/8/layout/equation2"/>
    <dgm:cxn modelId="{5BAAF44E-67F6-46AD-A222-6A993955497A}" type="presParOf" srcId="{DDA914F1-AC47-4643-A50F-4781EB915BC8}" destId="{5BFD5C6C-EA9C-477B-A7FA-057769BCA45C}" srcOrd="2" destOrd="0" presId="urn:microsoft.com/office/officeart/2005/8/layout/equation2"/>
    <dgm:cxn modelId="{820CE941-EA9E-4076-BDAE-41A01999419C}" type="presParOf" srcId="{DDA914F1-AC47-4643-A50F-4781EB915BC8}" destId="{64CBA52A-8FEC-4378-85B4-A6F34352ECDB}" srcOrd="3" destOrd="0" presId="urn:microsoft.com/office/officeart/2005/8/layout/equation2"/>
    <dgm:cxn modelId="{F36775B4-7110-4EAB-AFB9-B5D41CAB725A}" type="presParOf" srcId="{DDA914F1-AC47-4643-A50F-4781EB915BC8}" destId="{80960E63-A92F-475B-8C13-1A8430470D19}" srcOrd="4" destOrd="0" presId="urn:microsoft.com/office/officeart/2005/8/layout/equation2"/>
    <dgm:cxn modelId="{90AEC438-6045-4041-A55E-846C4FA832AD}" type="presParOf" srcId="{A5540E7E-5285-4759-A239-BF51AA58759B}" destId="{DD0EB3D2-1BCD-4B77-9344-FD8E23CC1CED}" srcOrd="1" destOrd="0" presId="urn:microsoft.com/office/officeart/2005/8/layout/equation2"/>
    <dgm:cxn modelId="{CBCB1AEC-31AB-4471-9DBA-1697D631D5ED}" type="presParOf" srcId="{DD0EB3D2-1BCD-4B77-9344-FD8E23CC1CED}" destId="{6B103270-B63B-4BF0-9C62-591E25140C0E}" srcOrd="0" destOrd="0" presId="urn:microsoft.com/office/officeart/2005/8/layout/equation2"/>
    <dgm:cxn modelId="{CF75CB5D-0593-42F8-AE32-B9AA42EE8F79}" type="presParOf" srcId="{A5540E7E-5285-4759-A239-BF51AA58759B}" destId="{0A19EA8E-562D-44DA-B04A-608A2C999AE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F105D-BABE-4F62-9C0F-A8A7BB58D5C5}" type="doc">
      <dgm:prSet loTypeId="urn:microsoft.com/office/officeart/2009/3/layout/OpposingIdeas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7754C-ED16-4E82-B48C-F2ADD41904B0}">
      <dgm:prSet phldrT="[Text]" custT="1"/>
      <dgm:spPr/>
      <dgm:t>
        <a:bodyPr/>
        <a:lstStyle/>
        <a:p>
          <a:r>
            <a:rPr lang="en-US" sz="2800" b="1" dirty="0"/>
            <a:t>Over Estimate</a:t>
          </a:r>
        </a:p>
      </dgm:t>
    </dgm:pt>
    <dgm:pt modelId="{8FA5C449-E119-4799-BD6C-2A50B2D1C0A4}" type="parTrans" cxnId="{E1BA13DC-931D-4BF5-BCD0-ABDDF047C3E9}">
      <dgm:prSet/>
      <dgm:spPr/>
      <dgm:t>
        <a:bodyPr/>
        <a:lstStyle/>
        <a:p>
          <a:endParaRPr lang="en-US"/>
        </a:p>
      </dgm:t>
    </dgm:pt>
    <dgm:pt modelId="{24FDEB19-F321-4878-BFD5-324197123C7A}" type="sibTrans" cxnId="{E1BA13DC-931D-4BF5-BCD0-ABDDF047C3E9}">
      <dgm:prSet/>
      <dgm:spPr/>
      <dgm:t>
        <a:bodyPr/>
        <a:lstStyle/>
        <a:p>
          <a:endParaRPr lang="en-US"/>
        </a:p>
      </dgm:t>
    </dgm:pt>
    <dgm:pt modelId="{C737FBD6-924C-4BC1-B021-69DAC75E4C31}">
      <dgm:prSet phldrT="[Text]" custT="1"/>
      <dgm:spPr/>
      <dgm:t>
        <a:bodyPr/>
        <a:lstStyle/>
        <a:p>
          <a:r>
            <a:rPr lang="en-US" sz="2200" b="1" dirty="0" err="1">
              <a:latin typeface="Pyidaungsu" pitchFamily="34" charset="0"/>
              <a:cs typeface="Pyidaungsu" pitchFamily="34" charset="0"/>
            </a:rPr>
            <a:t>အရင်းအမြစ်များကို</a:t>
          </a:r>
          <a:r>
            <a:rPr lang="en-US" sz="2200" b="1" dirty="0">
              <a:latin typeface="Pyidaungsu" pitchFamily="34" charset="0"/>
              <a:cs typeface="Pyidaungsu" pitchFamily="34" charset="0"/>
            </a:rPr>
            <a:t> </a:t>
          </a:r>
          <a:r>
            <a:rPr lang="en-US" sz="2200" b="1" dirty="0" err="1">
              <a:latin typeface="Pyidaungsu" pitchFamily="34" charset="0"/>
              <a:cs typeface="Pyidaungsu" pitchFamily="34" charset="0"/>
            </a:rPr>
            <a:t>ဖြုန်းတီးခြင်း</a:t>
          </a:r>
          <a:endParaRPr lang="en-US" sz="2200" b="1" dirty="0">
            <a:latin typeface="Pyidaungsu" pitchFamily="34" charset="0"/>
            <a:cs typeface="Pyidaungsu" pitchFamily="34" charset="0"/>
          </a:endParaRPr>
        </a:p>
      </dgm:t>
    </dgm:pt>
    <dgm:pt modelId="{09590F26-B2D6-4444-8D90-0033A41B9BA2}" type="parTrans" cxnId="{0EA0E0D4-D61A-4616-B358-90FD6280FA0A}">
      <dgm:prSet/>
      <dgm:spPr/>
      <dgm:t>
        <a:bodyPr/>
        <a:lstStyle/>
        <a:p>
          <a:endParaRPr lang="en-US"/>
        </a:p>
      </dgm:t>
    </dgm:pt>
    <dgm:pt modelId="{BE2C307A-E8B5-40C4-9E8D-439B889E50A3}" type="sibTrans" cxnId="{0EA0E0D4-D61A-4616-B358-90FD6280FA0A}">
      <dgm:prSet/>
      <dgm:spPr/>
      <dgm:t>
        <a:bodyPr/>
        <a:lstStyle/>
        <a:p>
          <a:endParaRPr lang="en-US"/>
        </a:p>
      </dgm:t>
    </dgm:pt>
    <dgm:pt modelId="{5334EF6E-3CB8-412F-8D20-9DE63B71B744}">
      <dgm:prSet phldrT="[Text]" custT="1"/>
      <dgm:spPr/>
      <dgm:t>
        <a:bodyPr/>
        <a:lstStyle/>
        <a:p>
          <a:r>
            <a:rPr lang="en-US" sz="2800" b="1" dirty="0"/>
            <a:t>Under Estimate</a:t>
          </a:r>
        </a:p>
      </dgm:t>
    </dgm:pt>
    <dgm:pt modelId="{AAF23E99-7CF4-4C14-8482-BF148C1C069E}" type="parTrans" cxnId="{9F37CDCE-4724-46B0-A3BA-A881776A8588}">
      <dgm:prSet/>
      <dgm:spPr/>
      <dgm:t>
        <a:bodyPr/>
        <a:lstStyle/>
        <a:p>
          <a:endParaRPr lang="en-US"/>
        </a:p>
      </dgm:t>
    </dgm:pt>
    <dgm:pt modelId="{1D4C68B5-65DC-4108-84A5-26A15BDB31F1}" type="sibTrans" cxnId="{9F37CDCE-4724-46B0-A3BA-A881776A8588}">
      <dgm:prSet/>
      <dgm:spPr/>
      <dgm:t>
        <a:bodyPr/>
        <a:lstStyle/>
        <a:p>
          <a:endParaRPr lang="en-US"/>
        </a:p>
      </dgm:t>
    </dgm:pt>
    <dgm:pt modelId="{169582AE-A386-4BD3-9E7A-A17ACCA87609}">
      <dgm:prSet phldrT="[Text]" custT="1"/>
      <dgm:spPr/>
      <dgm:t>
        <a:bodyPr/>
        <a:lstStyle/>
        <a:p>
          <a:endParaRPr lang="en-US" sz="2200" dirty="0">
            <a:latin typeface="Pyidaungsu" pitchFamily="34" charset="0"/>
            <a:cs typeface="Pyidaungsu" pitchFamily="34" charset="0"/>
          </a:endParaRPr>
        </a:p>
        <a:p>
          <a:endParaRPr lang="en-US" sz="2200" dirty="0">
            <a:latin typeface="Pyidaungsu" pitchFamily="34" charset="0"/>
            <a:cs typeface="Pyidaungsu" pitchFamily="34" charset="0"/>
          </a:endParaRPr>
        </a:p>
        <a:p>
          <a:r>
            <a:rPr lang="en-US" sz="2200" b="1" dirty="0" err="1">
              <a:latin typeface="Pyidaungsu" pitchFamily="34" charset="0"/>
              <a:cs typeface="Pyidaungsu" pitchFamily="34" charset="0"/>
            </a:rPr>
            <a:t>အားနည်းချက်များ</a:t>
          </a:r>
          <a:r>
            <a:rPr lang="en-US" sz="2200" b="1" dirty="0">
              <a:latin typeface="Pyidaungsu" pitchFamily="34" charset="0"/>
              <a:cs typeface="Pyidaungsu" pitchFamily="34" charset="0"/>
            </a:rPr>
            <a:t> </a:t>
          </a:r>
          <a:r>
            <a:rPr lang="en-US" sz="2200" b="1" dirty="0" err="1">
              <a:latin typeface="Pyidaungsu" pitchFamily="34" charset="0"/>
              <a:cs typeface="Pyidaungsu" pitchFamily="34" charset="0"/>
            </a:rPr>
            <a:t>ဖြစ်ပေ</a:t>
          </a:r>
          <a:r>
            <a:rPr lang="en-US" sz="2200" b="1" dirty="0">
              <a:latin typeface="Pyidaungsu" pitchFamily="34" charset="0"/>
              <a:cs typeface="Pyidaungsu" pitchFamily="34" charset="0"/>
            </a:rPr>
            <a:t>ါ်</a:t>
          </a:r>
          <a:r>
            <a:rPr lang="en-US" sz="2200" b="1" dirty="0" err="1">
              <a:latin typeface="Pyidaungsu" pitchFamily="34" charset="0"/>
              <a:cs typeface="Pyidaungsu" pitchFamily="34" charset="0"/>
            </a:rPr>
            <a:t>စေခြင်း</a:t>
          </a:r>
          <a:endParaRPr lang="en-US" sz="2200" b="1" dirty="0">
            <a:latin typeface="Pyidaungsu" pitchFamily="34" charset="0"/>
            <a:cs typeface="Pyidaungsu" pitchFamily="34" charset="0"/>
          </a:endParaRPr>
        </a:p>
      </dgm:t>
    </dgm:pt>
    <dgm:pt modelId="{F6EA1599-B918-4414-B073-3E752A75D05D}" type="parTrans" cxnId="{5C587462-4A8F-4CD7-8D27-B825A542AA48}">
      <dgm:prSet/>
      <dgm:spPr/>
      <dgm:t>
        <a:bodyPr/>
        <a:lstStyle/>
        <a:p>
          <a:endParaRPr lang="en-US"/>
        </a:p>
      </dgm:t>
    </dgm:pt>
    <dgm:pt modelId="{6C25CE5A-A336-4007-98FD-F70277956EC9}" type="sibTrans" cxnId="{5C587462-4A8F-4CD7-8D27-B825A542AA48}">
      <dgm:prSet/>
      <dgm:spPr/>
      <dgm:t>
        <a:bodyPr/>
        <a:lstStyle/>
        <a:p>
          <a:endParaRPr lang="en-US"/>
        </a:p>
      </dgm:t>
    </dgm:pt>
    <dgm:pt modelId="{0026574F-AA8C-475B-9178-9F3FFC20EA1C}" type="pres">
      <dgm:prSet presAssocID="{E6AF105D-BABE-4F62-9C0F-A8A7BB58D5C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3A97D40E-8E5B-4F03-83A2-EAB9634DF109}" type="pres">
      <dgm:prSet presAssocID="{E6AF105D-BABE-4F62-9C0F-A8A7BB58D5C5}" presName="Background" presStyleLbl="node1" presStyleIdx="0" presStyleCnt="1"/>
      <dgm:spPr/>
    </dgm:pt>
    <dgm:pt modelId="{8ECB2150-AB05-49A2-A7F5-70A809251A12}" type="pres">
      <dgm:prSet presAssocID="{E6AF105D-BABE-4F62-9C0F-A8A7BB58D5C5}" presName="Divider" presStyleLbl="callout" presStyleIdx="0" presStyleCnt="1"/>
      <dgm:spPr/>
    </dgm:pt>
    <dgm:pt modelId="{7BE4F1EC-7FE0-41C9-859B-B6E7F4F0B92B}" type="pres">
      <dgm:prSet presAssocID="{E6AF105D-BABE-4F62-9C0F-A8A7BB58D5C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64C3B7-32C0-4C9A-9E95-7F49F6171DD5}" type="pres">
      <dgm:prSet presAssocID="{E6AF105D-BABE-4F62-9C0F-A8A7BB58D5C5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96A7104-B97D-4842-AF7D-9498E7157B51}" type="pres">
      <dgm:prSet presAssocID="{E6AF105D-BABE-4F62-9C0F-A8A7BB58D5C5}" presName="ParentText1" presStyleLbl="revTx" presStyleIdx="0" presStyleCnt="0">
        <dgm:presLayoutVars>
          <dgm:chMax val="1"/>
          <dgm:chPref val="1"/>
        </dgm:presLayoutVars>
      </dgm:prSet>
      <dgm:spPr/>
    </dgm:pt>
    <dgm:pt modelId="{2D036B76-C9BE-4E85-84EF-E1DB900A91AB}" type="pres">
      <dgm:prSet presAssocID="{E6AF105D-BABE-4F62-9C0F-A8A7BB58D5C5}" presName="ParentShape1" presStyleLbl="alignImgPlace1" presStyleIdx="0" presStyleCnt="2">
        <dgm:presLayoutVars/>
      </dgm:prSet>
      <dgm:spPr/>
    </dgm:pt>
    <dgm:pt modelId="{E48ACABF-606E-4AA9-9358-AB43B390EC21}" type="pres">
      <dgm:prSet presAssocID="{E6AF105D-BABE-4F62-9C0F-A8A7BB58D5C5}" presName="ParentText2" presStyleLbl="revTx" presStyleIdx="0" presStyleCnt="0">
        <dgm:presLayoutVars>
          <dgm:chMax val="1"/>
          <dgm:chPref val="1"/>
        </dgm:presLayoutVars>
      </dgm:prSet>
      <dgm:spPr/>
    </dgm:pt>
    <dgm:pt modelId="{F4B90D31-FEBF-472F-937D-8B95CD124432}" type="pres">
      <dgm:prSet presAssocID="{E6AF105D-BABE-4F62-9C0F-A8A7BB58D5C5}" presName="ParentShape2" presStyleLbl="alignImgPlace1" presStyleIdx="1" presStyleCnt="2">
        <dgm:presLayoutVars/>
      </dgm:prSet>
      <dgm:spPr/>
    </dgm:pt>
  </dgm:ptLst>
  <dgm:cxnLst>
    <dgm:cxn modelId="{B994F91E-293A-4231-A192-B8EF8F575808}" type="presOf" srcId="{C737FBD6-924C-4BC1-B021-69DAC75E4C31}" destId="{7BE4F1EC-7FE0-41C9-859B-B6E7F4F0B92B}" srcOrd="0" destOrd="0" presId="urn:microsoft.com/office/officeart/2009/3/layout/OpposingIdeas"/>
    <dgm:cxn modelId="{F22AC823-0100-480C-9559-3D8F9936B746}" type="presOf" srcId="{E6AF105D-BABE-4F62-9C0F-A8A7BB58D5C5}" destId="{0026574F-AA8C-475B-9178-9F3FFC20EA1C}" srcOrd="0" destOrd="0" presId="urn:microsoft.com/office/officeart/2009/3/layout/OpposingIdeas"/>
    <dgm:cxn modelId="{43740D25-78AE-4A72-B40D-DEC7C59384F2}" type="presOf" srcId="{57B7754C-ED16-4E82-B48C-F2ADD41904B0}" destId="{D96A7104-B97D-4842-AF7D-9498E7157B51}" srcOrd="0" destOrd="0" presId="urn:microsoft.com/office/officeart/2009/3/layout/OpposingIdeas"/>
    <dgm:cxn modelId="{5C587462-4A8F-4CD7-8D27-B825A542AA48}" srcId="{5334EF6E-3CB8-412F-8D20-9DE63B71B744}" destId="{169582AE-A386-4BD3-9E7A-A17ACCA87609}" srcOrd="0" destOrd="0" parTransId="{F6EA1599-B918-4414-B073-3E752A75D05D}" sibTransId="{6C25CE5A-A336-4007-98FD-F70277956EC9}"/>
    <dgm:cxn modelId="{5C2E1667-BDD6-4D47-943B-42D48B446AEA}" type="presOf" srcId="{169582AE-A386-4BD3-9E7A-A17ACCA87609}" destId="{9B64C3B7-32C0-4C9A-9E95-7F49F6171DD5}" srcOrd="0" destOrd="0" presId="urn:microsoft.com/office/officeart/2009/3/layout/OpposingIdeas"/>
    <dgm:cxn modelId="{2B9A2BBE-D96C-42AC-BBDF-08FF27C8633F}" type="presOf" srcId="{5334EF6E-3CB8-412F-8D20-9DE63B71B744}" destId="{E48ACABF-606E-4AA9-9358-AB43B390EC21}" srcOrd="0" destOrd="0" presId="urn:microsoft.com/office/officeart/2009/3/layout/OpposingIdeas"/>
    <dgm:cxn modelId="{9F37CDCE-4724-46B0-A3BA-A881776A8588}" srcId="{E6AF105D-BABE-4F62-9C0F-A8A7BB58D5C5}" destId="{5334EF6E-3CB8-412F-8D20-9DE63B71B744}" srcOrd="1" destOrd="0" parTransId="{AAF23E99-7CF4-4C14-8482-BF148C1C069E}" sibTransId="{1D4C68B5-65DC-4108-84A5-26A15BDB31F1}"/>
    <dgm:cxn modelId="{0EA0E0D4-D61A-4616-B358-90FD6280FA0A}" srcId="{57B7754C-ED16-4E82-B48C-F2ADD41904B0}" destId="{C737FBD6-924C-4BC1-B021-69DAC75E4C31}" srcOrd="0" destOrd="0" parTransId="{09590F26-B2D6-4444-8D90-0033A41B9BA2}" sibTransId="{BE2C307A-E8B5-40C4-9E8D-439B889E50A3}"/>
    <dgm:cxn modelId="{E1BA13DC-931D-4BF5-BCD0-ABDDF047C3E9}" srcId="{E6AF105D-BABE-4F62-9C0F-A8A7BB58D5C5}" destId="{57B7754C-ED16-4E82-B48C-F2ADD41904B0}" srcOrd="0" destOrd="0" parTransId="{8FA5C449-E119-4799-BD6C-2A50B2D1C0A4}" sibTransId="{24FDEB19-F321-4878-BFD5-324197123C7A}"/>
    <dgm:cxn modelId="{1D3975DC-E106-466E-898B-AD68EC937233}" type="presOf" srcId="{5334EF6E-3CB8-412F-8D20-9DE63B71B744}" destId="{F4B90D31-FEBF-472F-937D-8B95CD124432}" srcOrd="1" destOrd="0" presId="urn:microsoft.com/office/officeart/2009/3/layout/OpposingIdeas"/>
    <dgm:cxn modelId="{641D16FE-5205-4BD8-81AF-D9AE1659A192}" type="presOf" srcId="{57B7754C-ED16-4E82-B48C-F2ADD41904B0}" destId="{2D036B76-C9BE-4E85-84EF-E1DB900A91AB}" srcOrd="1" destOrd="0" presId="urn:microsoft.com/office/officeart/2009/3/layout/OpposingIdeas"/>
    <dgm:cxn modelId="{7801ABB7-68A4-4123-A004-73BF0C5940CE}" type="presParOf" srcId="{0026574F-AA8C-475B-9178-9F3FFC20EA1C}" destId="{3A97D40E-8E5B-4F03-83A2-EAB9634DF109}" srcOrd="0" destOrd="0" presId="urn:microsoft.com/office/officeart/2009/3/layout/OpposingIdeas"/>
    <dgm:cxn modelId="{ACB5F4F3-644D-4EEA-B3E7-C3879A360694}" type="presParOf" srcId="{0026574F-AA8C-475B-9178-9F3FFC20EA1C}" destId="{8ECB2150-AB05-49A2-A7F5-70A809251A12}" srcOrd="1" destOrd="0" presId="urn:microsoft.com/office/officeart/2009/3/layout/OpposingIdeas"/>
    <dgm:cxn modelId="{15C56A8C-A7E7-4867-A52F-A4621A8FEA4B}" type="presParOf" srcId="{0026574F-AA8C-475B-9178-9F3FFC20EA1C}" destId="{7BE4F1EC-7FE0-41C9-859B-B6E7F4F0B92B}" srcOrd="2" destOrd="0" presId="urn:microsoft.com/office/officeart/2009/3/layout/OpposingIdeas"/>
    <dgm:cxn modelId="{4E08E11E-EEC1-4D57-9763-A18DE0CAD06F}" type="presParOf" srcId="{0026574F-AA8C-475B-9178-9F3FFC20EA1C}" destId="{9B64C3B7-32C0-4C9A-9E95-7F49F6171DD5}" srcOrd="3" destOrd="0" presId="urn:microsoft.com/office/officeart/2009/3/layout/OpposingIdeas"/>
    <dgm:cxn modelId="{FFA609F6-5E07-4772-BED8-EDF2A082B9E1}" type="presParOf" srcId="{0026574F-AA8C-475B-9178-9F3FFC20EA1C}" destId="{D96A7104-B97D-4842-AF7D-9498E7157B51}" srcOrd="4" destOrd="0" presId="urn:microsoft.com/office/officeart/2009/3/layout/OpposingIdeas"/>
    <dgm:cxn modelId="{25C093DB-4882-4E2D-93B9-D53E28E34EE4}" type="presParOf" srcId="{0026574F-AA8C-475B-9178-9F3FFC20EA1C}" destId="{2D036B76-C9BE-4E85-84EF-E1DB900A91AB}" srcOrd="5" destOrd="0" presId="urn:microsoft.com/office/officeart/2009/3/layout/OpposingIdeas"/>
    <dgm:cxn modelId="{0DBE5CE8-9C06-4F91-A4C5-2A3284FB2412}" type="presParOf" srcId="{0026574F-AA8C-475B-9178-9F3FFC20EA1C}" destId="{E48ACABF-606E-4AA9-9358-AB43B390EC21}" srcOrd="6" destOrd="0" presId="urn:microsoft.com/office/officeart/2009/3/layout/OpposingIdeas"/>
    <dgm:cxn modelId="{F1761804-A2D3-4345-B4D0-8BD2FB54520C}" type="presParOf" srcId="{0026574F-AA8C-475B-9178-9F3FFC20EA1C}" destId="{F4B90D31-FEBF-472F-937D-8B95CD12443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EDC5D-0783-4B83-A441-7C2511B0E875}">
      <dsp:nvSpPr>
        <dsp:cNvPr id="0" name=""/>
        <dsp:cNvSpPr/>
      </dsp:nvSpPr>
      <dsp:spPr>
        <a:xfrm>
          <a:off x="1219199" y="0"/>
          <a:ext cx="4572000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E3D24-AF53-4ADB-9667-1E03635EDFDB}">
      <dsp:nvSpPr>
        <dsp:cNvPr id="0" name=""/>
        <dsp:cNvSpPr/>
      </dsp:nvSpPr>
      <dsp:spPr>
        <a:xfrm>
          <a:off x="3505200" y="459655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Threat</a:t>
          </a:r>
        </a:p>
      </dsp:txBody>
      <dsp:txXfrm>
        <a:off x="3558032" y="512487"/>
        <a:ext cx="2866136" cy="976614"/>
      </dsp:txXfrm>
    </dsp:sp>
    <dsp:sp modelId="{8DAB7AF1-67FB-4047-AAF0-B6F9ABAFFA98}">
      <dsp:nvSpPr>
        <dsp:cNvPr id="0" name=""/>
        <dsp:cNvSpPr/>
      </dsp:nvSpPr>
      <dsp:spPr>
        <a:xfrm>
          <a:off x="3505200" y="1677218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Vulnerability</a:t>
          </a:r>
        </a:p>
      </dsp:txBody>
      <dsp:txXfrm>
        <a:off x="3558032" y="1730050"/>
        <a:ext cx="2866136" cy="976614"/>
      </dsp:txXfrm>
    </dsp:sp>
    <dsp:sp modelId="{28949561-8A69-4C2D-A240-2D36DE04EF01}">
      <dsp:nvSpPr>
        <dsp:cNvPr id="0" name=""/>
        <dsp:cNvSpPr/>
      </dsp:nvSpPr>
      <dsp:spPr>
        <a:xfrm>
          <a:off x="3505200" y="2894781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Consequence</a:t>
          </a:r>
        </a:p>
      </dsp:txBody>
      <dsp:txXfrm>
        <a:off x="3558032" y="2947613"/>
        <a:ext cx="2866136" cy="976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85A0D-3F14-4E20-A855-42DC21E9B01E}">
      <dsp:nvSpPr>
        <dsp:cNvPr id="0" name=""/>
        <dsp:cNvSpPr/>
      </dsp:nvSpPr>
      <dsp:spPr>
        <a:xfrm>
          <a:off x="27699" y="175265"/>
          <a:ext cx="912647" cy="87176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Threats</a:t>
          </a:r>
        </a:p>
      </dsp:txBody>
      <dsp:txXfrm>
        <a:off x="161353" y="302932"/>
        <a:ext cx="645339" cy="616429"/>
      </dsp:txXfrm>
    </dsp:sp>
    <dsp:sp modelId="{5BFD5C6C-EA9C-477B-A7FA-057769BCA45C}">
      <dsp:nvSpPr>
        <dsp:cNvPr id="0" name=""/>
        <dsp:cNvSpPr/>
      </dsp:nvSpPr>
      <dsp:spPr>
        <a:xfrm>
          <a:off x="76591" y="1161109"/>
          <a:ext cx="814863" cy="814863"/>
        </a:xfrm>
        <a:prstGeom prst="mathPlus">
          <a:avLst/>
        </a:prstGeom>
        <a:solidFill>
          <a:schemeClr val="tx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4601" y="1472713"/>
        <a:ext cx="598843" cy="191655"/>
      </dsp:txXfrm>
    </dsp:sp>
    <dsp:sp modelId="{80960E63-A92F-475B-8C13-1A8430470D19}">
      <dsp:nvSpPr>
        <dsp:cNvPr id="0" name=""/>
        <dsp:cNvSpPr/>
      </dsp:nvSpPr>
      <dsp:spPr>
        <a:xfrm>
          <a:off x="956" y="2090054"/>
          <a:ext cx="966133" cy="858880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Vulner</a:t>
          </a:r>
          <a:r>
            <a:rPr lang="en-US" sz="1500" kern="1200" dirty="0"/>
            <a:t>-abilities</a:t>
          </a:r>
        </a:p>
      </dsp:txBody>
      <dsp:txXfrm>
        <a:off x="142443" y="2215834"/>
        <a:ext cx="683159" cy="607320"/>
      </dsp:txXfrm>
    </dsp:sp>
    <dsp:sp modelId="{DD0EB3D2-1BCD-4B77-9344-FD8E23CC1CED}">
      <dsp:nvSpPr>
        <dsp:cNvPr id="0" name=""/>
        <dsp:cNvSpPr/>
      </dsp:nvSpPr>
      <dsp:spPr>
        <a:xfrm>
          <a:off x="941200" y="1300781"/>
          <a:ext cx="471427" cy="52263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41200" y="1405308"/>
        <a:ext cx="329999" cy="313582"/>
      </dsp:txXfrm>
    </dsp:sp>
    <dsp:sp modelId="{0A19EA8E-562D-44DA-B04A-608A2C999AE1}">
      <dsp:nvSpPr>
        <dsp:cNvPr id="0" name=""/>
        <dsp:cNvSpPr/>
      </dsp:nvSpPr>
      <dsp:spPr>
        <a:xfrm>
          <a:off x="1623895" y="1066803"/>
          <a:ext cx="1236991" cy="99059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Likeli</a:t>
          </a:r>
          <a:r>
            <a:rPr lang="en-US" sz="2600" kern="1200" dirty="0"/>
            <a:t>-hood</a:t>
          </a:r>
        </a:p>
      </dsp:txBody>
      <dsp:txXfrm>
        <a:off x="1805048" y="1211872"/>
        <a:ext cx="874685" cy="700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7D40E-8E5B-4F03-83A2-EAB9634DF109}">
      <dsp:nvSpPr>
        <dsp:cNvPr id="0" name=""/>
        <dsp:cNvSpPr/>
      </dsp:nvSpPr>
      <dsp:spPr>
        <a:xfrm>
          <a:off x="1811426" y="690880"/>
          <a:ext cx="4987747" cy="2682239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B2150-AB05-49A2-A7F5-70A809251A12}">
      <dsp:nvSpPr>
        <dsp:cNvPr id="0" name=""/>
        <dsp:cNvSpPr/>
      </dsp:nvSpPr>
      <dsp:spPr>
        <a:xfrm>
          <a:off x="4305300" y="975360"/>
          <a:ext cx="665" cy="21132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4F1EC-7FE0-41C9-859B-B6E7F4F0B92B}">
      <dsp:nvSpPr>
        <dsp:cNvPr id="0" name=""/>
        <dsp:cNvSpPr/>
      </dsp:nvSpPr>
      <dsp:spPr>
        <a:xfrm>
          <a:off x="1977684" y="894080"/>
          <a:ext cx="2161357" cy="227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Pyidaungsu" pitchFamily="34" charset="0"/>
              <a:cs typeface="Pyidaungsu" pitchFamily="34" charset="0"/>
            </a:rPr>
            <a:t>အရင်းအမြစ်များကို</a:t>
          </a:r>
          <a:r>
            <a:rPr lang="en-US" sz="2200" b="1" kern="1200" dirty="0">
              <a:latin typeface="Pyidaungsu" pitchFamily="34" charset="0"/>
              <a:cs typeface="Pyidaungsu" pitchFamily="34" charset="0"/>
            </a:rPr>
            <a:t> </a:t>
          </a:r>
          <a:r>
            <a:rPr lang="en-US" sz="2200" b="1" kern="1200" dirty="0" err="1">
              <a:latin typeface="Pyidaungsu" pitchFamily="34" charset="0"/>
              <a:cs typeface="Pyidaungsu" pitchFamily="34" charset="0"/>
            </a:rPr>
            <a:t>ဖြုန်းတီးခြင်း</a:t>
          </a:r>
          <a:endParaRPr lang="en-US" sz="2200" b="1" kern="1200" dirty="0">
            <a:latin typeface="Pyidaungsu" pitchFamily="34" charset="0"/>
            <a:cs typeface="Pyidaungsu" pitchFamily="34" charset="0"/>
          </a:endParaRPr>
        </a:p>
      </dsp:txBody>
      <dsp:txXfrm>
        <a:off x="1977684" y="894080"/>
        <a:ext cx="2161357" cy="2275840"/>
      </dsp:txXfrm>
    </dsp:sp>
    <dsp:sp modelId="{9B64C3B7-32C0-4C9A-9E95-7F49F6171DD5}">
      <dsp:nvSpPr>
        <dsp:cNvPr id="0" name=""/>
        <dsp:cNvSpPr/>
      </dsp:nvSpPr>
      <dsp:spPr>
        <a:xfrm>
          <a:off x="4471558" y="894080"/>
          <a:ext cx="2161357" cy="227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Pyidaungsu" pitchFamily="34" charset="0"/>
            <a:cs typeface="Pyidaungsu" pitchFamily="34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Pyidaungsu" pitchFamily="34" charset="0"/>
            <a:cs typeface="Pyidaungsu" pitchFamily="34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Pyidaungsu" pitchFamily="34" charset="0"/>
              <a:cs typeface="Pyidaungsu" pitchFamily="34" charset="0"/>
            </a:rPr>
            <a:t>အားနည်းချက်များ</a:t>
          </a:r>
          <a:r>
            <a:rPr lang="en-US" sz="2200" b="1" kern="1200" dirty="0">
              <a:latin typeface="Pyidaungsu" pitchFamily="34" charset="0"/>
              <a:cs typeface="Pyidaungsu" pitchFamily="34" charset="0"/>
            </a:rPr>
            <a:t> </a:t>
          </a:r>
          <a:r>
            <a:rPr lang="en-US" sz="2200" b="1" kern="1200" dirty="0" err="1">
              <a:latin typeface="Pyidaungsu" pitchFamily="34" charset="0"/>
              <a:cs typeface="Pyidaungsu" pitchFamily="34" charset="0"/>
            </a:rPr>
            <a:t>ဖြစ်ပေ</a:t>
          </a:r>
          <a:r>
            <a:rPr lang="en-US" sz="2200" b="1" kern="1200" dirty="0">
              <a:latin typeface="Pyidaungsu" pitchFamily="34" charset="0"/>
              <a:cs typeface="Pyidaungsu" pitchFamily="34" charset="0"/>
            </a:rPr>
            <a:t>ါ်</a:t>
          </a:r>
          <a:r>
            <a:rPr lang="en-US" sz="2200" b="1" kern="1200" dirty="0" err="1">
              <a:latin typeface="Pyidaungsu" pitchFamily="34" charset="0"/>
              <a:cs typeface="Pyidaungsu" pitchFamily="34" charset="0"/>
            </a:rPr>
            <a:t>စေခြင်း</a:t>
          </a:r>
          <a:endParaRPr lang="en-US" sz="2200" b="1" kern="1200" dirty="0">
            <a:latin typeface="Pyidaungsu" pitchFamily="34" charset="0"/>
            <a:cs typeface="Pyidaungsu" pitchFamily="34" charset="0"/>
          </a:endParaRPr>
        </a:p>
      </dsp:txBody>
      <dsp:txXfrm>
        <a:off x="4471558" y="894080"/>
        <a:ext cx="2161357" cy="2275840"/>
      </dsp:txXfrm>
    </dsp:sp>
    <dsp:sp modelId="{2D036B76-C9BE-4E85-84EF-E1DB900A91AB}">
      <dsp:nvSpPr>
        <dsp:cNvPr id="0" name=""/>
        <dsp:cNvSpPr/>
      </dsp:nvSpPr>
      <dsp:spPr>
        <a:xfrm rot="16200000">
          <a:off x="-67259" y="1047394"/>
          <a:ext cx="2926079" cy="83129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Over Estimate</a:t>
          </a:r>
        </a:p>
      </dsp:txBody>
      <dsp:txXfrm>
        <a:off x="58378" y="1381560"/>
        <a:ext cx="2674806" cy="414233"/>
      </dsp:txXfrm>
    </dsp:sp>
    <dsp:sp modelId="{F4B90D31-FEBF-472F-937D-8B95CD124432}">
      <dsp:nvSpPr>
        <dsp:cNvPr id="0" name=""/>
        <dsp:cNvSpPr/>
      </dsp:nvSpPr>
      <dsp:spPr>
        <a:xfrm rot="5400000">
          <a:off x="5751779" y="2185314"/>
          <a:ext cx="2926079" cy="83129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Under Estimate</a:t>
          </a:r>
        </a:p>
      </dsp:txBody>
      <dsp:txXfrm>
        <a:off x="5877416" y="2268207"/>
        <a:ext cx="2674806" cy="414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EA1A2-E544-4C3B-AA6D-6A18E6337377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465B-392B-4EFF-8D83-6CA5BDB7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3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</a:t>
            </a:r>
            <a:r>
              <a:rPr lang="en-US" baseline="0" dirty="0"/>
              <a:t> complicated as </a:t>
            </a:r>
            <a:r>
              <a:rPr lang="en-US" dirty="0"/>
              <a:t>Cash me if you can/ Account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that no ML</a:t>
            </a:r>
            <a:r>
              <a:rPr lang="en-US" baseline="0" dirty="0"/>
              <a:t> in their Sector by Bank and DNFBP famous persons.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1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</a:t>
            </a:r>
            <a:r>
              <a:rPr lang="en-US" baseline="0" dirty="0"/>
              <a:t> to section 67(b) of AML, the CMLL can apply on ML offence occurred before the enacted date of AMLL.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BE5AF-38B2-4D63-9458-8B74911F590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7413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58" y="4344966"/>
            <a:ext cx="5488889" cy="4113234"/>
          </a:xfrm>
        </p:spPr>
        <p:txBody>
          <a:bodyPr/>
          <a:lstStyle/>
          <a:p>
            <a:r>
              <a:rPr lang="en-US" sz="1300" dirty="0"/>
              <a:t>Threats are the bad things. Vulnerabilities are the intrinsic things that allow those bad things to happen. If the two do not co-exist, then likelihood is zero.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Quality</a:t>
            </a:r>
            <a:r>
              <a:rPr lang="en-US" baseline="0" dirty="0"/>
              <a:t> of STR relatively low because CDD process isn’t qualified and sufficient. FIU sent STR to BSI, some haven’t reasonable ground to suspect, they have legitimate business.</a:t>
            </a:r>
          </a:p>
          <a:p>
            <a:r>
              <a:rPr lang="en-US" baseline="0" dirty="0"/>
              <a:t>In a Crypto currency case (Di Pa </a:t>
            </a:r>
            <a:r>
              <a:rPr lang="en-US" baseline="0" dirty="0" err="1"/>
              <a:t>Kyaw</a:t>
            </a:r>
            <a:r>
              <a:rPr lang="en-US" baseline="0" dirty="0"/>
              <a:t>), </a:t>
            </a:r>
            <a:r>
              <a:rPr lang="en-US" baseline="0" dirty="0" err="1"/>
              <a:t>Bks</a:t>
            </a:r>
            <a:r>
              <a:rPr lang="en-US" baseline="0" dirty="0"/>
              <a:t> didn’t conduct sufficient KYC, CDD &amp; Record keeping.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1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Ranks can</a:t>
            </a:r>
            <a:r>
              <a:rPr lang="en-US" baseline="0" dirty="0"/>
              <a:t> conduct transaction on behalf of PEP.</a:t>
            </a:r>
          </a:p>
          <a:p>
            <a:r>
              <a:rPr lang="en-US" baseline="0" dirty="0"/>
              <a:t>Once a PEP, ever a PEP.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</a:t>
            </a:r>
            <a:r>
              <a:rPr lang="en-US" baseline="0" dirty="0"/>
              <a:t> 2020, 570,765 CTRs &amp; 754 STRs received. 139 STRs were been disseminated to LEAs, half of them not useless. </a:t>
            </a:r>
          </a:p>
          <a:p>
            <a:r>
              <a:rPr lang="en-US" baseline="0" dirty="0"/>
              <a:t>Within 2017-2020, 75% increased. </a:t>
            </a:r>
          </a:p>
          <a:p>
            <a:r>
              <a:rPr lang="en-US" baseline="0" dirty="0"/>
              <a:t>Suspected Grounds are inconsistence of transaction and business, </a:t>
            </a:r>
            <a:r>
              <a:rPr lang="en-US" baseline="0" dirty="0" err="1"/>
              <a:t>hondi</a:t>
            </a:r>
            <a:r>
              <a:rPr lang="en-US" baseline="0" dirty="0"/>
              <a:t> related transactions, fraud, LEAs investigating cases, ID fraud, Nominee Accounts.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2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9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18-Jan-21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68E9-CAB2-4AD5-B0A6-E444C952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DICA%20BO%20Decleration.pdf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hyperlink" Target="http://rubenerd.com/uploads/icon.tango.finance.png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://barterindependent.com/wp-content/uploads/2009/12/Purse-icon.pn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image" Target="../media/image38.jpeg"/><Relationship Id="rId2" Type="http://schemas.openxmlformats.org/officeDocument/2006/relationships/hyperlink" Target="http://www.scenetoscreen.com.au/images/TrainingIC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islogistics.net/wp-content/uploads/2010/01/Total-Logistic-Solution.pn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www.google.com/imgres?imgurl=http://gelsantosrelos.typepad.com/.a/6a0128775b3615970c0134867795f0970c-500wi&amp;imgrefurl=http://gelsantosrelos.typepad.com/my-blog/being-pinoy/&amp;usg=__KpjheU7uZi0comfXfvIWq6nGGbY=&amp;h=341&amp;w=460&amp;sz=40&amp;hl=en&amp;start=19&amp;zoom=1&amp;itbs=1&amp;tbnid=Co-9BKl-j6KQVM:&amp;tbnh=95&amp;tbnw=128&amp;prev=/images?q=world+trade+center+attack+icon&amp;hl=en&amp;sa=X&amp;rls=com.microsoft:en-us:IE-SearchBox&amp;rlz=1I7ADBR_en&amp;tbs=isch:1&amp;prmd=iv" TargetMode="External"/><Relationship Id="rId4" Type="http://schemas.openxmlformats.org/officeDocument/2006/relationships/hyperlink" Target="http://4.bp.blogspot.com/_RoQa0aIO-qs/TA07Ie8vBtI/AAAAAAAAAOA/F3oggm6us08/s1600/travel+icon.png" TargetMode="External"/><Relationship Id="rId9" Type="http://schemas.openxmlformats.org/officeDocument/2006/relationships/image" Target="../media/image36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securitycouncil/content/un-sc-consolidated-list" TargetMode="Externa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458200" cy="14700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my-MM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ငွေကြေးခဝါချမှုနှင့်အကြမ်းဖက်မှုကိုငွေကြေးထောက်ပံ့မှု တိုက်ဖျက်ရေးဆိုင်ရာ သတင်းပို့အဖွဲ့အစည်းများ၏ တာဝန်ဝတ္တရာများ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22883" y="5387975"/>
            <a:ext cx="3429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သူရိန်အောင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်)</a:t>
            </a:r>
          </a:p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ဒုတိယည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ွှ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န်ကြားရေးမှူး</a:t>
            </a:r>
            <a:endParaRPr lang="en-US" sz="18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အထူးစုံစမ်းစစ်ဆေးရေးဦးစီးဌာန</a:t>
            </a:r>
            <a:endParaRPr lang="en-US" sz="18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60988"/>
            <a:ext cx="28194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၂၇/၂၈/၂၉/၃၀ - 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၇</a:t>
            </a: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- ၂၀၂၁</a:t>
            </a:r>
            <a:endParaRPr lang="en-US" sz="18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0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479262"/>
            <a:ext cx="8520545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ဤဥပဒေအရ အရေးယူနိုင်သော ပြစ်မှုတစ်ရပ်ရပ်ကို (ပုဒ်မ-၂)-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မည်သူမဆို ပြည်တွင်းတွင်ဖြစ်စေ၊ မြန်မာနိုင်ငံ၏ တည်ဆဲဥပဒေအရ မှတ်ပုံတင်ထားသော ရေယာဉ်၊ လေယာဉ်နှင့် စက်တပ်ယာဉ်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တစ်ခုခု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ပေါ်တွင်ဖြစ်စေ ကျူးလွန်လျှင်လည်းကောင်း၊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မြန်မာနိုင်ငံသား (သို့) နိုင်ငံတော်တွင် အမြဲတမ်းနေထိုင်ခွင့်ရသူ က ပြည်ပတွင် ကျူးလွန်လျှင်လည်းကောင်း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ဤဥပဒေအရ စီရင်ပိုင်ခွင့်ရှိစေရမည်။</a:t>
            </a:r>
            <a:endParaRPr lang="my-MM" altLang="en-US" sz="22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5334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စီရင်ပိုင်ခွင့်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(Jurisdiction)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9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26509" y="1661041"/>
            <a:ext cx="8846288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၃၊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ပုဒ်မခွဲ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ဎ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  <a:p>
            <a:pPr algn="just"/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200000"/>
              </a:lnSpc>
              <a:tabLst>
                <a:tab pos="457200" algn="l"/>
              </a:tabLst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(၁)	တရားမဝင်သောနည်းလမ်းဖြင့်ရရှိသည့်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ငွေကြေးနှင့်ပစ္စည်း ဖြစ်သည်ဟု </a:t>
            </a: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သိရှိလျက်နှင့်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ဖြစ်စေ၊ </a:t>
            </a: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သိရှိရန်အကြောင်းရှိလျက်နှင့်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ဖြစ်စေ-</a:t>
            </a:r>
          </a:p>
          <a:p>
            <a:pPr marL="800100" indent="-45402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my-MM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ယင်းငွေကြေး(သို့)ပစ္စည်း၏ 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ဇစ်မြစ်ကို အသွင်ပြောင်းလဲရန်(သို့) ဖုံးကွယ်ရန်</a:t>
            </a:r>
            <a:r>
              <a:rPr lang="my-MM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800100" indent="-45402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my-MM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ပြစ်မှုတစ်ရပ်ရပ်ကို </a:t>
            </a:r>
            <a:r>
              <a:rPr lang="my-MM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ကျူးလွန်ရာတွင်ပါဝင်သူ တစ်ဦးတစ်ယောက်အား ဤဥပဒေအရအရေးယူခံရခြင်းမှရှောင်ရှားနိုင်ရေးအတွက် အကူအညီပေးရန် </a:t>
            </a:r>
            <a:endParaRPr lang="en-US" altLang="en-US" sz="21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800100" indent="-45402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ယင်းငွေကြေးနှင့် ပစ္စည်းကိုပြောင်းလဲခြင်း (သို့)  လွှဲပြောင်းခြင်း၊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578138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(Money Laundering)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07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2008" y="1365171"/>
            <a:ext cx="884628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၃၊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ပုဒ်မခွဲ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ဎ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  <a:p>
            <a:pPr algn="just">
              <a:lnSpc>
                <a:spcPct val="200000"/>
              </a:lnSpc>
              <a:tabLst>
                <a:tab pos="457200" algn="l"/>
              </a:tabLst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(၂)	တရားမဝင်သောနည်းလမ်းဖြင့်ရရှိသည့် ငွေကြေးနှင့်ပစ္စည်းဖြစ်ကြောင်း သိရှိသည့် (သို့) သိရှိရန်အကြောင်းရှိသည့် ငွေကြေးနှင့်ပစ္စည်းများနှင့်စပ်လျဉ်း၍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မူလသဘာဝ၊ ဇစ်မြစ်၊ တည်နေရာနှင့် ပင်ကိုယ်စရိုက် လက္ခဏာတို့ကို ပြောင်းလဲခြင်း၊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indent="-457200" algn="just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ပိုင်ဆိုင်မှု (သို့) အခွင့်အရေးတို့အား ဖုံးကွယ်ခြင်း (သို့) အသွင်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ပြောင်းလဲခြင်း၊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510868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(Money Laundering)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71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365171"/>
            <a:ext cx="8610600" cy="41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၃၊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ပုဒ်မခွဲ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ဎ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  <a:p>
            <a:pPr algn="just">
              <a:spcAft>
                <a:spcPts val="600"/>
              </a:spcAft>
            </a:pP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(၃)	တရားမဝင်သောနည်းလမ်းဖြင့်ရရှိသည့်ငွေကြေးနှင့်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ပစ္စည်းဖြစ်ကြောင်း မိမိလက်ဝယ် လက်ခံရရှိသည့်အချိန်တွင် သိရှိသော (သို့) သိရှိရန်အကြောင်း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ရှိသော ငွေကြေးနှင့်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-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  <a:p>
            <a:pPr marL="1371600" indent="-4572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ရယူခြင်း၊ </a:t>
            </a:r>
          </a:p>
          <a:p>
            <a:pPr marL="1371600" indent="-4572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လက်ဝယ်ထားခြင်း၊ </a:t>
            </a:r>
          </a:p>
          <a:p>
            <a:pPr marL="1371600" indent="-4572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အသုံးပြုခြင်း၊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510868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(Money Laundering)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790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2008" y="1425000"/>
            <a:ext cx="88462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၃၊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ပုဒ်မခွဲ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ဎ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  <a:p>
            <a:pPr algn="just"/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(၄)	ပုဒ်မခွဲငယ် (၁) မှ ပုဒ်မခွဲငယ် (၃) အထိပါ ပြစ်မှုတစ်ရပ်ရပ်ကို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ကျူးလွန်ခြင်း၊ ကျူးလွန်ရန် အားထုတ်ခြင်း သို့မဟုတ် ကျူးလွန်ရန်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အကြံဖြင့် စီစဉ်ဆောင်ရွက်ခြင်းကို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ပြုလုပ်မှုဖြင့်သော်လည်းကောင်း၊ ပျက်ကွက်မှုဖြင့်သော်လည်းကောင်း၊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ပူးပေါင်းပါဝင်ခြင်း၊ အကူအညီပေးခြင်း၊ ပံ့ပိုးခြင်း၊ အထောက်အပံ့ပေးခြင်း၊ စီမံခန့်ခွဲခြင်း၊ အကြံဉာဏ်ပေးခြင်း၊ ဂိုဏ်းအဖွဲ့ဝင်ဖြစ်ခြင်းနှင့် အခြား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တစ်နည်းနည်းဖြင့် ဆက်စပ်ပတ်သက်ခြင်း။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2252" y="494497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(Money Laundering)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84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ကြိုတင်ကာကွယ်ရေးဆိုင်ရာဆောင်ရွက်ချက်များ</a:t>
            </a:r>
            <a:b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{</a:t>
            </a:r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ငွေကြေးခဝါချမှုတိုက်ဖျက်ရေးဥပဒေ၊ အခန်း (၈)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ဆုံးရှုံးနိုင်ခြေအန္တရာယ်ကို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ဖော်ထုတ်ခြင်း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အကဲဖြတ်ခြင်း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နားလည်သဘောပေါက်အောင်လုပ်ဆောင်ခြင်းနှင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လျော့ပါးအောင်ဆောင်ရွက်ခြင်း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600" b="1" dirty="0">
                <a:latin typeface="Pyidaungsu" pitchFamily="34" charset="0"/>
                <a:cs typeface="Pyidaungsu" pitchFamily="34" charset="0"/>
              </a:rPr>
              <a:t>Risk </a:t>
            </a:r>
            <a:r>
              <a:rPr lang="en-US" sz="2600" b="1" dirty="0"/>
              <a:t>identify, assess, understand  and </a:t>
            </a:r>
            <a:r>
              <a:rPr lang="en-US" sz="2600" b="1" i="1" dirty="0"/>
              <a:t>mitigation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0717" y="2057400"/>
            <a:ext cx="863950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2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 Assessment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ML/FT Risk Assessment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ပြုလုပ်ရန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ယင်းလုပ်ငန်းစဉ်ဆိုင်ရာ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သတင်းအချက်အလက်များကို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စာဖြင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မှတ်တမ်း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တင်ထားရန်နှင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up to date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သက်ဆိုင်ရာအာဏာပိုင်များက အသုံးပြုနိုင်ရေးအတွက် အသင့်ရှိ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236538" algn="just">
              <a:lnSpc>
                <a:spcPct val="150000"/>
              </a:lnSpc>
            </a:pP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8392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Risk Assessment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ပြုလုပ်ခြင်းနှင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 Risk Based Approach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ကျင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သုံးဆောင်ရွက်ခြင်း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fr-FR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AML Section 18/ </a:t>
            </a:r>
            <a:r>
              <a:rPr lang="fr-FR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FATF’s</a:t>
            </a:r>
            <a:r>
              <a:rPr lang="fr-FR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fr-FR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Recommendation</a:t>
            </a:r>
            <a:r>
              <a:rPr lang="fr-FR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- 1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10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0717" y="1752600"/>
            <a:ext cx="8639503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2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 Based Approach-RBA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ဖော်ထုတ်ရရှိသော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ဆုံးရှုံးနိုင်ခြေအန္တရာယ်ရှိမှု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(Risk)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စီမံခန</a:t>
            </a:r>
            <a:r>
              <a:rPr lang="en-US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ခွဲရန</a:t>
            </a:r>
            <a:r>
              <a:rPr lang="en-US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လျော့ပါးသက်သာစေရန</a:t>
            </a:r>
            <a:r>
              <a:rPr lang="en-US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အကြီးတန်းစီမံခန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ခွဲသူများကအတည်ပြုထား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မူဝါဒ</a:t>
            </a:r>
            <a:r>
              <a:rPr lang="en-US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လုပ်ထုံးလုပ်နည်း</a:t>
            </a:r>
            <a:r>
              <a:rPr lang="en-US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ထိန်းချုပ်ဆောင်ရွက်မှုများ</a:t>
            </a:r>
            <a:r>
              <a:rPr lang="en-US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ထားရှိရန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လိုအပ်ပါက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၎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င်းတို့အားအကောင်အထည်ဖော်ဆောင်မှုကို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စောင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High Risk -	To conduct EDD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Low Risk - 	To conduct Simplify CDD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Normal Risk-	To conduct Standard CDD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8392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Risk Assessment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ပြုလုပ်ခြင်းနှင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 Risk Based Approach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ကျင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သုံးဆောင်ရွက်ခြင်း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26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963" y="381000"/>
            <a:ext cx="876300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What is Risk?</a:t>
            </a:r>
            <a:endParaRPr lang="en-US" altLang="en-US" sz="2600" b="1" dirty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1301520"/>
              </p:ext>
            </p:extLst>
          </p:nvPr>
        </p:nvGraphicFramePr>
        <p:xfrm>
          <a:off x="685800" y="1295400"/>
          <a:ext cx="769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 rot="20391278">
            <a:off x="2951852" y="4114800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7030A0"/>
                </a:solidFill>
                <a:effectLst/>
              </a:rPr>
              <a:t>Risk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673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70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ငွေကြေးခဝါချမှု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ငွေမဲကိုငွေဖြူဖြစ်အောင်ပြုလုပ်ခြင်း</a:t>
            </a:r>
            <a:endParaRPr lang="en-US" sz="22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endParaRPr lang="en-US" sz="22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3515032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2076450"/>
            <a:ext cx="1714500" cy="9334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AU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ငွေမဲ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05200" y="2057400"/>
            <a:ext cx="1714500" cy="9334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AU" sz="2200" b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ခဝါချခြင်း</a:t>
            </a:r>
            <a:endParaRPr lang="en-US" sz="220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00800" y="2057400"/>
            <a:ext cx="1714500" cy="9334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AU" sz="2200" b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ငွေဖြူ</a:t>
            </a:r>
            <a:endParaRPr lang="en-US" sz="220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514600" y="2590800"/>
            <a:ext cx="889000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5435600" y="2609850"/>
            <a:ext cx="889000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3"/>
          <p:cNvSpPr>
            <a:spLocks noRot="1" noChangeArrowheads="1"/>
          </p:cNvSpPr>
          <p:nvPr/>
        </p:nvSpPr>
        <p:spPr bwMode="auto">
          <a:xfrm>
            <a:off x="0" y="3505200"/>
            <a:ext cx="891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  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ပြောင်းလဲခြင်း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858838" lvl="1" indent="-457200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ဖုံးကွယ်ခြင်း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01638" indent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	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အသွင်ပြောင်းလဲခြင်း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01638" indent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 လွှ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ဲပြောင်းခြင်း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01638" indent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လက်၀ယ်ထားခြင်း၊ 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အသုံးပြုခြင်း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016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 	</a:t>
            </a:r>
            <a:r>
              <a:rPr lang="en-AU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အားပေးကူညီခြင်းများ</a:t>
            </a:r>
            <a:r>
              <a:rPr lang="en-AU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။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2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48236312"/>
              </p:ext>
            </p:extLst>
          </p:nvPr>
        </p:nvGraphicFramePr>
        <p:xfrm>
          <a:off x="990600" y="1600200"/>
          <a:ext cx="304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93" y="2435224"/>
            <a:ext cx="36337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 rot="2733372">
            <a:off x="4109976" y="2753281"/>
            <a:ext cx="814863" cy="814863"/>
            <a:chOff x="76591" y="1161109"/>
            <a:chExt cx="814863" cy="814863"/>
          </a:xfrm>
        </p:grpSpPr>
        <p:sp>
          <p:nvSpPr>
            <p:cNvPr id="16" name="Plus 15"/>
            <p:cNvSpPr/>
            <p:nvPr/>
          </p:nvSpPr>
          <p:spPr>
            <a:xfrm>
              <a:off x="76591" y="1161109"/>
              <a:ext cx="814863" cy="814863"/>
            </a:xfrm>
            <a:prstGeom prst="mathPlus">
              <a:avLst/>
            </a:prstGeom>
            <a:solidFill>
              <a:schemeClr val="tx2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lus 4"/>
            <p:cNvSpPr/>
            <p:nvPr/>
          </p:nvSpPr>
          <p:spPr>
            <a:xfrm>
              <a:off x="184601" y="1472713"/>
              <a:ext cx="598843" cy="191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>
                <a:solidFill>
                  <a:srgbClr val="00206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What is Risk?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650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88721825"/>
              </p:ext>
            </p:extLst>
          </p:nvPr>
        </p:nvGraphicFramePr>
        <p:xfrm>
          <a:off x="4648201" y="2438400"/>
          <a:ext cx="447987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အမျိုးသားအန္တရာယ်အကဲဖြတ်ခြင်းလုပ်ငန်းစဉ်ရလဒ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</a:t>
            </a:r>
            <a:endParaRPr 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ပြစ်မှုကျူးလွန်ရာမှရရှိသည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့်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မှုခင်းအကျိုးအမြတ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်(Proceed of Crime-POC)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ပမာဏ</a:t>
            </a:r>
            <a:endParaRPr lang="en-US" sz="1800" b="1" dirty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၂၁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မျိုးမှရရှိသည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စုစုပေါင်း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ခန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မှန်း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POC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ပမာဏ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-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ဒေ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ါ်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လာ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၁၅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ဘီလီယံ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ကျပ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 ၁၈.၅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ထရီလီယံ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POC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အများဆုံးထုတ်လုပ်သည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 </a:t>
            </a: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မှုခင်းများ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(၆၃%)</a:t>
            </a:r>
          </a:p>
          <a:p>
            <a:pPr marL="693738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အခွန်တိမ်းရှောင်သည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၂၁%</a:t>
            </a:r>
          </a:p>
          <a:p>
            <a:pPr marL="693738">
              <a:lnSpc>
                <a:spcPct val="160000"/>
              </a:lnSpc>
              <a:tabLst>
                <a:tab pos="4740275" algn="r"/>
              </a:tabLst>
            </a:pPr>
            <a:r>
              <a:rPr lang="en-US" sz="1600" b="1" i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သဘာဝပတ်ဝန်းကျင်ထိခိုက်စေသည</a:t>
            </a:r>
            <a:r>
              <a:rPr lang="en-US" sz="1600" b="1" i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b="1" i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</a:t>
            </a:r>
            <a:r>
              <a:rPr lang="en-US" sz="1600" b="1" i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၂၁%</a:t>
            </a:r>
          </a:p>
          <a:p>
            <a:pPr marL="693738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အဂတိလိုက်စားမှုနှင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 </a:t>
            </a: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အကျင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ပျက်ခြစားမှု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၂၁%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  <a:tabLst>
                <a:tab pos="4740275" algn="r"/>
              </a:tabLst>
            </a:pPr>
            <a:r>
              <a:rPr lang="en-US" sz="18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အခြားပြစ်မှုများ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(၃၇%)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  <a:p>
            <a:pPr marL="688975" indent="-295275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မူးယစ်ဆေးဝါးတရားမဝင်ရောင်းဝယ်မှု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၁၂%</a:t>
            </a:r>
          </a:p>
          <a:p>
            <a:pPr marL="688975" indent="-295275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အတုအပပြုလုပ်မှုနှင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 </a:t>
            </a: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မူပိုင်ခွင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ချိုးဖောက်မှု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၁၂%</a:t>
            </a:r>
          </a:p>
          <a:p>
            <a:pPr marL="688975" indent="-295275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အခြားPOC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ထုတ်လုပ်သည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့်</a:t>
            </a: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ပြစ်မှုများ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၁၁%</a:t>
            </a:r>
          </a:p>
          <a:p>
            <a:pPr marL="688975" indent="-295275">
              <a:lnSpc>
                <a:spcPct val="160000"/>
              </a:lnSpc>
              <a:tabLst>
                <a:tab pos="4740275" algn="r"/>
              </a:tabLst>
            </a:pPr>
            <a:r>
              <a:rPr lang="en-US" sz="16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အခြားပြစ်မှုများ</a:t>
            </a:r>
            <a:r>
              <a:rPr lang="en-US" sz="16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	၂%</a:t>
            </a:r>
            <a:endParaRPr lang="en-US" sz="2400" dirty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21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35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AML/CFT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ဆုံးရှုံးနိုင်ခြေအန္တရာယ်အရင်းအမြစ်များ</a:t>
            </a:r>
            <a:endParaRPr lang="en-US" sz="26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35162"/>
            <a:ext cx="8229600" cy="4525963"/>
          </a:xfrm>
        </p:spPr>
        <p:txBody>
          <a:bodyPr/>
          <a:lstStyle/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ဆက်သွယ်ဆောင်ရွက်သူများ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ပထဝီဝင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်(Country)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အနေအထားများ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လွှ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ဲပြောင်းဆောင်ရွက်မှုနှင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ဝန်ဆောင်မှုများ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ဝန်ဆောင်မှုကိုပေးအပ်သည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နည်းလမ်းများ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79538" lvl="2" indent="-755650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864987"/>
              </p:ext>
            </p:extLst>
          </p:nvPr>
        </p:nvGraphicFramePr>
        <p:xfrm>
          <a:off x="266700" y="17526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" y="507522"/>
            <a:ext cx="891540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Risk </a:t>
            </a:r>
            <a:r>
              <a:rPr lang="en-US" altLang="en-US" sz="26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ကို</a:t>
            </a: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ခန</a:t>
            </a: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  <a:r>
              <a:rPr lang="en-US" altLang="en-US" sz="26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မှန်းခြင်း</a:t>
            </a:r>
            <a:endParaRPr lang="en-US" altLang="en-US" sz="26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016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ဆက်သွယ်ဆောင်ရွက်သူအပေ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ါ်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အလေးထားစိစစ်ခြင်း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600" b="1" dirty="0">
                <a:latin typeface="Pyidaungsu" pitchFamily="34" charset="0"/>
                <a:cs typeface="Pyidaungsu" pitchFamily="34" charset="0"/>
              </a:rPr>
              <a:t>Customer Due Diligence-CDD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19 &amp; FATF Recommendation 10, 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305800" cy="46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200000"/>
              </a:lnSpc>
              <a:buAutoNum type="alphaLcParenBoth"/>
            </a:pP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ဆက်သွယ်ဆောင်ရွက်သူ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ဆိုင်ရာမှတ်ပုံတင်ရယူခြင်းနှင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အတည်ပြုခြင်း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200000"/>
              </a:lnSpc>
              <a:buAutoNum type="alphaLcParenBoth"/>
            </a:pP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အကျိုးခံစားခွင</a:t>
            </a: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ရှိသူ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မှတ်ပုံတင်ရယူခြင်းနှင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ယင်းကိုအတည်ပြုရန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ဆီလျော်သည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ဆောင်ရွက်မှုများပြုလုပ်ရန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</a:p>
          <a:p>
            <a:pPr marL="457200" indent="-457200" algn="just">
              <a:lnSpc>
                <a:spcPct val="200000"/>
              </a:lnSpc>
              <a:buAutoNum type="alphaLcParenBoth"/>
            </a:pP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စီးပွားဆက်ဆံဆောင်ရွက်မှု</a:t>
            </a: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၏ </a:t>
            </a: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ရည်ရွယ်ချက်နှင</a:t>
            </a: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သဘောသဘာဝ</a:t>
            </a:r>
            <a:r>
              <a:rPr lang="my-MM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နားလည်အောင်ဆောင်ရွက်ခြင်း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200000"/>
              </a:lnSpc>
              <a:buAutoNum type="alphaLcParenBoth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ဆက်နွယ်ပတ်သက်မှုများကို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စဉ်ဆက်မပြတ်စောင</a:t>
            </a: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ကြည</a:t>
            </a: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စစ်ဆေးခြင်း</a:t>
            </a:r>
            <a:endParaRPr lang="en-US" sz="22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7522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လိုက်နာရမည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 CDD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ဆိုင်ရာအဓိကအချက်များ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33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1447800"/>
            <a:ext cx="899160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2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၁၉</a:t>
            </a:r>
          </a:p>
          <a:p>
            <a:pPr marL="741363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Business relationship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မထူထောင်မီ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CDD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  <a:p>
            <a:pPr marL="741363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Occasional Customer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ဖြစ်ပါက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သတင်းပို့ရန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သတ်မှတ်ပမာဏထက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ကျော်လ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ျှင်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မိမိ၏ဝန်ဆောင်မှုကိုမပေးအပ်မီ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  <a:p>
            <a:pPr marL="741363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ယခင်ရရှိထားသည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CDDသတင်းအချက်အလက်များ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မမှန်လ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ျှင်/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မပြည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စုံလ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ျှင်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41363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 based CDD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</a:p>
          <a:p>
            <a:pPr marL="1198563" lvl="1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High Risk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ဖြစ်ပါက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EDD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လုပ်ရန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1198563" lvl="1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Low Risk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ဖြစ်ပါက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>
                <a:latin typeface="Pyidaungsu" pitchFamily="34" charset="0"/>
                <a:ea typeface="Myanmar2" pitchFamily="34" charset="0"/>
                <a:cs typeface="Pyidaungsu" pitchFamily="34" charset="0"/>
              </a:rPr>
              <a:t>Simplify CDD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လုပ်ရန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1198563" lvl="1" indent="-504825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dirty="0">
                <a:latin typeface="Pyidaungsu" pitchFamily="34" charset="0"/>
                <a:ea typeface="Myanmar2" pitchFamily="34" charset="0"/>
                <a:cs typeface="Pyidaungsu" pitchFamily="34" charset="0"/>
              </a:rPr>
              <a:t>Simplify CDD</a:t>
            </a:r>
            <a:r>
              <a:rPr lang="en-US" altLang="en-US" sz="1800" dirty="0">
                <a:solidFill>
                  <a:srgbClr val="FF00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လုပ်စဉ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ML/TF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သံသယရှိပါက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High Risk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ဖြစ်လာပါက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ရပ်စဲရန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558269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CDD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ဥပဒေ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ပြဋ္ဌာန်းချက်များ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887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1219200"/>
            <a:ext cx="8991600" cy="660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2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၁၉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ဆောင်ရွက်ရာတွင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လွတ်လပ်သော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သတင်းအရင်းအမြစ်များသုံး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၍ Customer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စိစစ်ခြင်းနှင</a:t>
            </a:r>
            <a:r>
              <a:rPr lang="en-US" altLang="en-US" sz="22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အတည်ပြုခြင်း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ဆောင်ရွက်မှု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ရည်ရွယ်ချက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သဘောသဘာဝဆိုင်ရာ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အလက်များစုဆောင်းခြင်း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နားလည်သိရှိခြင်း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ရှိသူပိုင်ရှင်မည်သူဖြစ်ကြောင်း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စိစစ်ခြင်း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ကိုယ်စားဆောင်ရွက်သူများအပေ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စိစစ်ခြင်း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PEP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များနှင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ပတ်သက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 EDD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မဆောင်ရွက်နိုင်ပါက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ဝန်ဆောင်မှုမပေးခြင်း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Business Relationship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ထူထောင်ပြီးမ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 CDD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ဆောင်ရွက်နိုင်ခြင်း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To update above information regularly</a:t>
            </a:r>
          </a:p>
          <a:p>
            <a:pPr marL="741363" indent="-504825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198563" lvl="1" indent="-504825" algn="just">
              <a:lnSpc>
                <a:spcPct val="150000"/>
              </a:lnSpc>
              <a:buFont typeface="Arial" pitchFamily="34" charset="0"/>
              <a:buChar char="•"/>
            </a:pPr>
            <a:endParaRPr lang="my-MM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452735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CDD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ဥပဒေ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ပြဋ္ဌာန်းချက်များ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503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1371600"/>
            <a:ext cx="8991600" cy="5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2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၂၀</a:t>
            </a:r>
          </a:p>
          <a:p>
            <a:pPr marL="741363" indent="-504825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ကိုစဉ်ဆက်မပြတ်ဆောင်ရွက်ရန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လိုအပ်ပါက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ငွေကြေးဇစ်မြစ်စိစစ်ရန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1587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2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၂၁</a:t>
            </a:r>
          </a:p>
          <a:p>
            <a:pPr marL="800100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အောက်ပါလ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ဲပြောင်းမှုများကို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စောင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  <a:p>
            <a:pPr marL="1257300" lvl="1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လုပ်ငန်းအရင်းခံထင်ရှားမရှိသော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ဥပဒေနှင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မညီသော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ရှုတ်ထွေး၍ပုံမှန်မဟုတ်သော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လွှ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257300" lvl="1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AML/CFT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လုံလောက်စွာမလိုက်နာသည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ထိုနိုင်ငံမ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လူပုဂ္ဂိုလ်တို့နှင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ဆက်စပ်သည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လွှ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ဲပြောင်းဆောင်ရွက်မှုများ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257300" lvl="1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အထက်ပါဆောင်ရွက်ချက်ဆိုင်ရာ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နောက်ခံအခြေအနေနှင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ရည်ရွယ်ချက်များကို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ဖြစ်နိုင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သမ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၍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မှတ်တမ်းတင်ထားရန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1257300" lvl="1" indent="-515938" algn="just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ML/TF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အဆင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Customer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အပေ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 EDD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ပြုလုပ်ရန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524485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CDD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ဥပဒေ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ပြဋ္ဌာန်းချက်များ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3755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0"/>
            <a:ext cx="48468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6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</a:t>
            </a: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en-US" sz="26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69" y="2559269"/>
            <a:ext cx="457687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29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1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685799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ငွေကြေးခဝါချခြင်း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အဆင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(၃)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82000" cy="2057400"/>
          </a:xfrm>
        </p:spPr>
        <p:txBody>
          <a:bodyPr>
            <a:normAutofit/>
          </a:bodyPr>
          <a:lstStyle/>
          <a:p>
            <a:pPr marL="693738" indent="-693738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နေရာချထားခြင်း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(Placement)</a:t>
            </a:r>
          </a:p>
          <a:p>
            <a:pPr marL="693738" indent="-693738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အလ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ွှ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ာလိုက်ပိုင်းခြားခြင်း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(Layering)</a:t>
            </a:r>
          </a:p>
          <a:p>
            <a:pPr marL="693738" indent="-693738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ပြန်လည်စုစည်းခြင်း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(Integration)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5533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8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509385"/>
            <a:ext cx="8763000" cy="50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 ပုဒ်မ ၃၊ ပုဒ်မခွဲ (ည)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နိုင်ငံတော်သမ္မတရုံး၏ ငွေကြေးခဝါချမှုတိုက်ဖျက်ရေးဥပဒေဆိုင်ရာ အမိန့် အမှတ်၊ ၄၅/၂၀၁၉ ၏ အပိုဒ် ၂(င)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မြန်မာနိုင်ငံတော်ဗဟိုဘဏ်၏ ၁၅-၁၁-၂၀၁၉ရက်နေ့တွင်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ထုတ်ပြန်ခဲ့သည့် 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ဆိုင်ရာ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ညွှန်ကြားချက်အမှတ်၊ (၁၈/၂၀၁၉)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ရင်းနှီးမြှုပ်နှံမှုနှင့်ကုမ္ပဏီများညွှန်ကြားမှုဦးစီးဌာန၏ ၁၅-၁၁-၂၀၁၉ ရက်စွဲပါ အကျိုးခံစားခွင့်ရှိသူပိုင်ရှင်သတင်းအချက်အလက်များ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ထုတ်ဖော်ကြေ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ညာ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ရေး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ဆိုင်ရာညွှန်ကြားချက်အမှတ် ၁၇/၂၀၁၉ (အပိုဒ် ၃(ဃ))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အကျိုးအမြတ်ရရှိပိုင်ဆိုင်မှုဖော်ဆောင်ရေးလုပ်ငန်းအဖွဲ့၏ သတ်မှတ်ချက်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434638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င်ရာ ပြည်တွင်းသတ်မှတ်ချက်များ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30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719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407996"/>
            <a:ext cx="8763000" cy="52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spcAft>
                <a:spcPts val="600"/>
              </a:spcAft>
            </a:pPr>
            <a:endParaRPr lang="en-US" altLang="en-US" sz="23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အကျိုးခံစားခွင့်ရှိသူပိုင်ရှင်ဆိုသည်မှာ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 ၃ (ည)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)-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မူလအဓိကပိုင်ဆိုင်သူကိုဖြစ်စေ၊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ဆက်သွယ် ဆောင်ရွက်သူတစ်ဦးအား ထိန်းချုပ်သူ၊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လွှဲပြောင်းဆောင်ရွက်မှုတစ်ခုခုကို မိမိကိုယ်စားအခြားသူတစ်ဦးက ဆောင်ရွက်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စေသည့်သူ၊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ယင်းစကားရပ်တွင် ကုမ္ပဏီအဖွဲ့အစည်းတစ်ခုခု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(သို့) စီစဉ်ဆောင်ရွက်မှု တစ်ခုခုကို ထိရောက်သောထိန်းချုပ်မှုပြုလုပ်သည့် သူတစ်ဦးလည်း ပါဝင်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သည်။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31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3805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354247"/>
            <a:ext cx="8458200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မြန်မာနိုင်ငံတော်ဗဟိုဘဏ်၏ညွှန်ကြားချက်အမှတ်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- 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(၁၈/၂၀၁၉)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/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ငွေကြေးခဝါချမှုတိုက်ဖျက်ရေးဥပဒေနှင့်အညီ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ကုမ္ပဏီအဖွဲ့အစည်းတစ်ရပ်ရပ်၏ </a:t>
            </a: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၂၀%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ပိုင်ဆိုင်သူ (သို့) တိုက်ရိုက်ဖြစ်စေ၊ သွယ်ဝိုက်၍ဖြစ်စေ ထိန်းချုပ်ဆောင်ရွက်မှု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ပြုလုပ်သူ သို့မဟုတ် ထိန်းချုပ်မှု ပြုလုပ်သူ လူပုဂ္ဂိုလ် (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natural person)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တိုင်းကို စိစစ်ရမည်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32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4429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19493"/>
            <a:ext cx="8153400" cy="434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FATF၏အဓိပ္ပါယ်ဖွင</a:t>
            </a: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့်</a:t>
            </a:r>
            <a:r>
              <a:rPr lang="en-US" sz="2200" b="1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ဆိုချက</a:t>
            </a: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</a:t>
            </a:r>
          </a:p>
          <a:p>
            <a:pPr marL="9144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ဆက်သွယ်ဆောင်ရွက်သူအား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အဆုံးစွန်ဆုံး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ပိုင်ဆိုင်သူ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သို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့)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ထိန်းချုပ်သူ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၊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ကုမ္ပဏီ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အဖွဲ့အစည်း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သို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့)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ဥပဒေရေးရာ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စီစဉ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ဆောင်ရွက်မှုတစ်ရပ်ရပ်ကို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အဆုံးစွန်ဆုံး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ထိရောက်စွာ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ထိန်းချုပ်မှု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ပြုလုပ်သူ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။</a:t>
            </a:r>
          </a:p>
          <a:p>
            <a:pPr marL="9144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my-MM" sz="2200" b="1" i="1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၂၅%နှင့်အထက်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ပိုင်ဆိုင်ထိန်းချုပ်သူ (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FATF Interpretive Note to Recommendation 24,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para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. 1 (foot Note 40)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)</a:t>
            </a:r>
            <a:endParaRPr lang="en-US" sz="2200" dirty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rgbClr val="002060"/>
              </a:solidFill>
              <a:latin typeface="Pyidaungsu" pitchFamily="34" charset="0"/>
              <a:ea typeface="Myanmar3" panose="02020603050405020304" pitchFamily="18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93502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33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1589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219200"/>
            <a:ext cx="8763000" cy="473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my-MM" altLang="en-US" sz="23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ရင်းနှီးမြှုပ်နှံမှုနှင့်ကုမ္ပဏီများညွှန်ကြားမှုဦးစီးဌာန၏ညွှန်ကြားချက်အမှတ် - 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၁၇/၂၀၁၉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3738" indent="-693738" algn="just">
              <a:lnSpc>
                <a:spcPct val="15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(က)	အစုရှယ်ယာ နှင့်/သို့မဟုတ် မဲပေးပိုင်ခွင့် </a:t>
            </a:r>
            <a:r>
              <a:rPr lang="my-MM" altLang="en-US" sz="22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၅%နှင့်အထက်ကို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ဖြစ်စေ၊ သွယ်ဝိုက်၍ဖြစ်စေပိုင်ဆိုင်သူ၊</a:t>
            </a:r>
          </a:p>
          <a:p>
            <a:pPr marL="693738" indent="-693738" algn="just">
              <a:lnSpc>
                <a:spcPct val="15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(ခ)	ဘုတ်အဖွဲ့ဝင်အများစုကိုခန့်အပ်ခြင်း နှင့် ထုတ်ပယ်ခြင်းကို တိုက်ရိုက်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ဖြစ်စေ၊ သွယ်ဝိုက်၍ဖြစ်စေ ဆောင်ရွက်ခွင့်ရှိသူ၊</a:t>
            </a:r>
          </a:p>
          <a:p>
            <a:pPr marL="693738" indent="-693738" algn="just">
              <a:lnSpc>
                <a:spcPct val="150000"/>
              </a:lnSpc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(ဂ)	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Public Co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. (သို့) 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Private Co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.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(သို့) 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Corporation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အပေါ် သိသာ ထင်ရှားသည့် သြဇာလွှမ်းမိုးမှု (သို့) ထိန်းချုပ်ဆောင်မှုကို အမှန်တကယ် ကျင့်သုံးသူ (သို့) ကျင့်သုံးပိုင်ခွင့်ရှိသူ။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b="1" smtClean="0">
                <a:solidFill>
                  <a:srgbClr val="002060"/>
                </a:solidFill>
              </a:rPr>
              <a:t>34</a:t>
            </a:fld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103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828800"/>
            <a:ext cx="8763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50" indent="-857250" algn="just">
              <a:lnSpc>
                <a:spcPct val="20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(က)	ပိုင်ဆိုင်မှုအကျိုးအမြတ် (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Ownership Interest)</a:t>
            </a:r>
          </a:p>
          <a:p>
            <a:pPr marL="857250" indent="-857250" algn="just">
              <a:lnSpc>
                <a:spcPct val="200000"/>
              </a:lnSpc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ခ)	မဲပေးခွင့်အခွင့်အရေး (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Voting Right)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သို့မဟုတ် </a:t>
            </a:r>
          </a:p>
          <a:p>
            <a:pPr marL="857250" indent="-857250" algn="just">
              <a:lnSpc>
                <a:spcPct val="20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(ဂ)	ဒါရိုက်တာအဖွဲ့ဝင် အမည်စာရင်းတင်သွင်းခြင်း (သို့) အမည်စာရင်းမှ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ပယ်ဖျက်ခြင်းပြုနိုင်ခွင့်။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ရာခိုင်နှုန်းသတ်မှတ်ချက်၏အကျုံးဝင်မှု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35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070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696248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7030A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အကျိုးခံစားခွင</a:t>
            </a:r>
            <a:r>
              <a:rPr lang="en-US" altLang="en-US" sz="2800" b="1" dirty="0">
                <a:solidFill>
                  <a:srgbClr val="7030A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့်</a:t>
            </a:r>
            <a:r>
              <a:rPr lang="en-US" altLang="en-US" sz="2800" b="1" dirty="0" err="1">
                <a:solidFill>
                  <a:srgbClr val="7030A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ရှိသူပိုင်ရှင်ဆိုသည်မှာ</a:t>
            </a:r>
            <a:r>
              <a:rPr lang="en-US" altLang="en-US" sz="2800" b="1" dirty="0">
                <a:solidFill>
                  <a:srgbClr val="7030A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5377" y="4953002"/>
            <a:ext cx="2286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3924" y="3429002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COMPANY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6831" y="3451327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COMPANY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2286004"/>
            <a:ext cx="13781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Mr. 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7839" y="2286000"/>
            <a:ext cx="13781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Ms. 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958" y="2286004"/>
            <a:ext cx="137554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Mr. 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6831" y="2286004"/>
            <a:ext cx="13781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Ms.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593" y="2286001"/>
            <a:ext cx="13781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Mr. X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716924" y="4572002"/>
            <a:ext cx="2762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2716924" y="4259999"/>
            <a:ext cx="0" cy="31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79831" y="4282324"/>
            <a:ext cx="0" cy="28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98377" y="457200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6" idx="0"/>
          </p:cNvCxnSpPr>
          <p:nvPr/>
        </p:nvCxnSpPr>
        <p:spPr>
          <a:xfrm>
            <a:off x="1164677" y="2971802"/>
            <a:ext cx="1552247" cy="457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1164677" y="2747666"/>
            <a:ext cx="1" cy="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2"/>
          </p:cNvCxnSpPr>
          <p:nvPr/>
        </p:nvCxnSpPr>
        <p:spPr>
          <a:xfrm>
            <a:off x="2716924" y="2747665"/>
            <a:ext cx="0" cy="224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48" name="Elbow Connector 104447"/>
          <p:cNvCxnSpPr>
            <a:stCxn id="7" idx="0"/>
          </p:cNvCxnSpPr>
          <p:nvPr/>
        </p:nvCxnSpPr>
        <p:spPr>
          <a:xfrm rot="5400000" flipH="1" flipV="1">
            <a:off x="6540395" y="1987439"/>
            <a:ext cx="403325" cy="25244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50" name="Straight Connector 104449"/>
          <p:cNvCxnSpPr>
            <a:stCxn id="8" idx="2"/>
          </p:cNvCxnSpPr>
          <p:nvPr/>
        </p:nvCxnSpPr>
        <p:spPr>
          <a:xfrm>
            <a:off x="8004284" y="2747669"/>
            <a:ext cx="0" cy="30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18043" y="2747668"/>
            <a:ext cx="0" cy="30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86400" y="2747665"/>
            <a:ext cx="0" cy="30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44157" y="4583670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50%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74023" y="4560279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50%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1776" y="2971802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60%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83847" y="2828558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40%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0" y="2782894"/>
            <a:ext cx="7968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33.33%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19635" y="2987134"/>
            <a:ext cx="7968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33.33%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05876" y="3000793"/>
            <a:ext cx="7968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33.33%</a:t>
            </a:r>
          </a:p>
        </p:txBody>
      </p:sp>
    </p:spTree>
    <p:extLst>
      <p:ext uri="{BB962C8B-B14F-4D97-AF65-F5344CB8AC3E}">
        <p14:creationId xmlns:p14="http://schemas.microsoft.com/office/powerpoint/2010/main" val="375362575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416561"/>
            <a:ext cx="8763000" cy="55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၁၅-၁၁-၂၀၁၉ ရက်စွဲပါ ညွှန်ကြားချက်အမှတ် (၁၇/၂၀၁၉)၊</a:t>
            </a:r>
          </a:p>
          <a:p>
            <a:pPr marL="463550" indent="-463550"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To enhance transparency and accountability of BO of legal person and legal arrangement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မြန်မာနိုင်ငံအတွင်းဖွဲ့စည်းထားသည့် ကုမ္ပဏီများ၊ စီးပွားရးဆိုင်ရာ အဖွဲ့အစည်းများ အားလုံးလိုက်နာရန်၊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BO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ဆိုင်ရာသတင်းအချက်အလက်များ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ပြုစုထားရှိရန်၊ နောက်ဆုံးအခြေအနေနှင့် အညီဖြစ်စေရန် နှင့်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DICA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နှင့်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IRD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သို့အချိန်နှင့်တစ်ပြေးညီတင်ပြရန်၊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DICA website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တွင် အွန်လိုင်းပုံစံဖြင့်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BO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ဆိုင်ရာအချက်အလက်များတင်ပြရန်၊ 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BO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နှင့်ပတ်သက်၍သက်ဆိုင်ရာအာဏာပိုင်များနှင့်အပြည့်အဝပူးပေါင်းရန်၊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ကုမ္ပဏီဖျက်သိမ်းပြီးနောက် (၅)နှစ်ကြာထိထိန်းသိမ်းထားရှိရန်၊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ပျက်ကွက်ပါက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AML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ဥပဒေနှင့်အညီ အရေးယူရန်၊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၁-၁-၂၀၂၀ ရက်နေ့မှ စတင်အာဏာသက်ဝင်သည်။ 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DICA 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မူရင်းပိုင်ရှင်ဆိုင်ရာသတင်းအချက်အလက်များ ထုတ်ဖော်ပြောကြားရေးညွှန်ကြားချက်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37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2414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676400"/>
            <a:ext cx="8763000" cy="5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DICA 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မူရင်းပိုင်ရှင်ဆိုင်ရာသတင်းအချက်အလက်များ ထုတ်ဖော်ပြောကြားရေးညွှန်ကြားချက်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38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105835"/>
            <a:ext cx="86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 action="ppaction://hlinkfile"/>
              </a:rPr>
              <a:t>DICA BO Decleration.pdf</a:t>
            </a:r>
            <a:endParaRPr lang="my-MM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3615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မှတ်တမ်းများသိမ်းဆည်းခြင်း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(Record Keeping)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23 &amp; FATF Recommendation 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2008" y="1458248"/>
            <a:ext cx="884628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Self-laundering </a:t>
            </a:r>
          </a:p>
          <a:p>
            <a:pPr marL="742950" lvl="1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ငွေကြေးခဝါချမှုဆိုင်ရာ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မူလပြစ်မှုကို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ကျူးလွန်သူက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ကိုယ်တိုင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်)က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Third party money laundering </a:t>
            </a:r>
          </a:p>
          <a:p>
            <a:pPr marL="742950" lvl="1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ငွေကြေးခဝါချမှုဆိုင်ရာမူလပြစ်မှုကို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ကျူးလွန်ရာတွင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ပါဝင်ခြင်းမရှိသူက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Professional Money Launderer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, </a:t>
            </a:r>
          </a:p>
          <a:p>
            <a:pPr marL="742950" lvl="1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Third party money laundering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အမျိုးအစားတွင်ပါဝင်ပြီး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အခကြေးငွေ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အတွက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ငွေကြေးခဝါချခြင်းကိုဆောင်ရွက်ပေးသည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လူပုဂ္ဂိုလ်များ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အဖွဲ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အစည်းများနှင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ဂိုဏ်းအုပ်စုများကိုဆိုလိုသည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်။ 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76136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ငွေကြေးခဝါချသူအမျိုးအစား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90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1219200"/>
            <a:ext cx="8991600" cy="60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အောက်ဖော်ပြပါမှတ်တမ်းများကို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၅နှစ်အထိ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စနစ်တကျထိန်းသိမ်းထားရှိရန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Customer (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BO ၏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ငွေစာရင်း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စာအဆက်အသွယ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 ID/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CDDမှတ်တမ်းများ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ပြည်တွင်း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ပြည်ပ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ငွေကြေးလ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ဲပြောင်းဆောင်ရွက်မှုများ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လွှ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ဲပြောင်းရန်အားထုတ်မှုများ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CTR/ TTR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STR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မှတ်တမ်းများ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 Assessment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ဆောင်ရွက်မှုဆိုင်ရာမှတ်တမ်းများ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ပြစ်မှုကြောင်းအရ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တရားစွဲဆိုရာတွင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သက်သေခံအဖြစ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တည်ဆောက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နိုင်သည်အထိ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လုံလောက်ပြည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စုံမှုရှိစေရန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ပြည်တွင်းအာဏာပိုင်များက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လုပ်ပိုင်ခွင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အညီ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တောင်းခံလာပါက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အလျင်အမြန်ပေးအပ်နိုင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1147763" lvl="1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my-MM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452735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မှတ်တမ်းသိမ်းဆည်းခြင်း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1518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နိုင်ငံရေးအရ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သြဇာတိက္ကမရှိသူများ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(Politically Exposed Persons-PEP)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22 &amp; FATF Recommendation 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8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320366"/>
            <a:ext cx="8606642" cy="563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Foreign PEPs(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နိုင်ငံခြားသြဇာတိက္ကမရှိသူ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Domestic PEPs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ပြည်တွင်းသြဇာတိက္ကမရှိသူ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Persons who are or have been entrusted with a prominent function by an international organization (International PEPs)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နိုင်ငံတကာအဖွဲ့အစည်းများတွင်အရေးပါသောတာဝန်ကို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အပ်နှင်းခံထားရ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သူ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en-US" sz="2200" i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200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family members or close associates of all types of PEP. (PEP </a:t>
            </a:r>
            <a:r>
              <a:rPr lang="en-US" sz="2200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အမျိုးအစားအားလုံးတို</a:t>
            </a:r>
            <a:r>
              <a:rPr lang="en-US" sz="2200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့၏</a:t>
            </a:r>
            <a:r>
              <a:rPr lang="en-US" sz="2200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မိသားစုဝင်များ</a:t>
            </a:r>
            <a:r>
              <a:rPr lang="en-US" sz="2200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ရင်းနှီးသည</a:t>
            </a:r>
            <a:r>
              <a:rPr lang="en-US" sz="2200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မိတ်ဆွေများ</a:t>
            </a:r>
            <a:r>
              <a:rPr lang="en-US" sz="2200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2200" i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200" b="1" dirty="0">
                <a:solidFill>
                  <a:srgbClr val="002060"/>
                </a:solidFill>
              </a:rPr>
              <a:t>not intended to cover middle ranking or more junior individuals</a:t>
            </a: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Politically Exposed Persons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3661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320366"/>
            <a:ext cx="8606642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နိုင်ငံခြားတိုင်းပြည်တွင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အရေးပါသည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အများပြည်သူဆိုင်ရာ</a:t>
            </a:r>
            <a:r>
              <a:rPr lang="my-MM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လုပ်ငန်းတာဝန်ကို</a:t>
            </a:r>
            <a:r>
              <a:rPr lang="my-MM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အပ်နှံခြင်းခံထားရသူ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-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Heads of State or of government, senior politicians, senior government, judicial or military officials, senior executives of state owned corporations, important political party officials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်/Customer 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သည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PEP 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ဟုတ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်/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မဟုတ်ဆုံးဖြတ်နိုင်ရန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Risk Management System 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ထားရှိရန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စီးပွားဆက်ဆံမှုမထူထောင်မီ</a:t>
            </a:r>
            <a:r>
              <a:rPr lang="en-US" sz="21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Senior Management၏ </a:t>
            </a:r>
            <a:r>
              <a:rPr lang="en-US" sz="21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အတည်ပြုချက်ယူရန</a:t>
            </a:r>
            <a:r>
              <a:rPr lang="en-US" sz="21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PEPဖြစ်ကြောင်းသတ်မှတ်ခံရသည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Customer/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်၏ Source of Funds/ 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Wealthကိုသိရှိနိုင်ရေးသင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လျော်သည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ဆောင်ရွက်မှုများပြုလုပ်ထားရန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စီးပွားဆက်ဆံဆောင်ရွက်မှုကို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စဉ်ဆက်မပြတ်စောင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ကြည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ရန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Foreign PEPs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271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606642" cy="570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တိုင်းပြည်အတွင်း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အရေးပါသည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အများပြည်သူဆိုင်ရာ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လုပ်ငန်းတာဝန်ကို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အပ်နှံခြင်းခံထားရသူ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-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Heads of State or of government, senior politicians, senior government, judicial or military officials, senior executives of state owned corporations, important political party officials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်/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Customerသည်PEPဟုတ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</a:t>
            </a: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မဟုတ်ဆုံးဖြတ်နိုင်ရန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သင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လျော်သည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 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ဆောင်ရွက်မှုများပြုလုပ်ထားရှိရန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1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စီးပွားဆက်ဆံဆောင်ရွက်မှုသည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Risk 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မြင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100" b="1" i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မားပါက</a:t>
            </a:r>
            <a:r>
              <a:rPr lang="en-US" sz="2100" b="1" i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-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စီးပွားဆက်ဆံမှု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မထူထောင်မီ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Senior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Management၏အတည်ပြုချက်ယူရန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PEPဖြစ်ကြောင်းသတ်မှတ်ခံရသည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Customer/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်၏ Source of Funds/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Wealthကို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သိရှိနိုင်ရေးသင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လျော်သည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ဆောင်ရွက်မှုများပြုလုပ်ထားရန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စီးပွားဆက်ဆံဆောင်ရွက်မှုကို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စဉ်ဆက်မပြတ်စောင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ကြည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ရန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Domestic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International PEPs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0164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498152"/>
            <a:ext cx="8606642" cy="496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my-MM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အသက်အာမခံပေါ်လစီ၏ 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အကျိုးဆက်ခံခွင့်ရှိသူများ နှင့်/သို့မဟုတ် အဆိုပါ အကျိုးဆက်ခံခွင့်ရှိသူများ၏ မူရင်းပိုင်ရှင် သည် 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PEP </a:t>
            </a:r>
            <a:r>
              <a:rPr lang="my-MM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များ ဟုတ်/မဟုတ် ဆုံးဖြတ်နိုင်ရန် လိုအပ်သောဆောင်ရွက်မှုများထားရှိရန်၊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my-MM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ပုံမှန် 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CDD</a:t>
            </a:r>
            <a:r>
              <a:rPr lang="my-MM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ဆောင်ရွက်ချက်များအပြင် ဆုံးရှုံးနိုင်ခြေအန္တရာယ်အဆင့်မြင့်မား  ကြောင်း တွေ့ရှိရပါက</a:t>
            </a:r>
            <a:r>
              <a:rPr lang="en-US" sz="21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-</a:t>
            </a:r>
            <a:endParaRPr lang="my-MM" sz="21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အာမခံငွေထုတ်မပေးမီ အကြီးတန်းစီမံခန့်ခွဲသူထံ တင်ပြရန်၊</a:t>
            </a:r>
          </a:p>
          <a:p>
            <a:pPr marL="914400" lvl="1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အဆိုပါ အာမခံပေါ်လစီကိုင်ဆောင်သူနှင့် စီးပွားဆက်ဆံဆောင်ရွက်မှုအလုံးစုံအပေါ် တိုးမြှင့် စိစစ်မှုများပြုလုပ်ရန်၊</a:t>
            </a:r>
          </a:p>
          <a:p>
            <a:pPr marL="914400" lvl="1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သံသယဖြစ်ဖွယ်လွှဲပြောင်းဆောင်ရွက်မှုသတင်းပို့ချက်အနေဖြင့် 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FIU 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သို့တင်ပြရေး သုံးသပ်ရန်၊</a:t>
            </a:r>
            <a:endParaRPr lang="en-US" sz="18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PEPs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ဆိုင်ရာ အသက်အာမခံနှင့်ပတ်သက်၍ သတိပြုရန်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7126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နည်းပညာအသစ်များ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(New Technologies)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25 &amp; FATF Recommendation 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8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8606642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4863" indent="-46355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အသစ်တီထွင်ထားသည့် ထုတ်ကုန်၊ ဝန်ဆောင်မှု၊ စီးပွားရေးလုပ်ငန်း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/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လုပ်နည်း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ဝန်ဆောင်မှုပေးအပ်သည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နည်းလမ်းအသစ်များ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နည်းပညာများ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ဆက်နွယ်သော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ML/FT Risk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-</a:t>
            </a:r>
          </a:p>
          <a:p>
            <a:pPr marL="1255713" lvl="1" indent="-463550" algn="just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ဖော်ထုတ်ခြင်း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1255713" lvl="1" indent="-463550" algn="just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အကဲဖြတ်ခြင်း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1255713" lvl="1" indent="-463550" algn="just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စီမံခန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ခွဲခြင်းနှင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</a:p>
          <a:p>
            <a:pPr marL="1255713" lvl="1" indent="-463550" algn="just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လျော့ပါးသက်သာအောင်ဆောင်ရွက်ခြင်း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နည်းပညာအသစ်များ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1316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ဆက်သွယ်ဆောင်ရွက်သူအပေ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ါ်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အလေးထားစိစစ်ခြင်းလုပ်ငန်းစဉ်ကို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ကြားခံပုဂ္ဂိုလ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အပေ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ါ်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အားထား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၍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ဆောင်ရွက်ခြင်း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(Reliance on Third Parties)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24 &amp; FATF Recommendation 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2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30579" y="1457742"/>
            <a:ext cx="876102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အောက်ပါတို့ကိုဆောင်ရွက်နိုင်စွမ်းရှိသောကြားခံပုဂ္ဂိုလ်ကို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အားထား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၍ CDD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ဆောင်ရွက်နိုင်ပါသည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သို့ရာတွင် အလုံးစုံတာဝန်ရှိမှုသည်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မူရင်းအဖွဲ့အစည်းတွင်ကျရောက်သည်။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CDD </a:t>
            </a:r>
            <a:r>
              <a:rPr lang="my-MM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အား ကြားခံ လူပုဂ္ဂိုလ်/အဖွဲ့အစည်းကိုဆောင်ရွက်စေခြင်း</a:t>
            </a:r>
            <a:endParaRPr lang="en-US" altLang="en-US" sz="26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49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021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05892" y="1935540"/>
            <a:ext cx="8846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indent="-627063" algn="just">
              <a:lnSpc>
                <a:spcPct val="200000"/>
              </a:lnSpc>
              <a:buFont typeface="+mj-lt"/>
              <a:buAutoNum type="arabicParenR"/>
            </a:pPr>
            <a:r>
              <a:rPr lang="en-US" sz="24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တိုက်ရိုက်ပါဝင်ပတ်သက်ခြင်း</a:t>
            </a:r>
            <a:r>
              <a:rPr lang="en-US" sz="24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(Direct involvement)၊</a:t>
            </a:r>
          </a:p>
          <a:p>
            <a:pPr marL="914400" indent="-627063" algn="just">
              <a:lnSpc>
                <a:spcPct val="200000"/>
              </a:lnSpc>
              <a:buFont typeface="+mj-lt"/>
              <a:buAutoNum type="arabicParenR"/>
            </a:pPr>
            <a:r>
              <a:rPr lang="en-US" sz="2400" dirty="0" err="1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အလွဲသုံးစားပြုခံရခြင်း</a:t>
            </a:r>
            <a:r>
              <a:rPr lang="en-US" sz="2400" dirty="0">
                <a:solidFill>
                  <a:srgbClr val="002060"/>
                </a:solidFill>
                <a:latin typeface="Pyidaungsu" pitchFamily="34" charset="0"/>
                <a:ea typeface="Myanmar3" panose="02020603050405020304" pitchFamily="18" charset="0"/>
                <a:cs typeface="Pyidaungsu" pitchFamily="34" charset="0"/>
              </a:rPr>
              <a:t> (Being Exploited)။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76136" y="367605"/>
            <a:ext cx="8305800" cy="12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Money Laundering &amp; Financing of Terrorism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များနှင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သတင်းပို့အဖွဲ့အစည်းတို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ပတ်သက်နိုင</a:t>
            </a:r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်မှု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9897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အဖွဲ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</a:t>
            </a:r>
            <a:r>
              <a:rPr lang="my-MM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စည်းအတွင်း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ထိန်းချုပ်ဆောင်ရွက်မှုများနှင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နိုင်ငံရပ်ခြား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ရုံးခွဲများ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လက်အောက်ခံလုပ်ငန်းများ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(INTERNAL CONTROLS AND FOREIGN BRANCHES AND SUBSIDIARIES)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28, AMLRs  &amp; FATF Recommendation 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35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752600"/>
            <a:ext cx="868284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7663" algn="just">
              <a:lnSpc>
                <a:spcPct val="200000"/>
              </a:lnSpc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AML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ဥပဒေပါပြဋ္ဌာန်းချက်များကိုလိုက်နာဆောင်ရွက်ရန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နှင့်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ဖော်ထုတ်ရရှိ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Riskများကို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ထိရောက်စွာစီမံခန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အတွက်-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ဌာနတွင်း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အစီအစဉ်များ</a:t>
            </a:r>
            <a:r>
              <a:rPr lang="en-US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မူဝါဒများ</a:t>
            </a:r>
            <a:r>
              <a:rPr lang="en-US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လုပ်ထုံးလုပ်နည်းများ</a:t>
            </a:r>
            <a:endParaRPr lang="my-MM" altLang="en-US" sz="22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1477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ပြဋ္ဌာန်းခြင်း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စွက်ခြင်း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အကောင်အထည်ဖော်ခြင်း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စောင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စစ်ဆေးခြင်းများ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446038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အဖွဲ့အစည်းအတွင်း ထိန်းချုပ်ဆောင်ရွက်မှုများနှင့် နိုင်ငံရပ်ခြား ရုံးခွဲများ၊ လက်အော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519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709440"/>
            <a:ext cx="8682842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7525" indent="-51752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အဆိုပါမူဝါဒနှင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ကြီးကြပ်ထိန်းသိမ်းမှုများတွင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အောက်ပါတို့ပါဝင်ရန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်-</a:t>
            </a: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CDD/EDD</a:t>
            </a: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, 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Transaction Monitoring, Reporting, Record Keeping </a:t>
            </a:r>
            <a:endParaRPr lang="my-MM" altLang="en-US" sz="20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ဝန်ထမ်းစိစစ်၊ ရွေးချယ်၊ ခန့်ထားခြင်းနှင့် လေ့ကျင့်ရေး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အစီအစဉ်များ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AML/CFT </a:t>
            </a: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လိုက်နာမှုထိရောက်ခြင်း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မရှိ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စစ်ဆေးသည့် လွတ်လပ်သော စစ်ဆေးရေး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လုပ်ငန်းစဉ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sz="2000" b="1" i="1" dirty="0"/>
              <a:t>independent audit function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)</a:t>
            </a: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 &amp; Risk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ဆိုင်ရာ သတင်းအချက်အလက်ဖလှယ်ခြင်းလုပ်ငန်းစဉ်၊</a:t>
            </a:r>
          </a:p>
          <a:p>
            <a:pPr marL="573088" lvl="1" indent="-573088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နိုင်ငံရပ်ခြားလုပ်ငန်းခွဲများ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အများစုပိုင်ဆိုင်မှုရှိသည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လက်အောက်ခံလုပ်ငန်းခွဲများ</a:t>
            </a: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အပါအဝင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လုပ်ငန်းအုပ်စုလိုက်ကျယ်ပြန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စွာ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လိုက်နာကျင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သုံး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စေရန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627063" lvl="1" indent="-342900" algn="just">
              <a:lnSpc>
                <a:spcPct val="200000"/>
              </a:lnSpc>
              <a:buFont typeface="Arial" pitchFamily="34" charset="0"/>
              <a:buChar char="•"/>
            </a:pPr>
            <a:endParaRPr lang="en-US" altLang="en-US" sz="20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200000"/>
              </a:lnSpc>
              <a:buFont typeface="Arial" pitchFamily="34" charset="0"/>
              <a:buChar char="•"/>
            </a:pP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အဖွဲ့အစည်းအတွင်း ထိန်းချုပ်ဆောင်ရွက်မှုများနှင့် နိုင်ငံရပ်ခြား ရုံးခွဲများ၊ လက်အော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7308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14300" y="1371600"/>
            <a:ext cx="8915400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just">
              <a:lnSpc>
                <a:spcPct val="180000"/>
              </a:lnSpc>
            </a:pPr>
            <a:r>
              <a:rPr lang="en-US" altLang="en-US" sz="20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အကောင်အထည်ဖော်ဆောင်ရွက်ရေးအရာရှိ</a:t>
            </a:r>
            <a:r>
              <a:rPr lang="en-US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(Compliance Officer) </a:t>
            </a:r>
            <a:r>
              <a:rPr lang="en-US" altLang="en-US" sz="20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ခန</a:t>
            </a:r>
            <a:r>
              <a:rPr lang="en-US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အပ်ခြင်း</a:t>
            </a:r>
            <a:endParaRPr lang="en-US" altLang="en-US" sz="20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အကြီးတန်းစီမံခန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ခွဲမှုအဆင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ရှိသော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အကောင်အထည်ဖော်ဆောင်ရွက်ရေး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အရာရှိ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တစ်ဦးခန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ထားရန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လျော်သည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အတွေ့အကြုံနှင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အရည်အချင်းရှိသူကိုခန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အပ်ရန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လွတ်လပ်စွာဆောင်ရွက်နိုင်ခွင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့်၊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အကြီးတန်းစီမံအုပ်ချုပ်သူထံ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တင်ပြခွင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့်၊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သတင်းအချက်အလက်ရယူပိုင်ခွင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စသည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လုပ်ပိုင်ခွင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များအပ်နှင်း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ထားရှိရန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၎င်း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အမည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အရည်အချင်း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လိပ်စာ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ဖုန်းနံပါတ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e-mailတို့ကို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FIU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ကြီးကြပ်ရေးအာဏာပိုင်တို့ထံပေးပို့ရန်နှင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အပြောင်းအလဲရှိကအကြောင်းကြားရန</a:t>
            </a:r>
            <a:r>
              <a:rPr lang="en-US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BOD or Management က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မိမိအဖွဲ့အစည်းနှင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Compliance Officer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လိုက်နာ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​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ဆောင်ရွက်မှုကို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အခါအားလျော်စွာ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ပြန်လည်သုံးသပ်ရန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်။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447675" algn="just">
              <a:lnSpc>
                <a:spcPct val="140000"/>
              </a:lnSpc>
              <a:buFont typeface="Wingdings" pitchFamily="2" charset="2"/>
              <a:buChar char="v"/>
            </a:pP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အဖွဲ့အစည်းအတွင်း ထိန်းချုပ်ဆောင်ရွက်မှုများနှင့် နိုင်ငံရပ်ခြား ရုံးခွဲများ၊ လက်အော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186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689586"/>
            <a:ext cx="84582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just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အကောင်အထည်ဖော်ဆောင်ရွက်ရေးအရာရှိ</a:t>
            </a:r>
            <a:r>
              <a:rPr lang="en-US" altLang="en-US" sz="21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(Compliance Officer) </a:t>
            </a:r>
            <a:r>
              <a:rPr lang="en-US" altLang="en-US" sz="21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ခန</a:t>
            </a:r>
            <a:r>
              <a:rPr lang="en-US" altLang="en-US" sz="21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1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အပ်ခြင်း</a:t>
            </a:r>
            <a:endParaRPr lang="en-US" altLang="en-US" sz="21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Compliance Officer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အောက်ပါတို့ပါဝင်သော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ပုံမှန်အစီရင်ခံစာကို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BOD/Management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ထံတင်ပြရန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်-</a:t>
            </a:r>
          </a:p>
          <a:p>
            <a:pPr marL="1252538" lvl="1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STR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ဖော်ထုတ်တွေ့ရှိမှုများ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ပါဝင်ပတ်သက်မှုများ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AML/CFT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မူဝါဒ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လုပ်ထုံးလုပ်နည်း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စနစ်နှင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ဆောင်ရွက်မှုများအား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Compliance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ဆောင်ရွက်ချက်များ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လွ</a:t>
            </a:r>
            <a:r>
              <a:rPr lang="my-MM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တ်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လပ်သော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စာရင်းစစ်ဆေးမှု၏ရလဒ်များ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FIUနှင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ကြီးကြပ်ရေးအာဏာပိုင်တို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ကွင်းဆင်းစစ်ဆေးချက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(On</a:t>
            </a:r>
            <a:r>
              <a:rPr lang="my-MM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-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site Visit)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ရလဒ်များ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အဖွဲ့အစည်း၏အားနည်းချက်များလျော့ပါးရေးဆောင်ရွက်ချက်များ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အဖွဲ့အစည်းအတွင်း ထိန်းချုပ်ဆောင်ရွက်မှုများနှင့် နိုင်ငံရပ်ခြား ရုံးခွဲများ၊ လက်အော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41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458200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just">
              <a:lnSpc>
                <a:spcPct val="180000"/>
              </a:lnSpc>
            </a:pPr>
            <a:r>
              <a:rPr lang="en-US" altLang="en-US" sz="20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ဝန်ထမ်းရွေးချယ်ခန</a:t>
            </a:r>
            <a:r>
              <a:rPr lang="en-US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ထားခြင်း</a:t>
            </a:r>
            <a:r>
              <a:rPr lang="en-US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ငှားရမ်းခြင်း</a:t>
            </a:r>
            <a:r>
              <a:rPr lang="en-US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(+ AMLR-58)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ဝန်ထမ်းခန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ငှားရမ်းခြင်း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လုပ်ထုံးလုပ်နည်းကို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BOD/Management၏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သဘောတူညီချက်ဖြင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သတ်မှတ်ထားရှိရန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်၊</a:t>
            </a:r>
          </a:p>
          <a:p>
            <a:pPr marL="795338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ဝန်ထမ်းစစ်ဆေးခြင်းလုပ်ထုံးလုပ်နည်းတွင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အောက်ပါတို့ပါဝင်ရန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်-</a:t>
            </a:r>
          </a:p>
          <a:p>
            <a:pPr marL="1252538" lvl="1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လိုအပ်သောက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ျွ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မ်းကျင်မှုအရည်အချင်းမြင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မားစွာရှိခြင်း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လျော်သည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အရည်အချင်းနှင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ဂုဏ်သိက္ခာရှိခြင်း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နောက်ခံဘဏ္ဍာရေးအခြေအနေအပါအဝင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အကျိုးစီးပွား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ပဋိပက္ခဖြစ်မည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အလား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အလာများ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ထည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သွင်းစဉ်စားခြင်း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1252538" lvl="1" indent="-447675"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လိမ်လည်မှု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မရိုးမဖြောင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အလားတူပြစ်မှုတို့ဖြင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တရားစွဲခံရခြင်း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ပြစ်ဒဏ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စီရင်ခံရခြင်းများ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ရှိခဲ့သူကို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ဝန်ထမ်းအဖြစ်ခန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အပ်မှုမပြုခြင်း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အဖွဲ့အစည်းအတွင်း ထိန်းချုပ်ဆောင်ရွက်မှုများနှင့် နိုင်ငံရပ်ခြား ရုံးခွဲများ၊ လက်အော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က်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ခံလုပ်ငန်းများ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794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ဝန်ထမ်းများ၏ ပါဝင်ပတ်သက်နိုင်မှုအခြေအနေများ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 fontScale="92500"/>
          </a:bodyPr>
          <a:lstStyle/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မိမိ၏ကိုယ်ပိုင်ငွေစာရင်းကို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Customer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ငှားရမ်းသုံးစွဲခွင့်ပြုခြင်း၊</a:t>
            </a: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ငွေကြေးလိမ်လည်ထုတ်ယူမှုများတွင် ပူးပေါင်းပါဝင်ခြင်း၊</a:t>
            </a: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သက်သေခံအဖြစ်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ယာယီသိမ်းဆည်းထားသော ငွေကြေးများကိုလိမ်လည် ထုတ်ယူခြင်း၊</a:t>
            </a: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တည်ဆဲဥပဒေပြဋ္ဌာန်းချက်များကို ကျော်လွှားနိုင်ရေးအတွက် အကြံဉာဏ် ပေးခြင်း၊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ချေးငွေလိမ်လည်လျှောက်ထားမှုများတွင် တိကျသေချာစွာစိစစ်မှုမရှိခြင်း (သို့) ပူးပေါင်းပါဝင်ခြင်း၊</a:t>
            </a:r>
          </a:p>
          <a:p>
            <a:pPr marL="682625" indent="-6826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TTR &amp; STR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များကို သတင်းပို့ရန် ပျက်ကွက်ခြင်း၊ ထိ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မ်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ချန်ခြင်း၊</a:t>
            </a:r>
          </a:p>
          <a:p>
            <a:pPr marL="463550" indent="-463550" algn="just">
              <a:spcAft>
                <a:spcPts val="600"/>
              </a:spcAft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88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ဆုံးရှုံးနိုင်ခြေအန္တရာယ်အဆင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မြင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မားသောနိုင်ငံများ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600" b="1" dirty="0"/>
              <a:t>High Risk Countries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31(a) &amp; FATF Recommendation 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9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42900" y="1439882"/>
            <a:ext cx="84582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175" algn="just">
              <a:lnSpc>
                <a:spcPct val="180000"/>
              </a:lnSpc>
            </a:pPr>
            <a:r>
              <a:rPr lang="en-US" altLang="en-US" sz="20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သတင်းပို့အဖွဲ့အစည်းများအနေဖြင</a:t>
            </a:r>
            <a:r>
              <a:rPr lang="en-US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FATF က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သတ်မှတ်တောင်းဆိုသော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နိုင်ငံများမ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ှ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လူပုဂ္ဂိုလ်များ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ကုမ္ပဏီအဖွဲ့အစည်းများ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ငွေရေးကြေးရေးအဖွဲ့အစည်းများနှင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စီးပွားဆက်ဆံဆောင်ရွက်မှုများ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လွှ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ဲပြောင်းဆောင်ရွက်မှုအပေ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 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၎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င်းတို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ဆုံးရှုံးနှိုင်ခြေအန္တရာယ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ရှိမှုအခြေအနေ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ကိုက်ညီသည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</a:p>
          <a:p>
            <a:pPr marL="795338" indent="-447675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အလေးထားစိစစ်မှုတိုးမ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ြှင့်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(Enhanced Due Diligence-EDD)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449282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ဆုံးရှုံးနိုင်ခြေအန္တရာယ်အဆင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မားသောနိုင်ငံများ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351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94458" y="1128765"/>
            <a:ext cx="8797142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80000"/>
              </a:lnSpc>
              <a:buFont typeface="+mj-lt"/>
              <a:buAutoNum type="alphaLcParenR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FATFကAML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CFTအားနည်းသည်ဟုသတ်မှတ်ထားသောနိုင်ငံများအပါအဝင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အုပ်ချုပ်မှု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ဥပဒေစိုးမိုးမှု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စည်းမျဉ်းကြီးကြပ်မှုအားနည်းချက်များရှိသည်ဟု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ယုံကြည်စိတ်ချရသောအရင်းအမြစ်များက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သတ်မှတ်ထားသည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နိုင်ငံများ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57200" indent="-457200" algn="just">
              <a:lnSpc>
                <a:spcPct val="180000"/>
              </a:lnSpc>
              <a:buFont typeface="+mj-lt"/>
              <a:buAutoNum type="alphaLcParenR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အကြမ်းဖက်မှုကိုငွေကြေးထောက်ပံ့ရာ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အရင်းအမြစ်နေရာ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ဖြစ်သည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့)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အကြမ်းဖက်အဖွဲ့အစည်းများနေထိုင်လှုပ်ရှားရန်နေရာဖြစ်သည်ဟုသတ်မှတ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ထားသည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နိုင်ငံနှင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နယ်မြေများ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57200" indent="-457200" algn="just">
              <a:lnSpc>
                <a:spcPct val="180000"/>
              </a:lnSpc>
              <a:buFont typeface="+mj-lt"/>
              <a:buAutoNum type="alphaLcParenR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ဂိုဏ်းဖွဲ့မှုခင်းများ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အဂတိလိုက်စားမှုနှင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အခြားမှုခင်းများ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သိသာထင်ရှားစွာ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ဖြစ်ပွားနေသည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ယုံကြည်စိတ်ချရသော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အရင်းအမြစ်များက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သတ်မှတ်ထား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နိုင်ငံနှင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နယ်မြေများ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Higher Risk Countries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84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551704"/>
            <a:ext cx="8763000" cy="46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တရားမဝင်သောနည်းလမ်းဖြင့်ရရှိသည့်ငွေကြေးနှင့်ပစ္စည်းများ ထိန်းချုပ်ရေး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 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(၁၇-၆-၂၀၀၂)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တရားမဝင်သောနည်းလမ်းဖြင့်ရရှိသည့်ငွေကြေးနှင့်ပစ္စည်းများ ထိန်းချုပ်ရေး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နည်းဥပဒေများ (၅-၁၂-၂၀၀၃)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 (၁၄-၃-၂၀၁၄)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ငွေကြေးခဝါချမှုတိုက်ဖျက်ရေးနည်းဥပဒေများ (၁၁-၉-၂၀၁၅)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​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ဒေ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(၄-၆-၂၀၁၄)</a:t>
            </a:r>
            <a:endParaRPr lang="my-MM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အကြမ်းဖက်မှုကိုငွေကြေးထောက်ပံ့မှုဆိုင်ရာပြစ်မှုများအား တားဆီးနှိမ်နင်းရေးနည်းဥပဒေများ (၁၁-၉-၂၀၁၅)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ငွေကြေးခဝါချမှုနှင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အကြမ်းဖက်မှုကိုငွေကြေးထောက်ပံ့မှု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တိုက်ဖျက်ရေးဆိုင်ရာ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ဥပဒေနှင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နည်းဥပဒေများ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261877"/>
            <a:ext cx="1714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729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449936"/>
            <a:ext cx="8606642" cy="58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200000"/>
              </a:lnSpc>
              <a:buFont typeface="+mj-lt"/>
              <a:buAutoNum type="alphaLcParenR" startAt="4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ကုလသမဂ္ဂကဲ့သို့သော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နိုင်ငံတကာအဖွဲ့အစည်းများက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အရေးယူထားသည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့်၊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ကုန်သွယ်မှုပိတ်ပင်ထားသည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့)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အလားတူအရေးယူမှုများချမှတ်ထား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နိုင်ငံများ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lphaLcParenR" startAt="4"/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မူရင်းပိုင်ရှင်ဆိုင်ရာသတင်းအချက်အလက်များကို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အာဏာပိုင်တို့ထံပေးအပ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ရေးအတွက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ပူးပေါင်းဆောင်ရွက်မှုမရှိသောနိုင်ငံများဖြစ်သည်ဟု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ယုံကြည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စိတ်ချရသောအရင်းအမြစ်များက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သတ်မှတ်ထားသည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eg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-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ME reports/ Basel AML Index Reports, EITI Reports)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 startAt="4"/>
            </a:pP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 startAt="4"/>
            </a:pP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833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Higher Risk Countries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63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High-Risk Jurisdictions subject to a Call for 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3294" r="13097" b="6214"/>
          <a:stretch/>
        </p:blipFill>
        <p:spPr bwMode="auto">
          <a:xfrm>
            <a:off x="-69273" y="1541447"/>
            <a:ext cx="9213273" cy="531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7586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2888" y="3048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Jurisdictions under Increased Monitoring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2897" r="12431" b="51326"/>
          <a:stretch/>
        </p:blipFill>
        <p:spPr bwMode="auto">
          <a:xfrm>
            <a:off x="227602" y="1295400"/>
            <a:ext cx="868879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8503" r="16610" b="7293"/>
          <a:stretch/>
        </p:blipFill>
        <p:spPr bwMode="auto">
          <a:xfrm>
            <a:off x="272052" y="2379518"/>
            <a:ext cx="8651273" cy="432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73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သံသယဖြစ်ဖွယ်လ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ွှ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ဲပြောင်းဆောင်ရွက်မှုများ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(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သတင်းပို့ရန်သတ်မှတ်ထားသည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ပမာဏထက်ကျော်လွန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သောလ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ွှ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ဲပြောင်းဆောင်ရွက်မှုများ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သတင်းပို့ရန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600" b="1" dirty="0"/>
              <a:t>Suspicious Transaction Reporting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32 &amp; FATF Recommendation 21, INTERPRETIVE NOTE TO RECOMMENDATION 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47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2345" y="1371600"/>
            <a:ext cx="8991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သတင်းပို့ရန်သတ်မှတ်ထားသော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ပမာဏထက်ကျော်လွန်သည</a:t>
            </a:r>
            <a:r>
              <a:rPr lang="en-US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လွှ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ဲပြောင်းဆောင်ရွက်မှုများ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(Threshold Transaction Reporting-TTR)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ပစ္စည်းတစ်ရပ်ရပ်သည်အောက်ပါတို့နှင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ဆက်နွယ်သည်ဟု</a:t>
            </a:r>
            <a:r>
              <a:rPr lang="en-US" altLang="en-US" sz="21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သံသယရှိလ</a:t>
            </a:r>
            <a:r>
              <a:rPr lang="en-US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ျှင်</a:t>
            </a: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တရားမဝင်သောနည်းလမ်းဖြင</a:t>
            </a:r>
            <a:r>
              <a:rPr lang="en-US" altLang="en-US" sz="21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100" b="1" i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ရရှိမှု</a:t>
            </a:r>
            <a:endParaRPr lang="en-US" altLang="en-US" sz="2100" b="1" i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အကြမ်းဖက်မှုကိုငွေကြေးထောက်ပံ့မှု</a:t>
            </a:r>
            <a:endParaRPr lang="en-US" altLang="en-US" sz="21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အကြမ်းဖက်မှုကိုငွေကြေးထောက်ပံ့မှုဖြစ်စေရန</a:t>
            </a:r>
            <a:r>
              <a:rPr lang="en-US" altLang="en-US" sz="21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အားထုတ်မှု</a:t>
            </a:r>
            <a:endParaRPr lang="en-US" altLang="en-US" sz="21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355937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သတင်းပို့ရန်တာဝန်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71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2008" y="2056686"/>
            <a:ext cx="884628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ဤဥပဒေနှင့် သက်ဆိုင်သော ပြစ်မှုတစ်ရပ်ရပ်ကို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-</a:t>
            </a:r>
          </a:p>
          <a:p>
            <a:pPr marL="795338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ကျူးလွန်ရာမှဖြစ်စေ၊ 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ယင်းပြစ်မှုတစ်ရပ်ရပ်ကျူးလွန်ခြင်းနှင့်စပ်ဆိုင်သော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ပြုလုပ်မှု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ပျက်ကွက်မှုမှ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 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795338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တိုက်ရိုက်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သွယ်ဝိုက်ရရှိသော 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252538" lvl="1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ငွေကြေးနှင့်ပစ္စည်းများ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  <a:p>
            <a:pPr marL="1252538" lvl="1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အဆိုပါ ငွေကြေးနှင့် ပစ္စည်းများကိုအ‌ခြေခံ၍ ဖြစ်ထွန်းလာသော ငွေကြေး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ပစ္စည်းများနှင့် အကျိုးအမြတ်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252538" lvl="1" indent="-3444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အခြားပစ္စည်းအဖြစ်ဖြစ်စေ၊ စီးပွားရေးလုပ်ငန်းအဖြစ်ဖြစ်စေ လွှဲပြောင်းခြင်း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ပြောင်းလဲခြင်း ပြုလုပ်ထားသည့် ငွေကြေး သို့မဟုတ် ပစ္စည်းများ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24543" y="446038"/>
            <a:ext cx="83058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တရားမဝင်သောနည်းလမ်းဖြင့်ရရှိသည့် ငွေကြေးနှင့်ပစ္စည်းများ ဆိုသည်မှာ 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(Proceeds of Crime-POC)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60863"/>
            <a:ext cx="2057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800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152400" y="1676400"/>
            <a:ext cx="8763000" cy="489364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ငွေကြေးခဝါချမှုတိုက်ဖျက်ရေးဥပဒေ ပုဒ်မ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၅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endParaRPr lang="en-US" sz="2000" dirty="0">
              <a:solidFill>
                <a:srgbClr val="002060"/>
              </a:solidFill>
              <a:latin typeface="Pyidaungsu" pitchFamily="34" charset="0"/>
              <a:ea typeface="Calibri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၁။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ဂိုဏ်းဖွဲ့ကျူးလွန်သည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၊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၂။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ကလေးသူငယ်များအား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လိင်ပိုင်းဆိုင်ရာအမြတ်ထုတ်မှုအပါအဝင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လိင်ပိုင်းဆိုင်ရာအမြတ်ထုတ်မှုနှင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၊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၃။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ဉာဏပစ္စည်းဆိုင်ရာ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မူပိုင်ခွင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ထိပါးမှုနှင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၊ (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ဉာဏပစ္စည်းဆိုင်ရာ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)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၄။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သဘာဝပတ်ဝန်းကျင်ဆိုင်ရာထိခိုက်နစ်နာသည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၅။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အခွန်တိမ်းရှောင်မှုနှင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အခြားအခွန်ဆိုင်ရာမှုခင်းများနှင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၆။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ပင်လယ်ဓားပြမှုနှင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၇။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အကြမ်းဖက်မှုဆိုင်ရာပြစ်မှုများ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690563" algn="l"/>
              </a:tabLs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၈။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သတင်းအချက်အလက်ကိုဦးစွာသိရှိနိုင်သူက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တရားမဝင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အကျိုးအမြတ်ရရှိရေး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အတွက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ဆောင်ရွက်ခြင်းနှင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စျေးကွက်ထိန်းချုပ်ရန်ပြုလုပ်ခြင်းဆိုင်ရာပြစ်မှုများ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070" y="228600"/>
            <a:ext cx="8610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ငွေကြေးခဝါချမှုနှင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သက်ဆိုင်သည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ပြစ်မှုများ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(Predicate Offences) (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ဥပဒေနှင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သက်ဆိုင်သည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ပြစ်မှုများ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9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152400" y="1333128"/>
            <a:ext cx="8763000" cy="563231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9113" lvl="0" indent="-40957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၉။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အနည်းဆုံး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ထောင်ဒဏ်တစ်နှစ်နှင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အထက်ပြစ်ဒဏ်ထိုက်သည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ပြစ်မှုကိုကျူးလွန်ခြင်း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519113" lvl="0" indent="-40957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၁၀။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ဤဥပဒေနှင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သက်ဆိုင်သည်ဟု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ပြည်ထောင်စုအစိုးရအဖွဲ့က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အမိန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ကြော်ငြာစာ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ထုတ်ပြန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်၍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အခါအားလျော်စွာ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သတ်မှတ်သည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ပြစ်မှုများ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ea typeface="Calibri" pitchFamily="34" charset="0"/>
              <a:cs typeface="Pyidaungsu" pitchFamily="34" charset="0"/>
            </a:endParaRPr>
          </a:p>
          <a:p>
            <a:pPr marL="519113" lvl="0" indent="-409575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၁၁။	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ဤဥပဒေနှင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သက်ဆိုင်သည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ပြစ်မှုတစ်ရပ်ရပ်ကို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ကျူးလွန်ခြင်း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ကျူးလွန်ရန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အားထုတ်ခြင်း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့)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ကျူးလွန်ရန်အကြံဖြင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စီစဉ်ဆောင်ရွက်ခြင်းကို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ပြုလုပ်မှုဖြင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သော်လည်းကောင်း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ပျက်ကွက်မှုဖြင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သော်လည်းကောင်း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ပူးပေါင်းပါဝင်ခြင်း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အကူအညီပေးခြင်း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ပံ့ပိုးခြင်း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အထောက်အပံ့ပေးခြင်း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စီမံခန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ခွဲခြင်း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အကြံဉာဏ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ပေးခြင်း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ဂိုဏ်းအဖွဲ့ဝင်ဖြစ်ခြင်းနှင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အခြားတစ်နည်းနည်းဖြင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ဆက်စပ်ပတ်သက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သည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070" y="228600"/>
            <a:ext cx="8610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ငွေကြေးခဝါချမှုနှင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သက်ဆိုင်သည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ပြစ်မှုများ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(Predicate Offences) (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ဥပဒေနှင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သက်ဆိုင်သည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ပြစ်မှုများ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218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260070" y="1188012"/>
            <a:ext cx="8585180" cy="57461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	၁။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အကြမ်းဖက်မှုအပေ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ါ်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ငွေကြေးထောက်ပံ့ခြင်းအပါအဝင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်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ea typeface="Calibri" pitchFamily="34" charset="0"/>
                <a:cs typeface="Pyidaungsu" pitchFamily="34" charset="0"/>
              </a:rPr>
              <a:t>အကြမ်းဖက်မှုများ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ea typeface="Calibri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၂။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လူကုန်ကူးမှုများနှင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လူမှောင်ခိုမှုများ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၃။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မူးယစ်ဆေးဝါးနှင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စိတ်ကိုပြောင်းလဲစေသော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ဆေးဝါးများအား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တရားမဝင်ကုန်ကူးမှုများ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၄။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လက်နက်များတရားမဝင်ကုန်ကူးမှုများ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၅။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ခိုးရာပါနှင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အခြားပစ္စည်းများတရားမဝင်ကုန်ကူးမှုများ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၆။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အဂတိလိုက်စားမှုနှင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လာဘ်ပေးလာဘ်ယူမှုများ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၇။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လိမ်လည်မှုများ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၈။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ငွေကြေးအတုပြုလုပ်မှုများ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၉။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လူသတ်မှုနှင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လူကိုအပြင်းအထန်ထိခိုက်နာကျင်စေသောပြစ်မှုများ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၁၀။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ပြန်ပေးဆွဲမှု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မတရားတားဆီးချုပ်နှောင်မှုနှင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ဓါးစာခံဖမ်းဆီးမှုများ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၁၁။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ဓါးပြမှု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သို့မဟုတ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ခိုးမှု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၁၂။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အကောက်ခွန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်၊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ယစ်မျိုးနှင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အခွန်များဆိုင်ရာအပါအဝင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မှောင်ခိုမှုများ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၁၃။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ခြောက်လှန</a:t>
            </a: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တောင်းယူမှုများ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690563" lvl="0" indent="-690563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233363" algn="l"/>
                <a:tab pos="690563" algn="l"/>
              </a:tabLst>
            </a:pPr>
            <a:r>
              <a:rPr lang="en-US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၁၄။	</a:t>
            </a:r>
            <a:r>
              <a:rPr lang="en-US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အတုပြုလုပ်မှုများ</a:t>
            </a:r>
            <a:endParaRPr lang="en-US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070" y="304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ပြည်ထောင်စုအစိုးရအဖွဲ့က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၃၀-၃-၂၀၁၅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ရက်နေ့တွင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ထပ်မံတိုးချဲ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သတ်မှတ်သည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ငွေကြေးခဝါချမှုဆိုင်ရာမူလပြစ်မှုများ </a:t>
            </a:r>
            <a:endParaRPr lang="en-US" sz="24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08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45312" y="1370886"/>
            <a:ext cx="876300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သတ်မှတ်ပမာဏထက်ကျော်လွန်သောလ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နည်းဥပဒေ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၅၁)-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မြို့ပေ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ဒေသ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(၂၄)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နာရီအတွင်း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ဝေးလံသောအရပ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	   (၃)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ရက်အတွင်း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သံသယဖြစ်ဖွယ်လ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ဲပြောင်းဆောင်ရွက်မှု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နည်းဥပဒေ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၅၀)-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ဆောလျင်စွာ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အမည်မဖော်လိုသော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ငွေစာရင်းများ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နာမည်အစစ်အမှန်မဟုတ်ကြောင်းပေ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ါ်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လွင်သည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ငွေစာရင်းများ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နည်းဥပဒေ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၅၂)</a:t>
            </a:r>
          </a:p>
          <a:p>
            <a:pPr lvl="2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ဆောလျင်စွာ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528935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သတင်းပို့ရမည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အချိန်ကာလသတ်မှတ်ချက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24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87630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အဂတိလိုက်စားမှုတိုက်ဖျက်ရေးဥပဒေ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မူးယစ်ဆေးဝါးနှင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စိတ်ကိုပြောင်းလဲစေသောဆေးဝါးများဆိုင်ရာဥပဒေ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ငွေရေးကြေးရေးအဖွဲ့အစည်းများဥပဒေ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နိုင်ငံခြားသုံးငွေစီမံခန့်ခွဲမှုဥပဒေ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မြန်မာနိုင်ငံတော်ဗဟိုဘဏ်ဥပဒေ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လောင်းကစားဥပဒေ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အာမခံလုပ်ငန်းဥပဒေ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ငွေစုဘဏ်လုပ်ငန်းဥပဒေ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ပို့ကုန်သွင်းကုန်ဥပဒေ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အရေးကြီးကုန်စည်နှင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အခွန်ဆိုင်ရာစီမံအုပ်ချုပ်မှုဥပဒေ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မြန်မာနိုင်ငံကုမ္ပဏီများဥပဒေ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ရာဇသတ်ကြီး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၁၉၅၁ခုနှစ်၊ ရာဇဝတ်ပြင်ဆင်ချက်အက်ဥပဒေ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my-MM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ငွေချေးသက်သေခံလက်မှတ်များ ရောင်းဝယ်ရေးဥပဒေ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အခြားသိရှိသင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823865"/>
            <a:ext cx="1714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08415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935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လျှ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ို့ဝှက်ချက်မပေါက်ကြားရေးနှင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6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ထိန်းသိမ်းထားရှိရေး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en-US" sz="2600" b="1" dirty="0">
                <a:latin typeface="Pyidaungsu" pitchFamily="34" charset="0"/>
                <a:cs typeface="Pyidaungsu" pitchFamily="34" charset="0"/>
              </a:rPr>
              <a:t>TIPPING-OFF AND CONFIDENTIALITY</a:t>
            </a: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b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(AMLL section 59, 66 &amp; FATF Recommendation 21, INTERPRETIVE NOTE TO RECOMMENDATION 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28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01" y="144780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2842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588"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(၂၀၁၄) (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ပုဒ်မ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၆၆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my-MM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7663" algn="just">
              <a:lnSpc>
                <a:spcPct val="150000"/>
              </a:lnSpc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ဗဟိုအဖွဲ့၊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FIU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ကြီးကြပ်ရေးအာဏာပိုင်၊ သတင်းပို့အဖွဲ့အစည်းနှင့် အခြားသက်ဆိုင်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သည့်အဖွဲ့အစည်းများတွင် </a:t>
            </a:r>
          </a:p>
          <a:p>
            <a:pPr marL="1019175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တာဝန်ထမ်းဆောင်နေသူ၊ </a:t>
            </a:r>
          </a:p>
          <a:p>
            <a:pPr marL="1019175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တာဝန်ထမ်းဆောင်ခဲ့ဖူးသူတိုင်းသည်</a:t>
            </a:r>
          </a:p>
          <a:p>
            <a:pPr marL="1019175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တာဝန်ထမ်းဆောင်စဉ်လက်ခံရရှိသော မည်သည့် သတင်းအချက်အလက်ကို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မဆို တာဝန်ပြီးဆုံးသည့်တိုင်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လျှို့ဝှက်ထားရှိရန်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1019175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AMLဥပဒေပ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 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ပြဋ္ဌာန်းချက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်(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တရားရုံးအမိန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သာအသုံးပြုနိုင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my-MM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9056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ဖောက်ဖျက်ပါက မြန်မာနိုင်ငံအစိုးရလျှို့ဝှက်ချက်</a:t>
            </a:r>
            <a:r>
              <a:rPr lang="en-US" altLang="en-US" sz="20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ဥပဒေအရအရေးယူရန်</a:t>
            </a:r>
            <a:endParaRPr lang="en-US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60325" algn="just"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ခြွ</a:t>
            </a:r>
            <a:r>
              <a:rPr lang="en-US" altLang="en-US" sz="18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င်းချက်များ</a:t>
            </a:r>
            <a:endParaRPr lang="en-US" altLang="en-US" sz="18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6075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လုပ်ငန်းအတွင်း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(CDD &amp; Risk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တို့နှင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ပတ်သက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်၍)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သတင်းအချက်အလက်ဖလှယ်ခြင်း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endParaRPr lang="my-MM" altLang="en-US" sz="18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6075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ဆက်သွယ်ဆောင်ရွက်သူအနေဖြင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တရားမဝင်ဆောင်ရွက်မှုမျိုးတွင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ပါဝင်ပတ်သက်မှုမရှိစေရန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en-US" altLang="en-US" sz="18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ဖျောင်းဖျဟန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တားရန်ရည်ရွယ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ဆောင်ရွက်ခြင်း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ရှေ့နေ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နိုထရီ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18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စာရင်းကိုင</a:t>
            </a: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်)(R23)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လျှ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ို့ဝှက်ချက်မပေါက်ကြားရေးနှင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ထိန်းသိမ်းထားရှိရေး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40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304800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အကာအကွယ်ပေးရေးဆိုင်ရာပြဋ္ဌာန်းချက်များ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868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(၂၀၁၄)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ပုဒ်မ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၅၉(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))</a:t>
            </a:r>
            <a:endParaRPr lang="my-MM" sz="2200" i="1" dirty="0">
              <a:solidFill>
                <a:srgbClr val="00206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သဘောရိုးဖြင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သတင်းပို့ချက်များတင်ပြသည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သတင်းပို့အဖွဲ့အစည်းများ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/ 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ယင်းတို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့၏ 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ဒါရိုက်တာများ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အရာရှိများ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ဝန်ထမ်းများအား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-</a:t>
            </a: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ဘဏ်လုပ်ငန်းဆိုင်ရာပြဌာန်းချက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</a:t>
            </a: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အသက်မွေးဝမ်းကျောင်းလုပ်ငန်းဆိုင်ရာလ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ျှ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ို့ဝှက်ချက်ထားရှိရေး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ပြဌာန်းချက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 </a:t>
            </a: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သဘောတူညီချက်များကိုဖောက်ဖျက်သည်ဟူသောအကြောင်းဖြင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-</a:t>
            </a: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ပြစ်မှုကြောင်း</a:t>
            </a:r>
            <a:endParaRPr lang="en-US" sz="2200" i="1" dirty="0">
              <a:solidFill>
                <a:srgbClr val="00206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တရားမကြောင်း</a:t>
            </a:r>
            <a:endParaRPr lang="en-US" sz="2200" i="1" dirty="0">
              <a:solidFill>
                <a:srgbClr val="00206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စည်းကမ်းထိန်းသိမ်းမှု</a:t>
            </a:r>
            <a:endParaRPr lang="en-US" sz="2200" i="1" dirty="0">
              <a:solidFill>
                <a:srgbClr val="00206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684213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စီမံခန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ခွဲမှုနည်းလမ်းများဖြင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 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တရားစွဲဆိုခြင်း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/</a:t>
            </a:r>
            <a:r>
              <a:rPr lang="en-US" sz="2200" i="1" dirty="0" err="1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အရေးယူခြင်းမပြုရ</a:t>
            </a:r>
            <a:r>
              <a:rPr lang="en-US" sz="2200" i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4" y="4648819"/>
            <a:ext cx="1828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826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1981200"/>
            <a:ext cx="8534400" cy="29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(၂၀၁၄) (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ပုဒ်မ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၅၉(ခ))</a:t>
            </a:r>
          </a:p>
          <a:p>
            <a:pPr marL="914400" lvl="1" indent="-4572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သတင်းပို့အဖွဲ့အစည်းများ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ယင်းတို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့၏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ဒါရိုက်တာများ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အရာရှိများ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ဝန်ထမ်းများက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လိုက်နာရမည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ငွေရေးကြေးရေးနှင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အသက်မွေးဝမ်းကျောင်းက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ျွ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မ်းကျင်မှုဆိုင်ရာ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လျှ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ို့ဝှက်ချက်ထားရှိရေးနှင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လုံခြုံမှုသတိပြုရေးဆိုင်ရာ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ပြဋ္ဌာန်းချက်များကို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ဤဥပဒေ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ပြဋ္ဌာန်းချက်များက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လွှ</a:t>
            </a:r>
            <a:r>
              <a:rPr lang="en-US" sz="18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မ်းမိုးသည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်။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14300" y="507522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နယ်ပယ်အလိုက် လျှို့ဝှက်ချက်ထားရှိရေးပြဋ္ဌာန်းချက်များအပေါ် လွှမ်းမိုးမှုရှိခြင်း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497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ပြစ်မှုနှင့်ပြစ်ဒဏ်များ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1828800" cy="186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71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48294" y="152400"/>
            <a:ext cx="830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ပြစ်မှုနှင</a:t>
            </a:r>
            <a:r>
              <a:rPr lang="en-US" altLang="en-US" sz="2400" b="1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altLang="en-US" sz="2400" b="1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ပြစ်ဒဏ်များ</a:t>
            </a:r>
            <a:endParaRPr lang="en-US" altLang="en-US" sz="24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50787"/>
              </p:ext>
            </p:extLst>
          </p:nvPr>
        </p:nvGraphicFramePr>
        <p:xfrm>
          <a:off x="76200" y="904964"/>
          <a:ext cx="8915399" cy="596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45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ပုဒ်မ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ကျူးလွန်သည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့်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ပြစ်မှုအမျိုးအစား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ပြစ်ဒဏ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548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၄၃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ငွေကြေးခဝါချမှု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(၁၀)နှစ်ထိ ထောင်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ဒဏ်/ ငွေဒဏ်/ ဒဏ်နှစ်ရပ်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ကုမ္ပဏီသန်း(၅၀၀)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မူရင်းပိုင်ရှင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်(၇)</a:t>
                      </a: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နှစ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437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၄၄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၁၈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Risk Assessment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၁၉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CDD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၂၀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Ongoing CDD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ပုဒ်မ၂၁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ML/TF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နှင့် ပုံမှန်မဟုတ်သော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Transaction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မစိစစ်ခြင်း</a:t>
                      </a:r>
                      <a:endParaRPr lang="my-MM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၂၂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PEP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မ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၂၃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Record Keeping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၂၄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Third Party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CDDဆိုင်ရာပြဌာန်းချက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၂၅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New Technology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၂၈	ဌာနတွင်းမူဝါ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ဒဆိုင်ရာပြဌာန်းချက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၂၉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Compliance Officer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ဆိုင်ရာပြဌာန်းချက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၃)နှစ်ထိ ထောင်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ဒဏ်/ ငွေဒဏ်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ကုမ္ပဏီ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သန်း(၁၀၀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0004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48294" y="152400"/>
            <a:ext cx="830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ပြစ်မှုနှင</a:t>
            </a:r>
            <a:r>
              <a:rPr lang="en-US" altLang="en-US" sz="2400" b="1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altLang="en-US" sz="2400" b="1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ပြစ်ဒဏ်များ</a:t>
            </a:r>
            <a:endParaRPr lang="en-US" altLang="en-US" sz="24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83963"/>
              </p:ext>
            </p:extLst>
          </p:nvPr>
        </p:nvGraphicFramePr>
        <p:xfrm>
          <a:off x="76200" y="1163320"/>
          <a:ext cx="8915399" cy="441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ပုဒ်မ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ကျူးလွန်သည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့်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ပြစ်မှုအမျိုးအစား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ပြစ်ဒဏ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ပုဒ်မ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 ၃၀  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သဏ္ဍာန်ဆောင်ဘဏ်ဆိုင်ရာ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  <a:endParaRPr lang="my-MM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(၇)နှစ်ထိ ထောင်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ဒဏ်/ ငွေဒဏ်/ ဒဏ်နှစ်ရပ်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ကုမ္ပဏီသန်း(၃၀၀)</a:t>
                      </a:r>
                    </a:p>
                    <a:p>
                      <a:pPr>
                        <a:lnSpc>
                          <a:spcPts val="2900"/>
                        </a:lnSpc>
                      </a:pP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၄၆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ပုဒ်မ၃၂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   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FIUထံ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သတင်းပို့ရာတွင်လိမ်လည်/ဖုံးကွယ်ခြင်း 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--- ။ ---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၄၉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ပုဒ်မ၃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   Structuring Transaction Reporting </a:t>
                      </a: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(၃)နှစ်ထိ ထောင်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ဒဏ်/ ငွေဒဏ်/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ဒဏ်နှစ်ရပ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်၊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ကုမ္ပဏီသန်း(၃၀၀)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5627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ဥပဒေစိုးမိုးရေးအဖွဲ့အစည်းများနှင့်ပူးပေါင်းဆောင်ရွက်ခြင်း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ပုဒ်မ ၈၊ 	ဗဟိုအဖွဲ့၏လုပ်ပိုင်ခွင့်</a:t>
            </a:r>
          </a:p>
          <a:p>
            <a:pPr marL="914400" indent="-457200"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ဘဏ်နှင့်ငွေရေးကြေးရေးအဖွဲ့အစည်းများမှတာဝန်ရှိသူများထံသို့ စိစစ်ရေးအဖွဲ့က ဘဏ်နှင့်ငွေရေးကြေးရေးအဖွဲ့အစည်းများရှိ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14450" lvl="1" indent="-457200"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ငွေကြေးနှင့်ပစ္စည်းများကို သက်သေခံပစ္စည်းအဖြစ် ရှာဖွေ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သိမ်းဆည်းခြင်း၊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314450" lvl="1" indent="-457200"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ငွေရေးကြေးရေးဆိုင်ရာမှတ်တမ်းများ 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714500" lvl="2" indent="-457200"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စစ်ဆေးကြည့်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ရှု့ခ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ြင်း၊ 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714500" lvl="2" indent="-457200"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မိတ္တူကူးယူခြင်း၊ 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1714500" lvl="2" indent="-457200" algn="just">
              <a:lnSpc>
                <a:spcPct val="150000"/>
              </a:lnSpc>
            </a:pPr>
            <a:r>
              <a:rPr lang="my-MM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လိုအပ်ပါကသက်သေခံပစ္စည်းအဖြစ် ရှာဖွေသိမ်းဆည်းခြင်းများ </a:t>
            </a:r>
            <a:endParaRPr lang="en-US" sz="22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914400" lvl="2" indent="-457200"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ဆောင်ရွက်ခွင့် ပြုနိုင်ရန် အမိန့်ထုတ်ဆင့်ခြင်းနှင့် ရုပ်သိမ်းခြင်း၊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478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036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သတင်းပို့အဖွဲ့အစည်းများအနေဖြင့်အလေးထားဆောင်ရွက်သင့်သည့် နယ်ပယ်များ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Customer Due Diligence</a:t>
            </a:r>
          </a:p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Record Keeping</a:t>
            </a:r>
          </a:p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Reporting</a:t>
            </a:r>
          </a:p>
          <a:p>
            <a:pPr marL="1314450" lvl="1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CTR + STR</a:t>
            </a:r>
          </a:p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Employee Due Diligence</a:t>
            </a:r>
          </a:p>
          <a:p>
            <a:pPr marL="1314450" lvl="1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How about Employer?</a:t>
            </a:r>
          </a:p>
          <a:p>
            <a:pPr marL="914400" indent="-692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Ongoing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18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4" y="2895600"/>
            <a:ext cx="7315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8745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AML/CFT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35226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BUSINESS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779" y="558858"/>
            <a:ext cx="7696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Balancing of Business and AML/CFT Obligation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2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ငွေကြေးခဝါချမှုတိုက်ဖျက်ရေးဆိုင်ရာ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နိုင်ငံတကာ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စံနှုန်းများ</a:t>
            </a:r>
            <a:endParaRPr 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593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my-MM" sz="2000" spc="-3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အဂတိလိုက်စားမှုတိုက်ဖျက်ရေးဆိုင်ရာ ကုလသမဂ္ဂအပြည်ပြည်ဆိုင်ရာ</a:t>
            </a:r>
            <a:r>
              <a:rPr lang="en-US" sz="2000" spc="-3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spc="-3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ကွန်ဗင်း</a:t>
            </a:r>
            <a:r>
              <a:rPr lang="en-US" sz="2000" spc="-30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ရှင်း</a:t>
            </a:r>
            <a:r>
              <a:rPr lang="en-US" sz="2000" spc="-3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spc="-3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United Nations Convention against Corruption-UNCAC)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endParaRPr lang="en-US" sz="20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နိုင်ငံဖြတ်ကျော် ဂိုဏ်းဖွဲ့ကျူးလွန်သည့်မှုခင်းများတိုက်ဖျက်ရေး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ကုလသမဂ္ဂ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ကွန်ဗင်းရှင်း (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United Nations Convention against Transnational Organized Crime)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endParaRPr lang="en-US" sz="20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မူးယစ်ဆေးဝါးနှင့်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စိတ်ကိုပြောင်းလဲစေသော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ဆေးဝါးများ တရားမဝင်ရောင်းဝယ်မှု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တိုက်ဖျက်ရေးကုလသမဂ္ဂကွန်ဗင်းရှင်း(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United Nations Convention against Illicit Traffic in Narcotic Drugs and Psychotropic Substances)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အကြမ်းဖက်မှုကိုငွေကြေးထောက်ပံ့မှုတိုက်ဖျက်ရေးဆိုင်ရာနိုင်ငံတကာကွန်ဗင်းရှင်း (International Convention for Suppression of the Financing of Terrorism)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FATF ၏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အကြံပြုချက်များ</a:t>
            </a:r>
            <a:endParaRPr lang="en-US" sz="2000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806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my-MM" altLang="en-US" sz="28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</a:t>
            </a:r>
            <a:r>
              <a:rPr lang="en-US" altLang="en-US" sz="28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8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ငွေကြေးထောက်ပံ့</a:t>
            </a:r>
            <a:r>
              <a:rPr lang="en-US" altLang="en-US" sz="28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en-US" altLang="en-US" sz="28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(Financing of Terrorism)</a:t>
            </a:r>
            <a:endParaRPr lang="my-MM" altLang="en-US" sz="2800" b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7165975" cy="29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5372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8686800" cy="45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မည်သူမဆို မည်သည့်နည်းလမ်းဖြင့်ဖြစ်စေ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တိုက်ရိုက်ဖြစ်စေ၊ သွယ်ဝိုက်၍ဖြစ်စေ</a:t>
            </a: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တရားမဝင်သောနည်းလမ်းဖြင့်ဖြစ်စေ၊တရားမဝင်သောနည်လမ်းဖြင့်ဖြစ်စေ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တမင်ရည်ရွယ်ချက်ဖြင့်ဖြစ်စေ 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ကျူးလွန်ရန်အတွက် (သို့) အကြမ်းဖက်အဖွဲ့အစည်းအတွက်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တစ်စိတ်တစ်ပိုင်းဖြစ်စေ၊ အလုံးစုံဖြစ်စေ</a:t>
            </a: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အသုံးပြုလိမ့်မည် (သို့) အသုံးပြုမည်ကို သိရှိလျက်နှင့် 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68325" indent="-514350" algn="just">
              <a:lnSpc>
                <a:spcPts val="38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ရည်ရွယ်ချက်ဖြင့် ငွေကြေးထောက်ပံ့မှု (သို့) စုဆောင်းမှုကို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ပြုခြင်း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305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6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</a:t>
            </a:r>
            <a:r>
              <a:rPr lang="en-US" altLang="en-US" sz="26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6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ငွေကြေးထောက်ပံ့</a:t>
            </a:r>
            <a:r>
              <a:rPr lang="en-US" altLang="en-US" sz="26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6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ဆိုသည်မှာ</a:t>
            </a:r>
          </a:p>
        </p:txBody>
      </p:sp>
      <p:pic>
        <p:nvPicPr>
          <p:cNvPr id="7066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5181600"/>
            <a:ext cx="3352800" cy="223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0441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76200" y="914400"/>
            <a:ext cx="8991600" cy="604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၁။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2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နိုင်ငံတော်အစိုးရများမှထောက်ပံ့ခြင်း</a:t>
            </a:r>
            <a:endParaRPr lang="en-US" altLang="en-US" sz="2200" b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၂။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2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ပြစ်မှုကျူးလွန်ခြင်းမှရရှိခြင်း</a:t>
            </a:r>
            <a:endParaRPr lang="en-US" altLang="en-US" sz="2200" b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(က)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တရားမဝင်မူးယစ်ဆေးဝါးရောင်းဝယ်ခြင်း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(ခ)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မှောင်ခိုခြင်း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(ဂ)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ပြည့်တန်ဆာလုပ်ငန်း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(ဃ)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လောင်းကစားလုပ်ငန်း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(င)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ပြန်ပေးဆွဲခြင်း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၃။	</a:t>
            </a:r>
            <a:r>
              <a:rPr lang="my-MM" altLang="en-US" sz="22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တရားဝင်အရင်းအမြစ်များမှရရှိခြင်း</a:t>
            </a: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(က)	လှူဒါန်းမှုဆိုင်ရာအဖွဲ့အစည်းများ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(ခ)	တရားဝင်စီးပွားရေးလုပ်ငန်းများ</a:t>
            </a: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(ဂ)	ကိုယ်တိုင်ဘဏ္ဍာငွေရှာဖွေခြင်း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(ဃ)	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ပုံနှိပ်ထုတ်ဝေခြင်းများ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(င)	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အသင်းဝင်ကြေးကောက်ခံခြင်းများ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912813" algn="just">
              <a:lnSpc>
                <a:spcPct val="120000"/>
              </a:lnSpc>
              <a:spcAft>
                <a:spcPts val="400"/>
              </a:spcAft>
            </a:pP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(စ)	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ယဉ်ကျေးမှု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အခမ်းအနားနှင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ပွဲလမ်းသဘင်များကျင်းပပြုလုပ်ခြင်း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အကြမ်းဖက်အားငွေကြေးထောက်ပံ့သည့် ယေဘူယျအရင်းအမြစ်(၃)မျိုး</a:t>
            </a:r>
          </a:p>
        </p:txBody>
      </p:sp>
    </p:spTree>
    <p:extLst>
      <p:ext uri="{BB962C8B-B14F-4D97-AF65-F5344CB8AC3E}">
        <p14:creationId xmlns:p14="http://schemas.microsoft.com/office/powerpoint/2010/main" val="327997995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206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အကြမ်းဖက်မှုအတွက် ရံပုံငွေစုဆောင်းခြင်း</a:t>
            </a:r>
          </a:p>
        </p:txBody>
      </p:sp>
      <p:pic>
        <p:nvPicPr>
          <p:cNvPr id="68611" name="Picture 5" descr="Drug Trafficking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8" descr="highway-robbe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127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1" descr="pirated dv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334000"/>
            <a:ext cx="12636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12" descr="Smugglin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34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3" descr="Extortion.e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334000"/>
            <a:ext cx="914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6" descr="Two Red Dice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5334000"/>
            <a:ext cx="1101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15" descr="ist2_1262011-money-illustration-series-charity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8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4478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2" descr="http://www.justassociates.org/images/Publication%20ic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447800"/>
            <a:ext cx="1387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9" descr="Terrorist 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4" descr="http://l.thumbs.canstockphoto.com/canstock422799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6200000" flipH="1">
            <a:off x="1527175" y="1981200"/>
            <a:ext cx="1447800" cy="25146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6179344" y="2053431"/>
            <a:ext cx="1066800" cy="1836738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4864894" y="2615406"/>
            <a:ext cx="600075" cy="265113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3106738" y="2493962"/>
            <a:ext cx="990600" cy="879475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1942307" y="3466306"/>
            <a:ext cx="1219200" cy="2516187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3117850" y="4197350"/>
            <a:ext cx="609600" cy="12065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052888" y="4710112"/>
            <a:ext cx="457200" cy="333375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V="1">
            <a:off x="5020469" y="5037931"/>
            <a:ext cx="457200" cy="134938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V="1">
            <a:off x="5815013" y="4319587"/>
            <a:ext cx="685800" cy="1038225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V="1">
            <a:off x="6514307" y="3620293"/>
            <a:ext cx="1143000" cy="2132013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2" name="TextBox 72"/>
          <p:cNvSpPr txBox="1">
            <a:spLocks noChangeArrowheads="1"/>
          </p:cNvSpPr>
          <p:nvPr/>
        </p:nvSpPr>
        <p:spPr bwMode="auto">
          <a:xfrm>
            <a:off x="228600" y="1066800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ပေးကမ်းစွန့်ကြဲခြင်း</a:t>
            </a:r>
          </a:p>
        </p:txBody>
      </p:sp>
      <p:sp>
        <p:nvSpPr>
          <p:cNvPr id="68633" name="TextBox 73"/>
          <p:cNvSpPr txBox="1">
            <a:spLocks noChangeArrowheads="1"/>
          </p:cNvSpPr>
          <p:nvPr/>
        </p:nvSpPr>
        <p:spPr bwMode="auto">
          <a:xfrm>
            <a:off x="2517775" y="1066800"/>
            <a:ext cx="1138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လှူဒါန်းခြင်း</a:t>
            </a:r>
          </a:p>
        </p:txBody>
      </p:sp>
      <p:sp>
        <p:nvSpPr>
          <p:cNvPr id="68634" name="TextBox 74"/>
          <p:cNvSpPr txBox="1">
            <a:spLocks noChangeArrowheads="1"/>
          </p:cNvSpPr>
          <p:nvPr/>
        </p:nvSpPr>
        <p:spPr bwMode="auto">
          <a:xfrm>
            <a:off x="4343400" y="1066800"/>
            <a:ext cx="191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စီးပွားရေးလုပ်ငန်းများ</a:t>
            </a:r>
          </a:p>
        </p:txBody>
      </p:sp>
      <p:sp>
        <p:nvSpPr>
          <p:cNvPr id="68635" name="TextBox 75"/>
          <p:cNvSpPr txBox="1">
            <a:spLocks noChangeArrowheads="1"/>
          </p:cNvSpPr>
          <p:nvPr/>
        </p:nvSpPr>
        <p:spPr bwMode="auto">
          <a:xfrm>
            <a:off x="6937375" y="1066800"/>
            <a:ext cx="156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ပုံနှိပ်ထုတ်ဝေခြင်း</a:t>
            </a:r>
          </a:p>
        </p:txBody>
      </p:sp>
      <p:sp>
        <p:nvSpPr>
          <p:cNvPr id="68636" name="TextBox 76"/>
          <p:cNvSpPr txBox="1">
            <a:spLocks noChangeArrowheads="1"/>
          </p:cNvSpPr>
          <p:nvPr/>
        </p:nvSpPr>
        <p:spPr bwMode="auto">
          <a:xfrm>
            <a:off x="3200400" y="6027738"/>
            <a:ext cx="1395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မူးယစ်ဆေး</a:t>
            </a:r>
          </a:p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ရောင်းဝယ်ခြင်း</a:t>
            </a:r>
          </a:p>
        </p:txBody>
      </p:sp>
      <p:sp>
        <p:nvSpPr>
          <p:cNvPr id="68637" name="TextBox 77"/>
          <p:cNvSpPr txBox="1">
            <a:spLocks noChangeArrowheads="1"/>
          </p:cNvSpPr>
          <p:nvPr/>
        </p:nvSpPr>
        <p:spPr bwMode="auto">
          <a:xfrm>
            <a:off x="7772400" y="6248400"/>
            <a:ext cx="112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မှောင်ခိုခြင်း</a:t>
            </a:r>
          </a:p>
        </p:txBody>
      </p:sp>
      <p:sp>
        <p:nvSpPr>
          <p:cNvPr id="68638" name="TextBox 78"/>
          <p:cNvSpPr txBox="1">
            <a:spLocks noChangeArrowheads="1"/>
          </p:cNvSpPr>
          <p:nvPr/>
        </p:nvSpPr>
        <p:spPr bwMode="auto">
          <a:xfrm>
            <a:off x="6248400" y="6048375"/>
            <a:ext cx="113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my-MM" altLang="en-US" sz="2000">
                <a:latin typeface="Myanmar2" pitchFamily="34" charset="0"/>
                <a:cs typeface="Myanmar2" pitchFamily="34" charset="0"/>
              </a:rPr>
              <a:t>မူပိုင်ခွင်‌့ချိုး </a:t>
            </a:r>
            <a:endParaRPr lang="en-US" altLang="en-US" sz="2000">
              <a:latin typeface="Myanmar2" pitchFamily="34" charset="0"/>
              <a:ea typeface="Myanmar2" pitchFamily="34" charset="0"/>
              <a:cs typeface="Myanmar2" pitchFamily="34" charset="0"/>
            </a:endParaRPr>
          </a:p>
          <a:p>
            <a:pPr eaLnBrk="1" hangingPunct="1"/>
            <a:r>
              <a:rPr lang="my-MM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ဖေါက်ခြင်း</a:t>
            </a:r>
            <a:endParaRPr lang="en-US" altLang="en-US" sz="2000"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sp>
        <p:nvSpPr>
          <p:cNvPr id="68639" name="TextBox 80"/>
          <p:cNvSpPr txBox="1">
            <a:spLocks noChangeArrowheads="1"/>
          </p:cNvSpPr>
          <p:nvPr/>
        </p:nvSpPr>
        <p:spPr bwMode="auto">
          <a:xfrm>
            <a:off x="4724400" y="6149975"/>
            <a:ext cx="110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my-MM" altLang="en-US" sz="2000">
                <a:latin typeface="Myanmar2" pitchFamily="34" charset="0"/>
                <a:cs typeface="Myanmar2" pitchFamily="34" charset="0"/>
              </a:rPr>
              <a:t>ခြိမ်း‌ြေခာက်</a:t>
            </a:r>
            <a:endParaRPr lang="en-US" altLang="en-US" sz="2000">
              <a:latin typeface="Myanmar2" pitchFamily="34" charset="0"/>
              <a:ea typeface="Myanmar2" pitchFamily="34" charset="0"/>
              <a:cs typeface="Myanmar2" pitchFamily="34" charset="0"/>
            </a:endParaRPr>
          </a:p>
          <a:p>
            <a:pPr eaLnBrk="1" hangingPunct="1"/>
            <a:r>
              <a:rPr lang="my-MM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ခြင်း</a:t>
            </a:r>
            <a:endParaRPr lang="en-US" altLang="en-US" sz="2000"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sp>
        <p:nvSpPr>
          <p:cNvPr id="68640" name="TextBox 81"/>
          <p:cNvSpPr txBox="1">
            <a:spLocks noChangeArrowheads="1"/>
          </p:cNvSpPr>
          <p:nvPr/>
        </p:nvSpPr>
        <p:spPr bwMode="auto">
          <a:xfrm>
            <a:off x="0" y="6096000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ပြန်ပေးဆွဲခြင်း</a:t>
            </a:r>
          </a:p>
        </p:txBody>
      </p:sp>
      <p:sp>
        <p:nvSpPr>
          <p:cNvPr id="68641" name="TextBox 82"/>
          <p:cNvSpPr txBox="1">
            <a:spLocks noChangeArrowheads="1"/>
          </p:cNvSpPr>
          <p:nvPr/>
        </p:nvSpPr>
        <p:spPr bwMode="auto">
          <a:xfrm>
            <a:off x="1447800" y="6096000"/>
            <a:ext cx="163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လောင်းကစားခြင်း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847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715962"/>
          </a:xfrm>
        </p:spPr>
        <p:txBody>
          <a:bodyPr/>
          <a:lstStyle/>
          <a:p>
            <a:r>
              <a:rPr lang="en-US" altLang="en-US" sz="3200" b="1">
                <a:solidFill>
                  <a:srgbClr val="00206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အကြမ်းဖက်မှုအတွက် ရံပုံငွေလွှဲပြောင်းခြင်း</a:t>
            </a:r>
            <a:endParaRPr lang="es-MX" altLang="en-US" sz="3200" b="1">
              <a:solidFill>
                <a:srgbClr val="002060"/>
              </a:solidFill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pic>
        <p:nvPicPr>
          <p:cNvPr id="69635" name="Picture 3" descr="B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Smuggl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863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 descr="http://www.vista-style-icons.com/libs/travel/courier-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8382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9" descr="Transac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0" descr="Terrorist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23034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781175" y="2109788"/>
            <a:ext cx="1952625" cy="938212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096000" y="4572000"/>
            <a:ext cx="1219200" cy="5715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15000" y="2057400"/>
            <a:ext cx="1676400" cy="5334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852863"/>
            <a:ext cx="1828800" cy="33337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5000" y="4648200"/>
            <a:ext cx="1828800" cy="685800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6" name="TextBox 23"/>
          <p:cNvSpPr txBox="1">
            <a:spLocks noChangeArrowheads="1"/>
          </p:cNvSpPr>
          <p:nvPr/>
        </p:nvSpPr>
        <p:spPr bwMode="auto">
          <a:xfrm>
            <a:off x="914400" y="2514600"/>
            <a:ext cx="636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ဘဏ်</a:t>
            </a:r>
          </a:p>
        </p:txBody>
      </p:sp>
      <p:sp>
        <p:nvSpPr>
          <p:cNvPr id="69647" name="Rectangle 24"/>
          <p:cNvSpPr>
            <a:spLocks noChangeArrowheads="1"/>
          </p:cNvSpPr>
          <p:nvPr/>
        </p:nvSpPr>
        <p:spPr bwMode="auto">
          <a:xfrm>
            <a:off x="304800" y="4267200"/>
            <a:ext cx="204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အီလက်ထရောနစ်</a:t>
            </a:r>
          </a:p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နည်းလမ်းဖြင့်ငွေလွှဲခြင်း</a:t>
            </a:r>
          </a:p>
        </p:txBody>
      </p:sp>
      <p:sp>
        <p:nvSpPr>
          <p:cNvPr id="69648" name="Rectangle 25"/>
          <p:cNvSpPr>
            <a:spLocks noChangeArrowheads="1"/>
          </p:cNvSpPr>
          <p:nvPr/>
        </p:nvSpPr>
        <p:spPr bwMode="auto">
          <a:xfrm>
            <a:off x="914400" y="6248400"/>
            <a:ext cx="1208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ငွေဆက်သား</a:t>
            </a:r>
          </a:p>
        </p:txBody>
      </p:sp>
      <p:sp>
        <p:nvSpPr>
          <p:cNvPr id="69649" name="Rectangle 26"/>
          <p:cNvSpPr>
            <a:spLocks noChangeArrowheads="1"/>
          </p:cNvSpPr>
          <p:nvPr/>
        </p:nvSpPr>
        <p:spPr bwMode="auto">
          <a:xfrm>
            <a:off x="7315200" y="2514600"/>
            <a:ext cx="150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Myanmar2" pitchFamily="34" charset="0"/>
                <a:ea typeface="Myanmar2" pitchFamily="34" charset="0"/>
                <a:cs typeface="Myanmar2" pitchFamily="34" charset="0"/>
              </a:rPr>
              <a:t>ဟာဝါလာ</a:t>
            </a:r>
            <a:r>
              <a:rPr lang="en-US" altLang="en-US" sz="2000" dirty="0">
                <a:latin typeface="Myanmar2" pitchFamily="34" charset="0"/>
                <a:ea typeface="Myanmar2" pitchFamily="34" charset="0"/>
                <a:cs typeface="Myanmar2" pitchFamily="34" charset="0"/>
              </a:rPr>
              <a:t>/</a:t>
            </a:r>
            <a:r>
              <a:rPr lang="en-US" altLang="en-US" sz="2000" dirty="0" err="1">
                <a:latin typeface="Myanmar2" pitchFamily="34" charset="0"/>
                <a:ea typeface="Myanmar2" pitchFamily="34" charset="0"/>
                <a:cs typeface="Myanmar2" pitchFamily="34" charset="0"/>
              </a:rPr>
              <a:t>ဟွန်ဒီ</a:t>
            </a:r>
            <a:endParaRPr lang="en-US" altLang="en-US" sz="2000" dirty="0"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sp>
        <p:nvSpPr>
          <p:cNvPr id="69650" name="Rectangle 27"/>
          <p:cNvSpPr>
            <a:spLocks noChangeArrowheads="1"/>
          </p:cNvSpPr>
          <p:nvPr/>
        </p:nvSpPr>
        <p:spPr bwMode="auto">
          <a:xfrm>
            <a:off x="7315200" y="59245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ကုန်သွယ်မှု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9258" y="6327556"/>
            <a:ext cx="2133600" cy="365125"/>
          </a:xfrm>
        </p:spPr>
        <p:txBody>
          <a:bodyPr/>
          <a:lstStyle/>
          <a:p>
            <a:fld id="{950D68E9-CAB2-4AD5-B0A6-E444C95223B5}" type="slidenum">
              <a:rPr lang="en-US" smtClean="0"/>
              <a:t>84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80568"/>
            <a:ext cx="148113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5715000" y="3691184"/>
            <a:ext cx="1600199" cy="195016"/>
          </a:xfrm>
          <a:prstGeom prst="straightConnector1">
            <a:avLst/>
          </a:prstGeom>
          <a:ln w="38100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7315200" y="4091507"/>
            <a:ext cx="16754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Myanmar2" pitchFamily="34" charset="0"/>
                <a:ea typeface="Myanmar2" pitchFamily="34" charset="0"/>
                <a:cs typeface="Myanmar2" pitchFamily="34" charset="0"/>
              </a:rPr>
              <a:t>Cryptocurrency</a:t>
            </a:r>
            <a:endParaRPr lang="en-US" altLang="en-US" sz="2000" dirty="0"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372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sz="2400" b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အကြမ်းဖက်မှုအတွက် ရံပုံငွေများအားအသုံးပြုခြင်း</a:t>
            </a:r>
            <a:endParaRPr lang="es-MX" altLang="en-US" sz="2400" b="1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70659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8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0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AutoShape 12" descr="data:image/jpg;base64,/9j/4AAQSkZJRgABAQAAAQABAAD/2wCEAAkGBhQSERUUEhQVFRQWFBwWFxgYFxkXGBgZHhoYGhgaFxwcHCgfGB4lGhcaHy8gJScpLCwwHR8xNTAqNSYrLCkBCQoKDgwOGg8PGikkHyQwNSwsLCwsKSw0LCksLCksLCwsLCwsKSksLCwsLCkpLCwsLCwsLCwqMikpLDUpLywsKv/AABEIAF8AgAMBIgACEQEDEQH/xAAbAAADAQEBAQEAAAAAAAAAAAAEBQYDAgcBAP/EAEcQAAIBAgQCBAcNBgQHAAAAAAECEQADBBIhMQVBBiJRYQcTMnGBsdEjQlJUcpGSoaKywcLwFCQ0U3PxYoKD4QgVFhdDRGP/xAAaAQACAwEBAAAAAAAAAAAAAAACAwABBAUG/8QAIREAAgIBAwUBAAAAAAAAAAAAAAECEQMSITEEEyIyUUH/2gAMAwEAAhEDEQA/AGfDsMjWkItoDlWeqvwRrtWGLa0rqpROtp5K/XpSy3j7qW1yx5A5dwqcu4m413MSZJmR9UUQNFo/CbKwcqcyZUeysMRjbAEKts68lX2UgtNfuoczNBJ17qVthriPlUZpP6ipZaQ6x1xLpyqiCNzAj1UViuAg21XIAdpIET5xWPBcD8JOcyY5dlOsRjdVHM6DWrspmuG4dZs2AMinKI1AY9p3HfS3AcHV7jXWRUX3gWFBA3zaTR92TuwI5jl/vXFlHYw2U24gDUCe2BvV6mDWwp41fTqCx5YOqIgYaDWNJ0Hoo7BW7WGBe8+ckTl8UABzfTXUeiu8PwtFd2hlI0BkgTptOmvpqf6S2FVtL4tMsGDJzdkQo5jyp9HYSlvsU0V+A4rh7wlFtwZjqLqBGu200Ql61LDIhgieounVUxtXlXDOm7hx4wqBIznKCzAQDJPcKtsDxdLtxmt+TcVbiLrmyAG2Sf8ANbbtrZFq0jJKDVsoC9rnbT6C+yuS9r+Wn0F9lL2usOVcftH60ptITuMg9v8Alp9FfZTDoneH7eoQBQbRkAATDaTA7zSA4kd8eemvQy5OPX+kfvUnOloY7A/MVWUBtqP8C+oUIvCwHJjTspjgHBtp8lfUKY3MMCN9awSWlmvUA8LwcSp25d1C3eHBbobKImndkRQeNiZoHyWmYrYAmPPQf7DmcGdKI8YCNK0wjT6PmokmXZ+eyCI2rVrULExA0r66iZrhrrRoNKpoiBr9lmG8Rz1+fY8hU30mwqOuc2y2TdgYOm48oE6d57YqnuXJEDTSk3G8H4/3EMVEEz+tDry76q2gkeRYormOSY796o8VxZrdjAlAFZbL9YbtN59/NXWB6CXbjnOSEkiQDOkgQIIiRtTXEeDG+yKEuJCZgM4dSwJzDZSOZrRGaTuwZK1Q94Fxtb1tXDhWEBiSFhu2J9VNbOLk69cDSVGw85WkHRXoxiMBcFy4Fh1KjVsufUhW2zDKGOgYdUdtU4xLFcrNpIIkAkc9J83m15Vq16uDE4pMwZWJJCEwJOhjeBrGmvL0U76IPPEEOXL7jrpAnNrB5jasrXFiABmLLzD21CNJJaQr7GYhYEcqI6Kkf8wXLljxbGEXIoBYbA67zNIySk400NxRSlyJMInuaR8FfUKYWbp50Jgh7mnyV9QrXNFSSsl0wl2PI0rxWYnemCXdKExKUjTTGp7AQMc62w9xhpOlfBar8WFaowsTKVBKXfTXPEHyopkiS35awF2uuJt+7Wif5t0Hv6tkj1mgyQ0qxmOdugO3eXyt9OtuRXwuYkHUj5l7j9dDNjyRlAWI01/CaHt4sNoZEECBsPbt/ekNfg9oW8Wa4/iiLjoDaVoDkbO40A28ml95LjTDvy3uExz51xxni6rdAVTlAAPaZJYwPOYodeJ5WMFQB8I9gnaiiqQLsZ8JwbJeVy89YDWeZAiD81WQJqUwPEQzJkZSMykwSROYDmOw8tqpFutzy/WfZWzDwYs3IVry/CnPQcxjxJOto/epC1/TQa+f/anXQa5OPWd/FHv9921Wb0ZMHuhbgLvuafJH3RWjNNL8BfOVdPeD1Cif2kAipRb5DLJA0NcX74FYXHgGhLt7Tz1WhN2RSdGl6/WGeuGIrbAn3RI+Gp+Yg+emLZA8sdcL6P3Hk3A1uCIDqVz66rm3XT/C2/ZX3jvB2t2ERipJuuwynQdVQVlokjLrt6KG4pxG/Zdi9xbl2HQBFzFnzPlGihQoJ1XU9UdaSoMzY8abgzk3SRJJVxCEC4qoP/GJJnrakACARPEefLKbcnt8O/DpIRSo2v8ADo1kFeTKwZfQRoaACQ6nsYGfSPnr7gsZdw73jbuul25lkxbYsffAkE7gk5u6NToF1nijM4kyGbn2E07HkcpA9Tg7aHHTroxbL28kKWsBwYGuZrpAYCB8EaDlUvZ6LpozsWOhgCARqdZ1PL66uelZk4c9uFT71yp+tCWxztTO+H4ZVuDKAvcNBtGwp0z6aTM67RHrmk+F8sef8KaiteJ+Jly8nZeqDwfGceP6X5qnqo/B8f38f0vzVWb0ZMHuTVrEHIgHwV9Qru04oCweovyB6hWy3KKtimNkaQBGsTz9FBYu5BK6Rzjt5itBimuEdbJltZBkJQEARGp3IGsRJoS5agkaaGNCCD5ooY3+ltJcHQfupjwNCb1uN84Pb3/r9GlcUVgsf4tgwGo135+upktwaQWOtSsfcQ6JYg4pnVps5pQRmMB1YTBUoATc1DExIjrU4xmDtXRmS4wfWQrKWI0lWiVME5hMxyjYrcZx6FCFtra841YE7GG3KiPVWf8A1Uy2HImRC7iAWnkIJ0BPadorzubBm5SPQw6mMktyexXCnzv15KZri+SpPUgAwBETsBynqyRUrjLdq2LRRutmAYTO25+cR6apE43kuXGYsxIZdFUgg6TJ1EyNI2B23ETiU64MHcdvbz1rR00ZqXkH1mWEoLSW/SC/mtYZv/iV+izCkPjac8WecNhu4XV+a4T+NJJ766K4OGb4W71hTPPSmyesNTvTAHzVpxPYz5Vubh6pvBu04/8A0vzVIhqq/Bp/H/6X5jUzejJhXkRmGxKi1mzdVQAxg6QNZ00/tRSXAyhlMqdRVNe/4fEzdXEPHKQk+nq0bhPA5ctoEXEaDtVZ5n8aWs6HPF8IzPX43j21cN4Irvxj7IrkeCC58Y+yKvvxB7TIbxprfCgF1DbFhvtE6z3RVqPBBc+MfZX2V8/7R3fjH2RU78Su1IkL2MNy4TmVAcxGYSB1SY7eQUd8USn8Le12u2/rW6P15qqV8E90GfHz/lH4RW7eDO94trYvqFYqT7ms9UkiD6ec0mc4tUhsINHmrc6CxNgHlXpZ8ENyf4j7K1yfA7cP/sfZWl2kObZIcSUjC4f5V77yfiTSbWvT8R4Krr20Q3xCZo6o99Ez9EUMPAy/xj7K+yiUxek86Q6ijKux4Gnn+I+yvsoPingsv24yObggk+QsbRvvM8qZDLFcip423sSINVngwP7+f6f4ms7vgxxACkMWmcwm2MhmIM768x2bVTdAug74bEPcuZpCgCSh5t8HzfXV5MsZRpEhjcXbP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219200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MX" altLang="en-US"/>
          </a:p>
        </p:txBody>
      </p:sp>
      <p:pic>
        <p:nvPicPr>
          <p:cNvPr id="70664" name="Picture 14" descr="http://media3.washingtonpost.com/wp-dyn/content/photo/2006/03/30/PH200603300077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5258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16" descr="http://terrortrendsbulletin.files.wordpress.com/2009/12/madrid-bombing-large-0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636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TextBox 9"/>
          <p:cNvSpPr txBox="1">
            <a:spLocks noChangeArrowheads="1"/>
          </p:cNvSpPr>
          <p:nvPr/>
        </p:nvSpPr>
        <p:spPr bwMode="auto">
          <a:xfrm>
            <a:off x="533400" y="2514600"/>
            <a:ext cx="120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ခရီးသွားခြင်း</a:t>
            </a:r>
            <a:endParaRPr lang="en-US" altLang="en-US" sz="2000"/>
          </a:p>
        </p:txBody>
      </p:sp>
      <p:sp>
        <p:nvSpPr>
          <p:cNvPr id="70667" name="TextBox 10"/>
          <p:cNvSpPr txBox="1">
            <a:spLocks noChangeArrowheads="1"/>
          </p:cNvSpPr>
          <p:nvPr/>
        </p:nvSpPr>
        <p:spPr bwMode="auto">
          <a:xfrm>
            <a:off x="1981200" y="2514600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Myanmar2" pitchFamily="34" charset="0"/>
                <a:ea typeface="Myanmar2" pitchFamily="34" charset="0"/>
                <a:cs typeface="Myanmar2" pitchFamily="34" charset="0"/>
              </a:rPr>
              <a:t>ထောက်ပံ့ပို့ဆောင်မှု</a:t>
            </a:r>
            <a:endParaRPr lang="en-US" altLang="en-US" sz="2000"/>
          </a:p>
        </p:txBody>
      </p:sp>
      <p:sp>
        <p:nvSpPr>
          <p:cNvPr id="70668" name="TextBox 11"/>
          <p:cNvSpPr txBox="1">
            <a:spLocks noChangeArrowheads="1"/>
          </p:cNvSpPr>
          <p:nvPr/>
        </p:nvSpPr>
        <p:spPr bwMode="auto">
          <a:xfrm>
            <a:off x="3810000" y="2514600"/>
            <a:ext cx="194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latin typeface="Myanmar2" pitchFamily="34" charset="0"/>
                <a:ea typeface="Myanmar2" pitchFamily="34" charset="0"/>
                <a:cs typeface="Myanmar2" pitchFamily="34" charset="0"/>
              </a:rPr>
              <a:t>နေ့စဉ်အသုံးစရိတ်များ</a:t>
            </a:r>
            <a:endParaRPr lang="en-US" altLang="en-US" sz="2000" dirty="0"/>
          </a:p>
        </p:txBody>
      </p:sp>
      <p:sp>
        <p:nvSpPr>
          <p:cNvPr id="70669" name="TextBox 12"/>
          <p:cNvSpPr txBox="1">
            <a:spLocks noChangeArrowheads="1"/>
          </p:cNvSpPr>
          <p:nvPr/>
        </p:nvSpPr>
        <p:spPr bwMode="auto">
          <a:xfrm>
            <a:off x="6019800" y="2514600"/>
            <a:ext cx="224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my-MM" altLang="en-US" sz="2000">
                <a:latin typeface="Myanmar2" pitchFamily="34" charset="0"/>
                <a:cs typeface="Myanmar2" pitchFamily="34" charset="0"/>
              </a:rPr>
              <a:t>လေ့ကျင်‌့သင်တန်းပေးခြင်း</a:t>
            </a:r>
            <a:endParaRPr lang="en-US" altLang="en-US" sz="2000"/>
          </a:p>
        </p:txBody>
      </p:sp>
      <p:sp>
        <p:nvSpPr>
          <p:cNvPr id="70670" name="TextBox 13"/>
          <p:cNvSpPr txBox="1">
            <a:spLocks noChangeArrowheads="1"/>
          </p:cNvSpPr>
          <p:nvPr/>
        </p:nvSpPr>
        <p:spPr bwMode="auto">
          <a:xfrm>
            <a:off x="1447800" y="5943600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Myanmar2" pitchFamily="34" charset="0"/>
                <a:ea typeface="Myanmar2" pitchFamily="34" charset="0"/>
                <a:cs typeface="Myanmar2" pitchFamily="34" charset="0"/>
              </a:rPr>
              <a:t>အကြမ်းဖက်မှု</a:t>
            </a:r>
            <a:endParaRPr lang="en-US" altLang="en-US"/>
          </a:p>
        </p:txBody>
      </p:sp>
      <p:sp>
        <p:nvSpPr>
          <p:cNvPr id="70671" name="TextBox 14"/>
          <p:cNvSpPr txBox="1">
            <a:spLocks noChangeArrowheads="1"/>
          </p:cNvSpPr>
          <p:nvPr/>
        </p:nvSpPr>
        <p:spPr bwMode="auto">
          <a:xfrm>
            <a:off x="6248400" y="5943600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Myanmar2" pitchFamily="34" charset="0"/>
                <a:ea typeface="Myanmar2" pitchFamily="34" charset="0"/>
                <a:cs typeface="Myanmar2" pitchFamily="34" charset="0"/>
              </a:rPr>
              <a:t>အကြမ်းဖက်မှု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643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478982" cy="47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၄၁</a:t>
            </a: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တရားဝင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တရားမဝင်နည်းလမ်းဖြင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ရရှိသော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ရန်ပုံငွေ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အားလုံး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တစ်စိတ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တစ်ပိုင်းကို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သမား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အုပ်စုကအသုံးပြုရန်ရည်ရွယ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်၍/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ပြုမည်ကိုသိလျက်နှင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တမင်ကောက်ခံခြင်း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လက်ခံခြင်း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ထောက်ပံ</a:t>
            </a:r>
            <a:r>
              <a:rPr lang="my-MM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ပေးပို့ခြင်း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/လွှ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ဲပြောင်းခြင်း</a:t>
            </a:r>
            <a:endParaRPr lang="en-US" altLang="en-US" sz="21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အားလုံး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တစ်စိတ်တစ်ဒေသကို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က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အသုံးပြုခြင်း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ပြုမည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အသုံးပြုရန်ရည်ရွယ်သည်ကို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သိရန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အကြောင်းရှိလျက်နှင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လက်ဝယ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ထားရှိခြင်း</a:t>
            </a:r>
            <a:endParaRPr lang="en-US" altLang="en-US" sz="21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ငွေကြေးထောက်ပံ့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ဆိုသည်မှာ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86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0956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09797" y="1284506"/>
            <a:ext cx="8705603" cy="423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၄၁</a:t>
            </a:r>
          </a:p>
          <a:p>
            <a:pPr marL="511175" indent="-4572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 startAt="3"/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ယင်းတို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ကိုယ်စားလှယ်က</a:t>
            </a:r>
            <a:r>
              <a:rPr lang="my-MM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သိုမှီး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ထိန်းသိမ်း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ထိန်းချုပ်ထားသည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ဖြစ်ကြောင်း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သိလျက်နှင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သိရန်အကြောင်း</a:t>
            </a:r>
            <a:r>
              <a:rPr lang="my-MM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ရှိလျက်နှင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ဖုံးကွယ်ခြင်း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ပြည်ပသို့ရ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ေ့ပြောင်းခြင်း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အခြားသူအမည်သို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</a:t>
            </a:r>
            <a:r>
              <a:rPr lang="my-MM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လွှ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ဲပြောင်းခြင်း</a:t>
            </a:r>
            <a:endParaRPr lang="en-US" altLang="en-US" sz="21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Aft>
                <a:spcPts val="1200"/>
              </a:spcAft>
              <a:buFont typeface="+mj-lt"/>
              <a:buAutoNum type="alphaLcParenR" startAt="3"/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ပုဒ်မခွဲ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(က)မှ(ဂ)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ထိပါပြစ်မှုတစ်ရပ်ရပ်ကို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ကျူးလွန်ရန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အားထုတ်ခြင်း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အားပေး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ကူညီခြင်း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လှုံ့ဆော်မှုပြုခြင်း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စည်းရုံးခြင်း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ပေးကမ်းထောက်ပံ့ခြင်း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အခြား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သူကို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ညွှ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န်ကြားခြင်း</a:t>
            </a:r>
            <a:r>
              <a:rPr lang="en-US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1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ကြံရာပါအဖြစ်ပါဝင်ခြင်း</a:t>
            </a:r>
            <a:r>
              <a:rPr lang="my-MM" altLang="en-US" sz="21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  <a:endParaRPr lang="en-US" altLang="en-US" sz="21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ငွေကြေးထောက်ပံ့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ဆိုသည်မှာ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87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1514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80894" y="1369271"/>
            <a:ext cx="8705603" cy="45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၄၂</a:t>
            </a: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ပစ္စည်းကို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ရောင်းဝယ်ခြင်း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/လွှ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ဲပြောင်းခြင်း</a:t>
            </a:r>
            <a:endParaRPr lang="en-US" altLang="en-US" sz="22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ပစ္စည်းပါဝင်ပတ်သက်သည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ရောင်းဝယ်မှုတွင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၍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ပါဝင်ခြင်း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ဖြစ်မြောက်အောင်ဆောင်ရွက်ပေးခြင်း</a:t>
            </a:r>
            <a:endParaRPr lang="en-US" altLang="en-US" sz="22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အကြမ်းဖက်အုပ်စုအတွက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အကျိုးအမြတ်ဖြစ်စေရန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(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ယင်းတို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စီမံည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ွှ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န်ကြားချက်အရ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အကြမ်းသမား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ပစ္စည်းပါဝင်ပတ်သက်သည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ဝန်ဆောင်မှုပေးခြင်း</a:t>
            </a:r>
            <a:endParaRPr lang="en-US" altLang="en-US" sz="22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ငွေကြေးထောက်ပံ့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ဆိုသည်မှာ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88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87931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866028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၄၂</a:t>
            </a: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ပစ္စည်းဟုသိသော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ပစ္စည်းကို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လက်ဝယ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ထားခြင်း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ထိန်းချုပ်ထားခြင်း</a:t>
            </a:r>
            <a:endParaRPr lang="en-US" altLang="en-US" sz="22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အဆိုပါပစ္စည်းများ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ရောင်းဝယ်ခြင်း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လွှ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ဲပြောင်းခြင်းတို့ကို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သတင်းပို့ရန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ပျက်ကွက်ခြင်း</a:t>
            </a:r>
            <a:endParaRPr lang="en-US" altLang="en-US" sz="22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11175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အကြမ်းဖက်သမားရှိကြောင်း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ယင်းတို့ပိုင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ပစ္စည်းရှိကြောင်း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တို့နှင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စပ်လျဉ်း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၍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ဆက်သွယ်ဆောင်ရွက်မှုရှိကြောင်း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ဆက်သွယ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တော့မည်ဖြစ်ကြောင်း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သတင်းပို့ရန်ပျက်ကွက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endParaRPr lang="en-US" altLang="en-US" sz="22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မှုကို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ငွေကြေးထောက်ပံ့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ခြင်း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ဆိုသည်မှာ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89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656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86559" y="2133600"/>
            <a:ext cx="8839200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my-MM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ငွေကြေးခဝါချမှုတိုက်ဖျက်ရေးဥပဒေ</a:t>
            </a:r>
          </a:p>
          <a:p>
            <a:pPr algn="ctr">
              <a:lnSpc>
                <a:spcPct val="140000"/>
              </a:lnSpc>
            </a:pPr>
            <a:r>
              <a:rPr lang="my-MM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(၂၀၁၄)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35716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78179" y="904220"/>
            <a:ext cx="89916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ပုဒ်မ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 ၄၃(ခ)</a:t>
            </a:r>
          </a:p>
          <a:p>
            <a:pPr marL="396875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အုပ်စုပိုင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ပစ္စည်းနှင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သက်ဆိုင်သော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သတင်းအချက်အလက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များကို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သဘောရိုးဖြင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ဖွင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့်ဟ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ပြော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ဆိုသည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သူတစ်ဦးဦးအား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တရားမကြောင်း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ပြစ်မှုကြောင်း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တို့ဖြင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တရားစွဲဆိုခြင်းမပြုရ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77982" y="381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8604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Safe 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Habour</a:t>
            </a:r>
            <a:r>
              <a:rPr lang="en-US" altLang="en-US" sz="24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Provision</a:t>
            </a:r>
            <a:endParaRPr lang="my-MM" altLang="en-US" sz="2400" b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984027"/>
            <a:ext cx="3504551" cy="285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90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19849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1573924"/>
            <a:ext cx="8839200" cy="558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600"/>
              </a:lnSpc>
            </a:pP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CCCT/CFT Working Committee 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 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အကြမ်းဖက်သမား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စာရင်း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ထုတ်ပြန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​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သည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ါ 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အောက်ပါ ရန်ပုံငွေများ မိမိလက်ဝယ်ရှိ/မရှိ ချက်ချင်းရှာဖွေရန်-</a:t>
            </a: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600"/>
              </a:lnSpc>
              <a:buFont typeface="Wingdings" pitchFamily="2" charset="2"/>
              <a:buChar char="ü"/>
            </a:pP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စာရင်းပါ 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အဖွဲ့အစည်းတို့က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အားလုံးဖြစ်စေ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ပူးတွဲ၍ဖြစ်စေ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တိုက်ရိုက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သွယ်ဝိုက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်၍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ဖြစ်စေ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ပိုင်ဆိုင်သည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့်/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ပစ္စည်းများနှင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ရန်ပုံငွေများ</a:t>
            </a:r>
            <a:endParaRPr lang="en-US" altLang="en-US" sz="20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600"/>
              </a:lnSpc>
              <a:buFont typeface="Wingdings" pitchFamily="2" charset="2"/>
              <a:buChar char="ü"/>
            </a:pPr>
            <a:r>
              <a:rPr lang="my-MM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ယင်း ပစ္စည်း/ရန်ပုံငွေမှ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ဆင်းသက်လာသည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(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ဖြစ်ထွန်းလာသည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ပစ္စည်းများနှင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ရန်ပုံငွေများ</a:t>
            </a:r>
            <a:endParaRPr lang="en-US" altLang="en-US" sz="20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600"/>
              </a:lnSpc>
              <a:buFont typeface="Wingdings" pitchFamily="2" charset="2"/>
              <a:buChar char="ü"/>
            </a:pP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ဆက်နွယ်သည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/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အသင်းအဖွဲ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့/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အုပ်စု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တို့က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ပိုင်ဆိုင်သည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့်/</a:t>
            </a:r>
            <a:r>
              <a:rPr lang="my-MM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ပစ္စည်း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များနှင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ရန်ပုံငွေများ</a:t>
            </a:r>
            <a:endParaRPr lang="en-US" altLang="en-US" sz="20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600"/>
              </a:lnSpc>
              <a:buFont typeface="Wingdings" pitchFamily="2" charset="2"/>
              <a:buChar char="ü"/>
            </a:pP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သတ်မှတ်ခံရသည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</a:t>
            </a:r>
            <a:r>
              <a:rPr lang="en-US" altLang="en-US" sz="2000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000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အဖွဲ့အစည်း၏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ကိုယ်စား</a:t>
            </a:r>
            <a:r>
              <a:rPr lang="my-MM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</a:t>
            </a:r>
            <a:r>
              <a:rPr lang="my-MM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၎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င်းတို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့၏ညွှ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န်ကြားချက်ဖြင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ဆောင်ရွက်ရသည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့်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လူပုဂ္ဂိုလ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်/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အဖွဲ့အစည်းတို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့၏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ရန်ပုံငွေများ</a:t>
            </a:r>
            <a:r>
              <a:rPr lang="my-MM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သို</a:t>
            </a:r>
            <a:r>
              <a:rPr lang="en-US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့)</a:t>
            </a:r>
            <a:r>
              <a:rPr lang="my-MM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အခြားသော</a:t>
            </a:r>
            <a:r>
              <a:rPr lang="my-MM" altLang="en-US" sz="2000" b="1" i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ပိုင်ဆိုင်မှုများ</a:t>
            </a:r>
            <a:endParaRPr lang="en-US" altLang="en-US" sz="2000" b="1" i="1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ts val="3200"/>
              </a:lnSpc>
              <a:buFont typeface="Wingdings" pitchFamily="2" charset="2"/>
              <a:buChar char="ü"/>
            </a:pPr>
            <a:endParaRPr lang="en-US" altLang="en-US" sz="2000" dirty="0">
              <a:solidFill>
                <a:srgbClr val="7030A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323671"/>
            <a:ext cx="91702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TF 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နှင</a:t>
            </a:r>
            <a:r>
              <a:rPr lang="en-US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ပတ်သက</a:t>
            </a:r>
            <a:r>
              <a:rPr lang="en-US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 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သတင်းပို့အဖွဲ့အစည်း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တာဝန်ဝတ္တရားများ</a:t>
            </a:r>
            <a:endParaRPr lang="en-US" altLang="en-US" sz="2400" b="1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my-MM" altLang="en-US" sz="24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altLang="en-US" sz="24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CFT </a:t>
            </a:r>
            <a:r>
              <a:rPr lang="en-US" altLang="en-US" sz="24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နည်းဥပဒေ</a:t>
            </a:r>
            <a:r>
              <a:rPr lang="en-US" altLang="en-US" sz="24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altLang="en-US" sz="24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၁၀နှင့် ၃၃)</a:t>
            </a:r>
            <a:endParaRPr lang="en-US" altLang="en-US" sz="24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91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96144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1552334"/>
            <a:ext cx="8839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မိမိတို့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လက်ဝယ်ရှိကြောင်း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တွေ့ရှိရပါက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လုံခြုံမှုရှိစေရေး၊ ဆက်နွယ်ပတ်သက်ခြင်း၊ ဖယ်ရှားခြင်းမပြုနိုင်စေရေး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လိုအပ်သည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လုပ်ငန်းစဉ်များဆောင်ရွက်ရန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ယင်းတို့ကို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ကြိုတင်သတိပေးခြင်း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နှောင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နှေးကြန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ကြာခြင်းမရှိဘဲထိန်းချုပ်ရန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လုပ်ငန်းကော်မတီသို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 (၃)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ရက်ထက်နောက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မကျစေဘ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ဲတင်ပြရန်-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ထိန်းချုပ်မှုပြုလုပ်သည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ရန်ပုံငွေဆိုင်ရာအချက်အလက်များ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ယင်းရန်ပုံငွေ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ပစ္စည်းများဆိုင်ရာတားမြစ်ချက်နှင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ပတ်သက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အရေးယူ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ဆောင်ရွက်ထားရှိမှုများ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92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23671"/>
            <a:ext cx="91702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TF 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နှင</a:t>
            </a:r>
            <a:r>
              <a:rPr lang="en-US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ပတ်သက</a:t>
            </a:r>
            <a:r>
              <a:rPr lang="en-US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 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သတင်းပို့အဖွဲ့အစည်း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</a:t>
            </a:r>
            <a:r>
              <a:rPr lang="en-US" altLang="en-US" sz="24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တာဝန်ဝတ္တရားများ</a:t>
            </a:r>
            <a:endParaRPr lang="en-US" altLang="en-US" sz="2400" b="1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my-MM" altLang="en-US" sz="24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altLang="en-US" sz="24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CFT </a:t>
            </a:r>
            <a:r>
              <a:rPr lang="en-US" altLang="en-US" sz="24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နည်းဥပဒေ</a:t>
            </a:r>
            <a:r>
              <a:rPr lang="en-US" altLang="en-US" sz="24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altLang="en-US" sz="24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၃၄)</a:t>
            </a:r>
            <a:endParaRPr lang="en-US" altLang="en-US" sz="24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428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68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600"/>
              </a:lnSpc>
            </a:pP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တာလီဘန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အယ်ကိုင်ဒ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ါ/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အိုင်အက်စ်အိုင်အယ်လ်အပါအဝင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UNSCRကထုတ်ပြန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ထားသော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အကြမ်းဖက်အုပ်စုနှင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ယင်းတို့နှင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ဆက်နွယ်သူ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ပစ္စည်း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ရန်ပုံငွေများထိန်းချုပ်ရန်အတွက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ထုတ်ပြန်ခဲ့သည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</a:p>
          <a:p>
            <a:pPr algn="just">
              <a:lnSpc>
                <a:spcPct val="200000"/>
              </a:lnSpc>
            </a:pP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(၁)	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အမှတ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(၁/၂၀၁၅) 	(၂၃-၁၁-၂၀၁၅)</a:t>
            </a:r>
          </a:p>
          <a:p>
            <a:pPr algn="just">
              <a:lnSpc>
                <a:spcPct val="200000"/>
              </a:lnSpc>
            </a:pP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(၂)	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အမှတ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(၃/၂၀၁၅)	(၃၁-၁၂-၂၀၁၅)</a:t>
            </a:r>
          </a:p>
          <a:p>
            <a:pPr algn="just">
              <a:lnSpc>
                <a:spcPct val="200000"/>
              </a:lnSpc>
            </a:pP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(၃)	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အမှတ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(၁/၂၀၁၆)	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(၂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၈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၄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-၂၀၁</a:t>
            </a: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၆</a:t>
            </a:r>
            <a:r>
              <a:rPr lang="my-MM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en-US" sz="22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(၄)	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200" b="1" i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အမှတ</a:t>
            </a:r>
            <a:r>
              <a:rPr lang="en-US" altLang="en-US" sz="2200" b="1" i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(၃/၂၀၁၆)	(၁၉-၅-၂၀၁၆)</a:t>
            </a:r>
            <a:endParaRPr lang="my-MM" altLang="en-US" sz="2200" b="1" i="1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ts val="3600"/>
              </a:lnSpc>
            </a:pPr>
            <a:endParaRPr lang="en-US" altLang="en-US" sz="22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အကြမ်းဖက်မှုတိုက်ဖျက်ရေးဗဟိုအဖွဲ့က</a:t>
            </a:r>
            <a:r>
              <a:rPr lang="en-US" altLang="en-US" sz="26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6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ထုတ်ပြန်ခဲ့သည</a:t>
            </a:r>
            <a:r>
              <a:rPr lang="en-US" altLang="en-US" sz="26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6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</a:t>
            </a:r>
            <a:r>
              <a:rPr lang="en-US" altLang="en-US" sz="26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6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endParaRPr lang="en-US" altLang="en-US" sz="26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31" y="2713851"/>
            <a:ext cx="2943225" cy="307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6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93</a:t>
            </a:fld>
            <a:endParaRPr lang="en-US" sz="26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07882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1153954"/>
            <a:ext cx="8839200" cy="553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အပိုဒ်၃။	</a:t>
            </a:r>
            <a:r>
              <a:rPr lang="en-US" altLang="en-US" sz="21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အကြမ်းဖက်သမားနှင</a:t>
            </a:r>
            <a:r>
              <a:rPr lang="en-US" altLang="en-US" sz="21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အကြမ်းဖက်အုပ်စုများအဖြစ်သတ်မှတ်ခြင်း</a:t>
            </a:r>
            <a:endParaRPr lang="en-US" altLang="en-US" sz="2100" b="1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914400" algn="just">
              <a:lnSpc>
                <a:spcPct val="150000"/>
              </a:lnSpc>
              <a:spcAft>
                <a:spcPts val="6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{UNSCR 1267/1989/2253/1988 (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ဆက်နွယ်သည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ဆုံးဖြတ်ချက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တို့အရ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ဖွဲ့စည်းသည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ကော်မတီများက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အချိန်နှင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တစ်ပြေးညီ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သတ်မှတ်သည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အကြမ်းဖက်အဖွဲ့အစည်းများ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}</a:t>
            </a:r>
          </a:p>
          <a:p>
            <a:pPr marL="914400" indent="-914400" algn="just">
              <a:lnSpc>
                <a:spcPct val="150000"/>
              </a:lnSpc>
              <a:spcAft>
                <a:spcPts val="6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အပိုဒ်၄။	</a:t>
            </a:r>
            <a:r>
              <a:rPr lang="en-US" altLang="en-US" sz="21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</a:t>
            </a:r>
            <a:r>
              <a:rPr lang="en-US" altLang="en-US" sz="21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်(၃)ရ </a:t>
            </a:r>
            <a:r>
              <a:rPr lang="en-US" altLang="en-US" sz="21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သတ်မှတ်ချက်အမိန</a:t>
            </a:r>
            <a:r>
              <a:rPr lang="en-US" altLang="en-US" sz="21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့်၏ </a:t>
            </a:r>
            <a:r>
              <a:rPr lang="en-US" altLang="en-US" sz="21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ဆက်လက်အာဏာသက်ရောက်မှု</a:t>
            </a:r>
            <a:r>
              <a:rPr lang="en-US" altLang="en-US" sz="21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အတိုင်းအတာ</a:t>
            </a:r>
            <a:r>
              <a:rPr lang="en-US" altLang="en-US" sz="21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အထက်ပ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ါ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UNSCRကော်မတီများက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ပယ်ဖျက်သည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အထိ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</a:p>
          <a:p>
            <a:pPr marL="914400" indent="-914400" algn="just">
              <a:lnSpc>
                <a:spcPct val="150000"/>
              </a:lnSpc>
              <a:spcAft>
                <a:spcPts val="6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အပိုဒ်၅။နည်းဥပဒေ ၁၀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တွင်ဖော်ပြထားသော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အုပ်စုတို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ပိုင်ဆိုင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့်/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ထိန်းချုပ်သည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့်/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ဆက်နွယ်သည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ပစ္စည်းများအား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ကြိုတင်သတိပေးခြင်းနှင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နှောင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နှေးကြန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ကြာခြင်းများ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မရှိစေဘဲ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သိမ်းဆည်း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ညွှ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န်ကြားခြင်း</a:t>
            </a:r>
            <a:endParaRPr lang="en-US" altLang="en-US" sz="21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6200" y="391954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CCCT </a:t>
            </a: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အမိန့်အမှတ် (၃/၂၀၁၆)</a:t>
            </a:r>
            <a:endParaRPr lang="en-US" altLang="en-US" sz="24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94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4298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1179522"/>
            <a:ext cx="8839200" cy="61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indent="-914400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အပိုဒ်၆။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်(၅)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အရချမှတ်သည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သိမ်းဆည်းမိန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့်၏</a:t>
            </a:r>
            <a:r>
              <a:rPr lang="my-MM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ဆက်လက်အာဏာသက်ရောက်မှု</a:t>
            </a:r>
            <a:r>
              <a:rPr lang="my-MM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အတိုင်းအတာ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(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အထက်ပ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ါ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UNSCRကော်မတီများက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ပယ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ဖျက်သည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အထိ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</a:p>
          <a:p>
            <a:pPr marL="914400" indent="-914400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အပိုဒ်၇။UNSC and FIU website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တို့နှင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အချိန်နှင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တပြေးညီ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သမားနှင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အကြမ်းဖက်အုပ်စုစာရင်းကို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စစ်ဆေးကြည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ရှု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၍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စစ်ဆေးတွေ့ရှိ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ပါက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(က)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့၏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ပိုင်ဆိုင်မှုများမိမိလက်ဝယ်ရှိ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မရှိစိစစ်ရန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(ခ)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တွေ့ရှိချက်အားအလုပ်လုပ်ရက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(၃)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ရက်အတွင်း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သတင်းပို့ရန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(ဂ)	</a:t>
            </a:r>
            <a:r>
              <a:rPr lang="my-MM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ကြိုတင်အကြောင်းကြားခြင်း၊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နှောင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နှေးကြန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ကြာမှုမရှိဘဲထိန်းချုပ်ရန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(ဃ)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ထိန်းချုပ်ထားသည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ရန်ပုံငွေစာရင်းအား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သတင်းပို့ရန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8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(င)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အရေးယူဆောင်ရွက်ထားရှိမှုအား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စောလျင်စွာတင်ပြရန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1482725" indent="-568325" algn="just">
              <a:lnSpc>
                <a:spcPct val="150000"/>
              </a:lnSpc>
              <a:spcAft>
                <a:spcPts val="600"/>
              </a:spcAft>
            </a:pPr>
            <a:endParaRPr lang="en-US" altLang="en-US" sz="21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" y="390436"/>
            <a:ext cx="883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အမိန့်အမှတ် (၃/၂၀၁၆)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95</a:t>
            </a:fld>
            <a:endParaRPr lang="en-US" sz="240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65080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8839200" cy="609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indent="-914400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အပိုဒ်၈။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မြန်မာနိုင်ငံသားတိုင်းသည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အကြမ်းဖက်မှုတိုက်ဖျက်ရေးဗဟိုအဖွဲ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UNSC၏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ဆိုင်ရာဆုံးဖြတ်ချက်များနှင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အညီအကြောင်းကြားချက်မရှိဘဲ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</a:t>
            </a:r>
          </a:p>
          <a:p>
            <a:pPr marL="1482725" indent="-56832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(က)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သတ်မှတ်ကြေငြာထားသည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အကြမ်းဖက်သမား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အုပ်စု</a:t>
            </a:r>
            <a:endParaRPr lang="en-US" altLang="en-US" sz="21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1482725" indent="-56832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(ခ)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ယင်းတို့က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တိုက်ရိုက်ဖြစ်စေ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သွယ်ဝိုက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ဖြစ်စေ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ပိုင်ဆိုင်သည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့်/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ထိန်းချုပ်သည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အဖွဲ့အစည်းများ</a:t>
            </a:r>
            <a:endParaRPr lang="en-US" altLang="en-US" sz="21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1482725" indent="-56832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(ဂ)	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ယင်းတို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့၏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ကိုယ်စား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/ညွှ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န်ကြားချက်အရ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ဆောင်ရွက်သည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လူ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ပုဂ္ဂိုလ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အဖွဲ့အစည်းများ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၏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အကျိုးစီးပွားအတွက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်-</a:t>
            </a:r>
          </a:p>
          <a:p>
            <a:pPr marL="1892300" indent="-409575" algn="just">
              <a:lnSpc>
                <a:spcPct val="150000"/>
              </a:lnSpc>
              <a:spcAft>
                <a:spcPts val="300"/>
              </a:spcAft>
              <a:buFontTx/>
              <a:buChar char="-"/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ရန်ပုံငွေများ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အခြားသောပိုင်ဆိုင်မှုများ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စီးပွားရေးအရင်း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အမြစ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ဘဏ္ဍာရေး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အခြားဆက်စပ်ဝန်ဆောင်မှုများကို</a:t>
            </a:r>
            <a:endParaRPr lang="en-US" altLang="en-US" sz="21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1892300" indent="-409575" algn="just">
              <a:lnSpc>
                <a:spcPct val="150000"/>
              </a:lnSpc>
              <a:spcAft>
                <a:spcPts val="300"/>
              </a:spcAft>
              <a:buFontTx/>
              <a:buChar char="-"/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တိုက်ရိုက်ဖြစ်စေ၊သွယ်ဝိုက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်၍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ဖြစ်စေ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အားလုံးဖြစ်စေ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ပူးတွဲ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၍ </a:t>
            </a: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ဖြစ်စေ</a:t>
            </a:r>
            <a:endParaRPr lang="en-US" altLang="en-US" sz="21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1892300" indent="-409575" algn="just">
              <a:lnSpc>
                <a:spcPct val="150000"/>
              </a:lnSpc>
              <a:spcAft>
                <a:spcPts val="300"/>
              </a:spcAft>
            </a:pPr>
            <a:r>
              <a:rPr lang="en-US" altLang="en-US" sz="2100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ရရှိအောင်ဆောင်ရွက်ပေးခြင်းများမပြုလုပ်ရ</a:t>
            </a:r>
            <a:r>
              <a:rPr lang="en-US" altLang="en-US" sz="2100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6200" y="228600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အမိန့်အမှတ် (၃/၂၀၁၆)</a:t>
            </a:r>
            <a:endParaRPr lang="en-US" altLang="en-US" sz="2400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96</a:t>
            </a:fld>
            <a:endParaRPr lang="en-US" sz="2400" dirty="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89645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050" y="381000"/>
            <a:ext cx="891540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United Nations Security Council Consolidated 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z="2400" smtClean="0">
                <a:solidFill>
                  <a:srgbClr val="7030A0"/>
                </a:solidFill>
                <a:latin typeface="Pyidaungsu" pitchFamily="34" charset="0"/>
                <a:cs typeface="Pyidaungsu" pitchFamily="34" charset="0"/>
              </a:rPr>
              <a:t>97</a:t>
            </a:fld>
            <a:endParaRPr lang="en-US" sz="2400" dirty="0">
              <a:solidFill>
                <a:srgbClr val="7030A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921169"/>
            <a:ext cx="6648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https://www.un.org/securitycouncil/content/un-sc-consolidated-list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73392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257800" cy="435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7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11439</TotalTime>
  <Words>22333</Words>
  <Application>Microsoft Office PowerPoint</Application>
  <PresentationFormat>On-screen Show (4:3)</PresentationFormat>
  <Paragraphs>714</Paragraphs>
  <Slides>98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7" baseType="lpstr">
      <vt:lpstr>Arial</vt:lpstr>
      <vt:lpstr>Calibri</vt:lpstr>
      <vt:lpstr>Courier New</vt:lpstr>
      <vt:lpstr>Myanmar2</vt:lpstr>
      <vt:lpstr>Myanmar3</vt:lpstr>
      <vt:lpstr>Pyidaungsu</vt:lpstr>
      <vt:lpstr>Times New Roman</vt:lpstr>
      <vt:lpstr>Wingdings</vt:lpstr>
      <vt:lpstr>Office Theme</vt:lpstr>
      <vt:lpstr>ငွေကြေးခဝါချမှုနှင့်အကြမ်းဖက်မှုကိုငွေကြေးထောက်ပံ့မှု တိုက်ဖျက်ရေးဆိုင်ရာ သတင်းပို့အဖွဲ့အစည်းများ၏ တာဝန်ဝတ္တရာများ</vt:lpstr>
      <vt:lpstr>ငွေကြေးခဝါချမှု</vt:lpstr>
      <vt:lpstr>ငွေကြေးခဝါချခြင်း အဆင့် (၃)ဆင့်</vt:lpstr>
      <vt:lpstr>PowerPoint Presentation</vt:lpstr>
      <vt:lpstr>PowerPoint Presentation</vt:lpstr>
      <vt:lpstr>PowerPoint Presentation</vt:lpstr>
      <vt:lpstr>PowerPoint Presentation</vt:lpstr>
      <vt:lpstr>ငွေကြေးခဝါချမှုတိုက်ဖျက်ရေးဆိုင်ရာ နိုင်ငံတကာ စံနှုန်းများ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ကြိုတင်ကာကွယ်ရေးဆိုင်ရာဆောင်ရွက်ချက်များ {ငွေကြေးခဝါချမှုတိုက်ဖျက်ရေးဥပဒေ၊ အခန်း (၈)}</vt:lpstr>
      <vt:lpstr>ဆုံးရှုံးနိုင်ခြေအန္တရာယ်ကို ဖော်ထုတ်ခြင်း၊ အကဲဖြတ်ခြင်း၊ နားလည်သဘောပေါက်အောင်လုပ်ဆောင်ခြင်းနှင့် လျော့ပါးအောင်ဆောင်ရွက်ခြင်း (Risk identify, assess, understand  and mitigation)</vt:lpstr>
      <vt:lpstr>PowerPoint Presentation</vt:lpstr>
      <vt:lpstr>PowerPoint Presentation</vt:lpstr>
      <vt:lpstr>PowerPoint Presentation</vt:lpstr>
      <vt:lpstr> What is Risk?</vt:lpstr>
      <vt:lpstr>အမျိုးသားအန္တရာယ်အကဲဖြတ်ခြင်းလုပ်ငန်းစဉ်ရလဒ်</vt:lpstr>
      <vt:lpstr>AML/CFT ဆိုင်ရာ ဆုံးရှုံးနိုင်ခြေအန္တရာယ်အရင်းအမြစ်များ</vt:lpstr>
      <vt:lpstr>PowerPoint Presentation</vt:lpstr>
      <vt:lpstr>ဆက်သွယ်ဆောင်ရွက်သူအပေါ်အလေးထားစိစစ်ခြင်း (Customer Due Diligence-CDD) (AMLL section 19 &amp; FATF Recommendation 10, 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မှတ်တမ်းများသိမ်းဆည်းခြင်း (Record Keeping) (AMLL section 23 &amp; FATF Recommendation 11)</vt:lpstr>
      <vt:lpstr>PowerPoint Presentation</vt:lpstr>
      <vt:lpstr>နိုင်ငံရေးအရ သြဇာတိက္ကမရှိသူများ (Politically Exposed Persons-PEP) (AMLL section 22 &amp; FATF Recommendation 12)</vt:lpstr>
      <vt:lpstr>PowerPoint Presentation</vt:lpstr>
      <vt:lpstr>PowerPoint Presentation</vt:lpstr>
      <vt:lpstr>PowerPoint Presentation</vt:lpstr>
      <vt:lpstr>PowerPoint Presentation</vt:lpstr>
      <vt:lpstr>နည်းပညာအသစ်များ (New Technologies) (AMLL section 25 &amp; FATF Recommendation 15)</vt:lpstr>
      <vt:lpstr>PowerPoint Presentation</vt:lpstr>
      <vt:lpstr>ဆက်သွယ်ဆောင်ရွက်သူအပေါ် အလေးထားစိစစ်ခြင်းလုပ်ငန်းစဉ်ကို ကြားခံပုဂ္ဂိုလ် အပေါ် အားထား၍ ဆောင်ရွက်ခြင်း (Reliance on Third Parties) (AMLL section 24 &amp; FATF Recommendation 17)</vt:lpstr>
      <vt:lpstr>PowerPoint Presentation</vt:lpstr>
      <vt:lpstr>အဖွဲ့အစည်းအတွင်း ထိန်းချုပ်ဆောင်ရွက်မှုများနှင့် နိုင်ငံရပ်ခြား ရုံးခွဲများ၊ လက်အောက်ခံလုပ်ငန်းများ (INTERNAL CONTROLS AND FOREIGN BRANCHES AND SUBSIDIARIES) (AMLL section 28, AMLRs  &amp; FATF Recommendation 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ဝန်ထမ်းများ၏ ပါဝင်ပတ်သက်နိုင်မှုအခြေအနေများ</vt:lpstr>
      <vt:lpstr>ဆုံးရှုံးနိုင်ခြေအန္တရာယ်အဆင့်မြင့်မားသောနိုင်ငံများ (High Risk Countries) (AMLL section 31(a) &amp; FATF Recommendation 19)</vt:lpstr>
      <vt:lpstr>PowerPoint Presentation</vt:lpstr>
      <vt:lpstr>PowerPoint Presentation</vt:lpstr>
      <vt:lpstr>PowerPoint Presentation</vt:lpstr>
      <vt:lpstr>High-Risk Jurisdictions subject to a Call for Action</vt:lpstr>
      <vt:lpstr>PowerPoint Presentation</vt:lpstr>
      <vt:lpstr>သံသယဖြစ်ဖွယ်လွှဲပြောင်းဆောင်ရွက်မှုများ၊ (သတင်းပို့ရန်သတ်မှတ်ထားသည့်ပမာဏထက်ကျော်လွန် သောလွှဲပြောင်းဆောင်ရွက်မှုများ)အား သတင်းပို့ရန် (Suspicious Transaction Reporting) (AMLL section 32 &amp; FATF Recommendation 21, INTERPRETIVE NOTE TO RECOMMENDATION 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လျှို့ဝှက်ချက်မပေါက်ကြားရေးနှင့် ထိန်းသိမ်းထားရှိရေး (TIPPING-OFF AND CONFIDENTIALITY) (AMLL section 59, 66 &amp; FATF Recommendation 21, INTERPRETIVE NOTE TO RECOMMENDATION 23)</vt:lpstr>
      <vt:lpstr>PowerPoint Presentation</vt:lpstr>
      <vt:lpstr>PowerPoint Presentation</vt:lpstr>
      <vt:lpstr>PowerPoint Presentation</vt:lpstr>
      <vt:lpstr>ပြစ်မှုနှင့်ပြစ်ဒဏ်များ</vt:lpstr>
      <vt:lpstr>PowerPoint Presentation</vt:lpstr>
      <vt:lpstr>PowerPoint Presentation</vt:lpstr>
      <vt:lpstr>ဥပဒေစိုးမိုးရေးအဖွဲ့အစည်းများနှင့်ပူးပေါင်းဆောင်ရွက်ခြင်း</vt:lpstr>
      <vt:lpstr>သတင်းပို့အဖွဲ့အစည်းများအနေဖြင့်အလေးထားဆောင်ရွက်သင့်သည့် နယ်ပယ်များ</vt:lpstr>
      <vt:lpstr>PowerPoint Presentation</vt:lpstr>
      <vt:lpstr>PowerPoint Presentation</vt:lpstr>
      <vt:lpstr>PowerPoint Presentation</vt:lpstr>
      <vt:lpstr>PowerPoint Presentation</vt:lpstr>
      <vt:lpstr>အကြမ်းဖက်မှုအတွက် ရံပုံငွေစုဆောင်းခြင်း</vt:lpstr>
      <vt:lpstr>အကြမ်းဖက်မှုအတွက် ရံပုံငွေလွှဲပြောင်းခြင်း</vt:lpstr>
      <vt:lpstr>အကြမ်းဖက်မှုအတွက် ရံပုံငွေများအားအသုံးပြုခြင်း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505</cp:revision>
  <dcterms:created xsi:type="dcterms:W3CDTF">2020-08-03T11:24:48Z</dcterms:created>
  <dcterms:modified xsi:type="dcterms:W3CDTF">2021-09-30T03:38:35Z</dcterms:modified>
</cp:coreProperties>
</file>